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1851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922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02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24642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12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17864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72491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9410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23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4495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5299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5707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6415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7951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8260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000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6E7F-6B27-4525-8D2E-A69A3742E6A0}" type="datetimeFigureOut">
              <a:rPr lang="en-SI" smtClean="0"/>
              <a:t>22/04/2020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B2D8F9-7C96-46F9-8FA5-AE5AE4D86494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0320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5559533-6AF3-42E6-8572-3DB627DB6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253" y="1778731"/>
            <a:ext cx="8167971" cy="4594485"/>
          </a:xfrm>
          <a:prstGeom prst="rect">
            <a:avLst/>
          </a:prstGeom>
          <a:effectLst>
            <a:outerShdw blurRad="1270000" dist="1409700" dir="252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4E61A3F-5700-4FA0-9415-ECE166512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279" y="597211"/>
            <a:ext cx="7766936" cy="1152891"/>
          </a:xfrm>
          <a:effectLst>
            <a:outerShdw blurRad="685800" dist="50800" dir="540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pPr algn="ctr"/>
            <a:r>
              <a:rPr lang="sl-SI" sz="6000" b="1" dirty="0">
                <a:solidFill>
                  <a:srgbClr val="FF0000"/>
                </a:solidFill>
                <a:latin typeface="Algerian" panose="04020705040A02060702" pitchFamily="82" charset="0"/>
              </a:rPr>
              <a:t>IZDELAVA OBLAČIL</a:t>
            </a:r>
            <a:endParaRPr lang="en-SI" sz="6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8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10962F8-C98B-4BFD-AB0B-427CB4EB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813" y="1885070"/>
            <a:ext cx="7413187" cy="472989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EBBB01C-A1C5-402B-ADF1-3D50C015D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iz blaga nastane oblačilo?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F50D03-021B-4CD9-B185-236D03C6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406769"/>
            <a:ext cx="9034851" cy="5451231"/>
          </a:xfrm>
        </p:spPr>
        <p:txBody>
          <a:bodyPr>
            <a:normAutofit/>
          </a:bodyPr>
          <a:lstStyle/>
          <a:p>
            <a:r>
              <a:rPr lang="sl-SI" dirty="0"/>
              <a:t>V Sloveniji smo danes navajeni, da nosimo sešite obleke. Vedno pa ni bilo tako. V preteklosti so kose blaga spremenili v obleko s spenjanjem. Ponekod po svetu tako ravnajo še danes.</a:t>
            </a:r>
          </a:p>
          <a:p>
            <a:r>
              <a:rPr lang="sl-SI" dirty="0"/>
              <a:t>Indija (ovijanje in spenjanje oblačila sari)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sz="2000" b="1" dirty="0">
                <a:solidFill>
                  <a:srgbClr val="FF0000"/>
                </a:solidFill>
              </a:rPr>
              <a:t>Oblačila iz blaga ukrojimo, izrežemo posamezne dele in jih sešijemo.</a:t>
            </a:r>
          </a:p>
          <a:p>
            <a:endParaRPr lang="en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878BD6B-8CE6-4282-871F-FB5C85B4D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02" y="2832027"/>
            <a:ext cx="3952874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8920E-BEEC-486A-BD16-4FA18B69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Kako iz blaga nastane oblačilo?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43117A-8BC6-4C79-9038-0DD14ACA9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278"/>
            <a:ext cx="8596668" cy="5161722"/>
          </a:xfrm>
        </p:spPr>
        <p:txBody>
          <a:bodyPr>
            <a:normAutofit/>
          </a:bodyPr>
          <a:lstStyle/>
          <a:p>
            <a:r>
              <a:rPr lang="sl-SI" b="1" dirty="0"/>
              <a:t>Izdelamo kroj za oblačilo (na kos papirja narišemo kroj),</a:t>
            </a:r>
          </a:p>
          <a:p>
            <a:r>
              <a:rPr lang="sl-SI" b="1" dirty="0"/>
              <a:t>ukrojimo kroj (iz papirja izrežemo kroj in ga prerišemo na blago),</a:t>
            </a:r>
          </a:p>
          <a:p>
            <a:r>
              <a:rPr lang="sl-SI" b="1" dirty="0"/>
              <a:t>iz blaga izrežemo posamezne dele krojev,</a:t>
            </a:r>
          </a:p>
          <a:p>
            <a:r>
              <a:rPr lang="sl-SI" b="1" dirty="0"/>
              <a:t>sešijemo posamezne dele krojev.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ZA RAZLIČNA OBLAČILA IZBEREMO RAZLIČNO BLAGO, NPR.</a:t>
            </a:r>
          </a:p>
          <a:p>
            <a:pPr lvl="1"/>
            <a:r>
              <a:rPr lang="sl-SI" dirty="0"/>
              <a:t>za večerno obleko svilo,</a:t>
            </a:r>
          </a:p>
          <a:p>
            <a:pPr lvl="1"/>
            <a:r>
              <a:rPr lang="sl-SI" dirty="0"/>
              <a:t>za motoristične hlače usnje,</a:t>
            </a:r>
          </a:p>
          <a:p>
            <a:pPr lvl="1"/>
            <a:r>
              <a:rPr lang="sl-SI" dirty="0"/>
              <a:t>volno za topel zimski pulover,</a:t>
            </a:r>
          </a:p>
          <a:p>
            <a:pPr lvl="1"/>
            <a:r>
              <a:rPr lang="sl-SI" dirty="0"/>
              <a:t>bombaž za lahka poletna oblačila,</a:t>
            </a:r>
          </a:p>
          <a:p>
            <a:pPr lvl="1"/>
            <a:r>
              <a:rPr lang="sl-SI" dirty="0"/>
              <a:t>najlon za hlačne nogavice,</a:t>
            </a:r>
          </a:p>
          <a:p>
            <a:pPr lvl="1"/>
            <a:r>
              <a:rPr lang="sl-SI" dirty="0"/>
              <a:t>lan za poletne hlače,</a:t>
            </a:r>
          </a:p>
          <a:p>
            <a:pPr lvl="1"/>
            <a:r>
              <a:rPr lang="sl-SI" dirty="0"/>
              <a:t>jeans za kavbojke…</a:t>
            </a:r>
          </a:p>
          <a:p>
            <a:endParaRPr lang="sl-SI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572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7D8878-442A-4B2C-B948-C7F4A925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Krojenje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5E17E0-398A-400A-84CF-CE3BA4404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Krojenje</a:t>
            </a:r>
            <a:r>
              <a:rPr lang="sl-SI" dirty="0"/>
              <a:t> je postopek pri katerem iz ploskega tekstila izrezujemo oblike, iz katerih nato s šivanjem sestavimo tridimenzionalno strukturo (oblačilo, pokrivalo, prevleko za sedež…).</a:t>
            </a:r>
          </a:p>
          <a:p>
            <a:r>
              <a:rPr lang="sl-SI" dirty="0"/>
              <a:t>S krojenjem - prilagajanjem oblačila telesu - naj bi dosegli večjo udobnost, a se včasih zaradi modnih zapovedi doseže prav nasprotno.</a:t>
            </a:r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78EDACD-8EEA-4C34-954C-35A0D5DC9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241" y="3504891"/>
            <a:ext cx="3724285" cy="278961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C2EAEF3-7831-47B8-A9BA-4D7B83B64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41" y="3428999"/>
            <a:ext cx="2543175" cy="18002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AFD8320-A9A3-4F9E-9148-B06CE0D84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051" y="3129515"/>
            <a:ext cx="3668315" cy="20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9B3348-E15A-4B52-B219-D0C40C2D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Šivanje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CA89B8-9CBF-4008-B789-9C79D453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6093"/>
            <a:ext cx="8596668" cy="4775270"/>
          </a:xfrm>
        </p:spPr>
        <p:txBody>
          <a:bodyPr/>
          <a:lstStyle/>
          <a:p>
            <a:r>
              <a:rPr lang="sl-SI" dirty="0"/>
              <a:t>Naloga šivov je, da skupaj držijo različne kose blaga, vendar pa so šivi kmalu postali tudi okras, sprva na mestu spoja blaga, pozneje pa tudi samostojno.</a:t>
            </a:r>
          </a:p>
          <a:p>
            <a:r>
              <a:rPr lang="sl-SI" dirty="0"/>
              <a:t>Šivamo lahko ročno ali strojno.</a:t>
            </a:r>
            <a:endParaRPr lang="en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4A29858-6930-4846-BB94-383B1CC7A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25" y="0"/>
            <a:ext cx="2466975" cy="18478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94601E5-EA5C-4EDB-933C-06BF3C5DE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721" y="1930400"/>
            <a:ext cx="5325547" cy="464164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52E334A-098F-4CAF-850C-E834855C7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73" y="2357437"/>
            <a:ext cx="4458309" cy="44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5E01AD-623D-46E8-80FC-E7BA4D7A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Drugi postopki in materiali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89D028-AD5F-4F90-A266-89366474A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3271"/>
            <a:ext cx="8596668" cy="4398092"/>
          </a:xfrm>
        </p:spPr>
        <p:txBody>
          <a:bodyPr/>
          <a:lstStyle/>
          <a:p>
            <a:r>
              <a:rPr lang="sl-SI" dirty="0"/>
              <a:t>Poleg krojenja in šivanja je še vrsta drugih del, ki lahko spremljajo izdelavo končnega izdelka.</a:t>
            </a:r>
          </a:p>
          <a:p>
            <a:r>
              <a:rPr lang="sl-SI" dirty="0"/>
              <a:t>Ti postopki so lahko:</a:t>
            </a:r>
          </a:p>
          <a:p>
            <a:pPr lvl="1"/>
            <a:r>
              <a:rPr lang="sl-SI" dirty="0"/>
              <a:t>Podlaganje, vatiranje, vstavljanje kosti, krašenje…</a:t>
            </a:r>
          </a:p>
          <a:p>
            <a:r>
              <a:rPr lang="sl-SI" dirty="0"/>
              <a:t>Materiali pa so lahko:</a:t>
            </a:r>
          </a:p>
          <a:p>
            <a:pPr lvl="1"/>
            <a:r>
              <a:rPr lang="sl-SI" dirty="0"/>
              <a:t>Podloge, </a:t>
            </a:r>
            <a:r>
              <a:rPr lang="sl-SI" dirty="0" err="1"/>
              <a:t>medvloge</a:t>
            </a:r>
            <a:r>
              <a:rPr lang="sl-SI" dirty="0"/>
              <a:t> (za vzdrževanje oblike ali toplote), polnila (se uporabljajo pri posteljnin, zimskih oblačilih), gumbi (za zapenjanje in kot okras), zadrge, sponke, pritiskači…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F790E2A-AE95-469F-B215-AB98EB60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781" y="4226216"/>
            <a:ext cx="2143125" cy="21431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B22BEF6-5BA6-4A98-A497-0D5EE5F6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002" y="4226216"/>
            <a:ext cx="1905000" cy="2286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E285586-369B-4A09-BAC1-20C90A09A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310" y="470660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622114-7295-45E1-B95A-1D08292F4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82" y="984739"/>
            <a:ext cx="8612820" cy="5056624"/>
          </a:xfrm>
        </p:spPr>
        <p:txBody>
          <a:bodyPr/>
          <a:lstStyle/>
          <a:p>
            <a:r>
              <a:rPr lang="sl-SI" dirty="0"/>
              <a:t>Oblačila, ki jih kupimo v trgovini izdelajo v tovarni.</a:t>
            </a:r>
          </a:p>
          <a:p>
            <a:r>
              <a:rPr lang="sl-SI" u="sng" dirty="0"/>
              <a:t>Oblikovalec </a:t>
            </a:r>
            <a:r>
              <a:rPr lang="sl-SI" dirty="0"/>
              <a:t>si oblačilo zamisli po modnih smernicah in zakonitostih, ki so značilne za določeno vrsto oblačila.</a:t>
            </a:r>
          </a:p>
          <a:p>
            <a:r>
              <a:rPr lang="sl-SI" u="sng" dirty="0"/>
              <a:t>Modelar</a:t>
            </a:r>
            <a:r>
              <a:rPr lang="sl-SI" dirty="0"/>
              <a:t> izdela obliko krojev za oblačilo. </a:t>
            </a:r>
          </a:p>
          <a:p>
            <a:r>
              <a:rPr lang="sl-SI" dirty="0"/>
              <a:t>Po teh predlogah blago razrežejo za več oblačil hkrati. Dele zašijejo na strojih, ki so prirejeni za eno samo vrsto šivov. Zato različne šive pri istem oblačilu šivajo na različnih strojih. </a:t>
            </a:r>
          </a:p>
          <a:p>
            <a:r>
              <a:rPr lang="sl-SI" dirty="0"/>
              <a:t>Takemu načinu rečemo </a:t>
            </a:r>
            <a:r>
              <a:rPr lang="sl-SI" u="sng" dirty="0"/>
              <a:t>industrijska ali konfekcijska izdelava oblačil</a:t>
            </a:r>
            <a:r>
              <a:rPr lang="sl-SI" dirty="0"/>
              <a:t>.</a:t>
            </a:r>
            <a:endParaRPr lang="en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50C732-CAEC-4075-A24A-DCBAAF969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74" y="4276578"/>
            <a:ext cx="3531976" cy="199057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8F8B8B8-E52E-4350-952F-79D9F254D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664" y="4276578"/>
            <a:ext cx="3747391" cy="22969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605A80A-E108-4E22-94C2-E6986B2F6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056" y="3529234"/>
            <a:ext cx="2512130" cy="25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1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28142B-8DF4-4540-9122-489F0363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Vprašanja za ponavljanje:</a:t>
            </a: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DDBD076-9469-4F50-B424-0E97CCC8D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68839"/>
            <a:ext cx="10175545" cy="4913315"/>
          </a:xfrm>
        </p:spPr>
        <p:txBody>
          <a:bodyPr>
            <a:normAutofit/>
          </a:bodyPr>
          <a:lstStyle/>
          <a:p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Kako nastane oblačilo? (besedne zveze v desnem stolpcu razvrsti pravilno po korakih)</a:t>
            </a:r>
            <a:endParaRPr lang="en-SI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SI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SzPts val="1200"/>
              <a:buFont typeface="+mj-lt"/>
              <a:buAutoNum type="arabicParenR"/>
              <a:tabLst>
                <a:tab pos="408940" algn="l"/>
              </a:tabLs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                      </a:t>
            </a:r>
            <a:r>
              <a:rPr lang="sl-SI" sz="1600" dirty="0">
                <a:latin typeface="Arial" panose="020B0604020202020204" pitchFamily="34" charset="0"/>
                <a:ea typeface="Times New Roman" panose="02020603050405020304" pitchFamily="18" charset="0"/>
              </a:rPr>
              <a:t>izrežemo posamezne dele krojev</a:t>
            </a:r>
            <a:endParaRPr lang="en-SI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SzPts val="1200"/>
              <a:buFont typeface="+mj-lt"/>
              <a:buAutoNum type="arabicParenR"/>
              <a:tabLst>
                <a:tab pos="408940" algn="l"/>
              </a:tabLst>
            </a:pP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                      </a:t>
            </a:r>
            <a:r>
              <a:rPr lang="sl-SI" sz="1600" dirty="0">
                <a:latin typeface="Arial" panose="020B0604020202020204" pitchFamily="34" charset="0"/>
                <a:ea typeface="Times New Roman" panose="02020603050405020304" pitchFamily="18" charset="0"/>
              </a:rPr>
              <a:t>dele sešijemo v oblačilo</a:t>
            </a:r>
            <a:endParaRPr lang="en-SI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SzPts val="1200"/>
              <a:buFont typeface="+mj-lt"/>
              <a:buAutoNum type="arabicParenR"/>
              <a:tabLst>
                <a:tab pos="408940" algn="l"/>
              </a:tabLst>
            </a:pPr>
            <a:r>
              <a:rPr lang="sl-SI" sz="1600" dirty="0"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                           izdelamo kroj za oblačilo</a:t>
            </a:r>
            <a:endParaRPr lang="en-SI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SzPts val="1200"/>
              <a:buFont typeface="+mj-lt"/>
              <a:buAutoNum type="arabicParenR"/>
              <a:tabLst>
                <a:tab pos="408940" algn="l"/>
              </a:tabLst>
            </a:pPr>
            <a:r>
              <a:rPr lang="sl-SI" sz="1600" dirty="0"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                           ukrojimo kroj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lvl="0">
              <a:buSzPts val="1200"/>
              <a:buFont typeface="+mj-lt"/>
              <a:buAutoNum type="arabicParenR"/>
              <a:tabLst>
                <a:tab pos="408940" algn="l"/>
              </a:tabLst>
            </a:pPr>
            <a:endParaRPr lang="en-SI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Šivamo lahko: _________________ in ___________________. </a:t>
            </a:r>
            <a:endParaRPr lang="en-SI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Šivalni stroj nam omogoča ___________________________________________. </a:t>
            </a:r>
            <a:endParaRPr lang="en-SI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Kdo je MODELAR ? ________________________________________________.</a:t>
            </a:r>
            <a:endParaRPr lang="en-SI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Kako imenujemo izdelavo oblačil, sešitih v tovarni?</a:t>
            </a:r>
            <a:endParaRPr lang="en-SI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________________________________________________________________­­­__.</a:t>
            </a:r>
            <a:endParaRPr lang="en-SI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77161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DF3A1A-F551-46AE-987B-92889FC0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Zapis v zvezek:</a:t>
            </a:r>
            <a:r>
              <a:rPr lang="sl-SI" dirty="0"/>
              <a:t> </a:t>
            </a:r>
            <a:r>
              <a:rPr lang="sl-SI" dirty="0">
                <a:solidFill>
                  <a:srgbClr val="FF0000"/>
                </a:solidFill>
              </a:rPr>
              <a:t>Izdelava oblačil</a:t>
            </a:r>
            <a:endParaRPr lang="en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518341-8028-48E5-852D-1A3CF207E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u="sng" dirty="0"/>
              <a:t>Oblačila iz blaga ukrojimo, izrežemo posamezne dele in jih sešijemo</a:t>
            </a:r>
            <a:r>
              <a:rPr lang="sl-SI" sz="2400" dirty="0"/>
              <a:t>. </a:t>
            </a:r>
          </a:p>
          <a:p>
            <a:r>
              <a:rPr lang="sl-SI" sz="2400" dirty="0"/>
              <a:t>Šivamo jih lahko </a:t>
            </a:r>
            <a:r>
              <a:rPr lang="sl-SI" sz="2400" u="sng" dirty="0"/>
              <a:t>ročno ali strojno</a:t>
            </a:r>
            <a:r>
              <a:rPr lang="sl-SI" sz="2400" dirty="0"/>
              <a:t>.</a:t>
            </a:r>
          </a:p>
          <a:p>
            <a:r>
              <a:rPr lang="sl-SI" sz="2400" dirty="0"/>
              <a:t>Izdelavo oblačil sešitih v tovarni imenujemo </a:t>
            </a:r>
            <a:r>
              <a:rPr lang="sl-SI" sz="2400" u="sng" dirty="0"/>
              <a:t>industrijska ali konfekcijska izdelava oblačil</a:t>
            </a:r>
            <a:r>
              <a:rPr lang="sl-SI" sz="2400" dirty="0"/>
              <a:t>.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920067010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495</Words>
  <Application>Microsoft Office PowerPoint</Application>
  <PresentationFormat>Širokozaslonsko</PresentationFormat>
  <Paragraphs>62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Algerian</vt:lpstr>
      <vt:lpstr>Arial</vt:lpstr>
      <vt:lpstr>Times New Roman</vt:lpstr>
      <vt:lpstr>Trebuchet MS</vt:lpstr>
      <vt:lpstr>Wingdings 3</vt:lpstr>
      <vt:lpstr>Gladko</vt:lpstr>
      <vt:lpstr>IZDELAVA OBLAČIL</vt:lpstr>
      <vt:lpstr>Kako iz blaga nastane oblačilo?</vt:lpstr>
      <vt:lpstr>Kako iz blaga nastane oblačilo?</vt:lpstr>
      <vt:lpstr>Krojenje</vt:lpstr>
      <vt:lpstr>Šivanje</vt:lpstr>
      <vt:lpstr>Drugi postopki in materiali</vt:lpstr>
      <vt:lpstr>PowerPointova predstavitev</vt:lpstr>
      <vt:lpstr>Vprašanja za ponavljanje:</vt:lpstr>
      <vt:lpstr>Zapis v zvezek: Izdelava oblačil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IZDELAVA OBLAČIL</dc:title>
  <dc:creator>Mateja</dc:creator>
  <cp:lastModifiedBy>Mateja</cp:lastModifiedBy>
  <cp:revision>5</cp:revision>
  <dcterms:created xsi:type="dcterms:W3CDTF">2020-04-21T14:11:16Z</dcterms:created>
  <dcterms:modified xsi:type="dcterms:W3CDTF">2020-04-22T14:16:27Z</dcterms:modified>
</cp:coreProperties>
</file>