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00A05-E211-4BCA-816B-7A7034192BE2}" type="doc">
      <dgm:prSet loTypeId="urn:microsoft.com/office/officeart/2005/8/layout/matrix3" loCatId="matrix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51AD281A-0BFF-42A3-B9BA-C8842C10C66A}">
      <dgm:prSet/>
      <dgm:spPr/>
      <dgm:t>
        <a:bodyPr/>
        <a:lstStyle/>
        <a:p>
          <a:r>
            <a:rPr lang="sl-SI" dirty="0"/>
            <a:t>MODA predstavlja uveljavljene kroje oblačil, obutve in oblačilnih dodatkov ter barv za izdelke v določenem času.</a:t>
          </a:r>
          <a:endParaRPr lang="en-US" dirty="0"/>
        </a:p>
      </dgm:t>
    </dgm:pt>
    <dgm:pt modelId="{E1508CAF-4BAF-414A-B0B8-09A4DDD96208}" type="parTrans" cxnId="{9F7F4394-CBB1-402B-BD53-6D95187C024C}">
      <dgm:prSet/>
      <dgm:spPr/>
      <dgm:t>
        <a:bodyPr/>
        <a:lstStyle/>
        <a:p>
          <a:endParaRPr lang="en-US"/>
        </a:p>
      </dgm:t>
    </dgm:pt>
    <dgm:pt modelId="{F5BF4C60-EB49-4CF9-84EC-90F93B003638}" type="sibTrans" cxnId="{9F7F4394-CBB1-402B-BD53-6D95187C024C}">
      <dgm:prSet/>
      <dgm:spPr/>
      <dgm:t>
        <a:bodyPr/>
        <a:lstStyle/>
        <a:p>
          <a:endParaRPr lang="en-US"/>
        </a:p>
      </dgm:t>
    </dgm:pt>
    <dgm:pt modelId="{8CC4A4B7-B782-48AF-BDF8-C75A1607224B}">
      <dgm:prSet/>
      <dgm:spPr/>
      <dgm:t>
        <a:bodyPr/>
        <a:lstStyle/>
        <a:p>
          <a:r>
            <a:rPr lang="sl-SI" dirty="0"/>
            <a:t>Označuje tudi značilnosti pohištva, zaves, preprog, brisač, posteljnine in drugih predmetov v stanovanju.</a:t>
          </a:r>
          <a:endParaRPr lang="en-US" dirty="0"/>
        </a:p>
      </dgm:t>
    </dgm:pt>
    <dgm:pt modelId="{0BD6D01D-76C6-4E89-AF3E-301746408F57}" type="parTrans" cxnId="{EAE32563-EF59-4F23-ACEB-38765E3440D2}">
      <dgm:prSet/>
      <dgm:spPr/>
      <dgm:t>
        <a:bodyPr/>
        <a:lstStyle/>
        <a:p>
          <a:endParaRPr lang="en-US"/>
        </a:p>
      </dgm:t>
    </dgm:pt>
    <dgm:pt modelId="{D240F5BA-6ED1-43CE-9F2E-1652598429FE}" type="sibTrans" cxnId="{EAE32563-EF59-4F23-ACEB-38765E3440D2}">
      <dgm:prSet/>
      <dgm:spPr/>
      <dgm:t>
        <a:bodyPr/>
        <a:lstStyle/>
        <a:p>
          <a:endParaRPr lang="en-US"/>
        </a:p>
      </dgm:t>
    </dgm:pt>
    <dgm:pt modelId="{CF5EEDA8-BF6A-44A2-B9BF-32E8B2D42D3C}">
      <dgm:prSet/>
      <dgm:spPr/>
      <dgm:t>
        <a:bodyPr/>
        <a:lstStyle/>
        <a:p>
          <a:r>
            <a:rPr lang="sl-SI" dirty="0"/>
            <a:t>Modne novosti ustvarjajo modni oblikovalci, tem pa sledi tekstilna industrija, ki proizvaja oblačila.</a:t>
          </a:r>
          <a:endParaRPr lang="en-US" dirty="0"/>
        </a:p>
      </dgm:t>
    </dgm:pt>
    <dgm:pt modelId="{2C08C520-D22E-4157-920A-35C9868F8065}" type="parTrans" cxnId="{0644503D-D2B3-47EE-865A-99525102B9F5}">
      <dgm:prSet/>
      <dgm:spPr/>
      <dgm:t>
        <a:bodyPr/>
        <a:lstStyle/>
        <a:p>
          <a:endParaRPr lang="en-US"/>
        </a:p>
      </dgm:t>
    </dgm:pt>
    <dgm:pt modelId="{44EB3C7C-FD00-4E01-9EEC-4FF6B7E90649}" type="sibTrans" cxnId="{0644503D-D2B3-47EE-865A-99525102B9F5}">
      <dgm:prSet/>
      <dgm:spPr/>
      <dgm:t>
        <a:bodyPr/>
        <a:lstStyle/>
        <a:p>
          <a:endParaRPr lang="en-US"/>
        </a:p>
      </dgm:t>
    </dgm:pt>
    <dgm:pt modelId="{B665B11D-A3C5-4B16-B17C-9E0993305C46}">
      <dgm:prSet/>
      <dgm:spPr/>
      <dgm:t>
        <a:bodyPr/>
        <a:lstStyle/>
        <a:p>
          <a:r>
            <a:rPr lang="sl-SI" dirty="0"/>
            <a:t>Oblačila največkrat zamenjamo ker želimo imeti podoben način oblačenja kot ljudje okoli nas.</a:t>
          </a:r>
          <a:endParaRPr lang="en-US" dirty="0"/>
        </a:p>
      </dgm:t>
    </dgm:pt>
    <dgm:pt modelId="{A5FF07F3-20FC-4BA2-B3DE-B91C97853FCC}" type="parTrans" cxnId="{ED37CF78-F3E2-44F9-A5C2-D421C5769CFE}">
      <dgm:prSet/>
      <dgm:spPr/>
      <dgm:t>
        <a:bodyPr/>
        <a:lstStyle/>
        <a:p>
          <a:endParaRPr lang="en-US"/>
        </a:p>
      </dgm:t>
    </dgm:pt>
    <dgm:pt modelId="{31F8529E-7652-4241-8997-F833B444A543}" type="sibTrans" cxnId="{ED37CF78-F3E2-44F9-A5C2-D421C5769CFE}">
      <dgm:prSet/>
      <dgm:spPr/>
      <dgm:t>
        <a:bodyPr/>
        <a:lstStyle/>
        <a:p>
          <a:endParaRPr lang="en-US"/>
        </a:p>
      </dgm:t>
    </dgm:pt>
    <dgm:pt modelId="{FDF4A0CF-42D8-480D-AF59-4CEC623EA62C}" type="pres">
      <dgm:prSet presAssocID="{97400A05-E211-4BCA-816B-7A7034192BE2}" presName="matrix" presStyleCnt="0">
        <dgm:presLayoutVars>
          <dgm:chMax val="1"/>
          <dgm:dir/>
          <dgm:resizeHandles val="exact"/>
        </dgm:presLayoutVars>
      </dgm:prSet>
      <dgm:spPr/>
    </dgm:pt>
    <dgm:pt modelId="{8B6A21FA-CCEC-4FFA-A410-6D67C8D5E82F}" type="pres">
      <dgm:prSet presAssocID="{97400A05-E211-4BCA-816B-7A7034192BE2}" presName="diamond" presStyleLbl="bgShp" presStyleIdx="0" presStyleCnt="1"/>
      <dgm:spPr/>
    </dgm:pt>
    <dgm:pt modelId="{B3F5B143-D1CF-497E-8306-B612038CB41D}" type="pres">
      <dgm:prSet presAssocID="{97400A05-E211-4BCA-816B-7A7034192BE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E9F32AB-785A-4536-833D-79C6C3BCFF22}" type="pres">
      <dgm:prSet presAssocID="{97400A05-E211-4BCA-816B-7A7034192BE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25DDE63-084B-461C-80F6-E696563B90A0}" type="pres">
      <dgm:prSet presAssocID="{97400A05-E211-4BCA-816B-7A7034192BE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289B82F-D190-4DCA-9CB7-CB785F1355D0}" type="pres">
      <dgm:prSet presAssocID="{97400A05-E211-4BCA-816B-7A7034192BE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269411-EA81-4768-BD68-F03BB6EB4E3A}" type="presOf" srcId="{8CC4A4B7-B782-48AF-BDF8-C75A1607224B}" destId="{DE9F32AB-785A-4536-833D-79C6C3BCFF22}" srcOrd="0" destOrd="0" presId="urn:microsoft.com/office/officeart/2005/8/layout/matrix3"/>
    <dgm:cxn modelId="{D6A0561D-67AC-4635-A2DB-295EDB127901}" type="presOf" srcId="{B665B11D-A3C5-4B16-B17C-9E0993305C46}" destId="{7289B82F-D190-4DCA-9CB7-CB785F1355D0}" srcOrd="0" destOrd="0" presId="urn:microsoft.com/office/officeart/2005/8/layout/matrix3"/>
    <dgm:cxn modelId="{0644503D-D2B3-47EE-865A-99525102B9F5}" srcId="{97400A05-E211-4BCA-816B-7A7034192BE2}" destId="{CF5EEDA8-BF6A-44A2-B9BF-32E8B2D42D3C}" srcOrd="2" destOrd="0" parTransId="{2C08C520-D22E-4157-920A-35C9868F8065}" sibTransId="{44EB3C7C-FD00-4E01-9EEC-4FF6B7E90649}"/>
    <dgm:cxn modelId="{EAE32563-EF59-4F23-ACEB-38765E3440D2}" srcId="{97400A05-E211-4BCA-816B-7A7034192BE2}" destId="{8CC4A4B7-B782-48AF-BDF8-C75A1607224B}" srcOrd="1" destOrd="0" parTransId="{0BD6D01D-76C6-4E89-AF3E-301746408F57}" sibTransId="{D240F5BA-6ED1-43CE-9F2E-1652598429FE}"/>
    <dgm:cxn modelId="{764B3E6A-192B-4869-8996-1EDA545F8C4E}" type="presOf" srcId="{97400A05-E211-4BCA-816B-7A7034192BE2}" destId="{FDF4A0CF-42D8-480D-AF59-4CEC623EA62C}" srcOrd="0" destOrd="0" presId="urn:microsoft.com/office/officeart/2005/8/layout/matrix3"/>
    <dgm:cxn modelId="{ED37CF78-F3E2-44F9-A5C2-D421C5769CFE}" srcId="{97400A05-E211-4BCA-816B-7A7034192BE2}" destId="{B665B11D-A3C5-4B16-B17C-9E0993305C46}" srcOrd="3" destOrd="0" parTransId="{A5FF07F3-20FC-4BA2-B3DE-B91C97853FCC}" sibTransId="{31F8529E-7652-4241-8997-F833B444A543}"/>
    <dgm:cxn modelId="{8D14587B-43FF-43F3-9202-2B513B1F1EC4}" type="presOf" srcId="{CF5EEDA8-BF6A-44A2-B9BF-32E8B2D42D3C}" destId="{625DDE63-084B-461C-80F6-E696563B90A0}" srcOrd="0" destOrd="0" presId="urn:microsoft.com/office/officeart/2005/8/layout/matrix3"/>
    <dgm:cxn modelId="{9354C284-B2C5-42FB-9BE5-772D4DB683F2}" type="presOf" srcId="{51AD281A-0BFF-42A3-B9BA-C8842C10C66A}" destId="{B3F5B143-D1CF-497E-8306-B612038CB41D}" srcOrd="0" destOrd="0" presId="urn:microsoft.com/office/officeart/2005/8/layout/matrix3"/>
    <dgm:cxn modelId="{9F7F4394-CBB1-402B-BD53-6D95187C024C}" srcId="{97400A05-E211-4BCA-816B-7A7034192BE2}" destId="{51AD281A-0BFF-42A3-B9BA-C8842C10C66A}" srcOrd="0" destOrd="0" parTransId="{E1508CAF-4BAF-414A-B0B8-09A4DDD96208}" sibTransId="{F5BF4C60-EB49-4CF9-84EC-90F93B003638}"/>
    <dgm:cxn modelId="{273037DB-F0E9-4351-93D0-653E7AEB697B}" type="presParOf" srcId="{FDF4A0CF-42D8-480D-AF59-4CEC623EA62C}" destId="{8B6A21FA-CCEC-4FFA-A410-6D67C8D5E82F}" srcOrd="0" destOrd="0" presId="urn:microsoft.com/office/officeart/2005/8/layout/matrix3"/>
    <dgm:cxn modelId="{5C69DDF2-4A26-4A09-9FA9-C6AAEF2170C4}" type="presParOf" srcId="{FDF4A0CF-42D8-480D-AF59-4CEC623EA62C}" destId="{B3F5B143-D1CF-497E-8306-B612038CB41D}" srcOrd="1" destOrd="0" presId="urn:microsoft.com/office/officeart/2005/8/layout/matrix3"/>
    <dgm:cxn modelId="{7ABD7F8B-C124-4254-8EE4-A15B1A272468}" type="presParOf" srcId="{FDF4A0CF-42D8-480D-AF59-4CEC623EA62C}" destId="{DE9F32AB-785A-4536-833D-79C6C3BCFF22}" srcOrd="2" destOrd="0" presId="urn:microsoft.com/office/officeart/2005/8/layout/matrix3"/>
    <dgm:cxn modelId="{2E48D573-776B-4A5C-BC92-F170DB6E56DA}" type="presParOf" srcId="{FDF4A0CF-42D8-480D-AF59-4CEC623EA62C}" destId="{625DDE63-084B-461C-80F6-E696563B90A0}" srcOrd="3" destOrd="0" presId="urn:microsoft.com/office/officeart/2005/8/layout/matrix3"/>
    <dgm:cxn modelId="{D57CFF25-091E-44B0-BEB6-22AE6240916B}" type="presParOf" srcId="{FDF4A0CF-42D8-480D-AF59-4CEC623EA62C}" destId="{7289B82F-D190-4DCA-9CB7-CB785F1355D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6A21FA-CCEC-4FFA-A410-6D67C8D5E82F}">
      <dsp:nvSpPr>
        <dsp:cNvPr id="0" name=""/>
        <dsp:cNvSpPr/>
      </dsp:nvSpPr>
      <dsp:spPr>
        <a:xfrm>
          <a:off x="1104973" y="0"/>
          <a:ext cx="5409945" cy="540994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F5B143-D1CF-497E-8306-B612038CB41D}">
      <dsp:nvSpPr>
        <dsp:cNvPr id="0" name=""/>
        <dsp:cNvSpPr/>
      </dsp:nvSpPr>
      <dsp:spPr>
        <a:xfrm>
          <a:off x="1618917" y="513944"/>
          <a:ext cx="2109878" cy="21098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MODA predstavlja uveljavljene kroje oblačil, obutve in oblačilnih dodatkov ter barv za izdelke v določenem času.</a:t>
          </a:r>
          <a:endParaRPr lang="en-US" sz="1700" kern="1200" dirty="0"/>
        </a:p>
      </dsp:txBody>
      <dsp:txXfrm>
        <a:off x="1721913" y="616940"/>
        <a:ext cx="1903886" cy="1903886"/>
      </dsp:txXfrm>
    </dsp:sp>
    <dsp:sp modelId="{DE9F32AB-785A-4536-833D-79C6C3BCFF22}">
      <dsp:nvSpPr>
        <dsp:cNvPr id="0" name=""/>
        <dsp:cNvSpPr/>
      </dsp:nvSpPr>
      <dsp:spPr>
        <a:xfrm>
          <a:off x="3891094" y="513944"/>
          <a:ext cx="2109878" cy="21098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Označuje tudi značilnosti pohištva, zaves, preprog, brisač, posteljnine in drugih predmetov v stanovanju.</a:t>
          </a:r>
          <a:endParaRPr lang="en-US" sz="1700" kern="1200" dirty="0"/>
        </a:p>
      </dsp:txBody>
      <dsp:txXfrm>
        <a:off x="3994090" y="616940"/>
        <a:ext cx="1903886" cy="1903886"/>
      </dsp:txXfrm>
    </dsp:sp>
    <dsp:sp modelId="{625DDE63-084B-461C-80F6-E696563B90A0}">
      <dsp:nvSpPr>
        <dsp:cNvPr id="0" name=""/>
        <dsp:cNvSpPr/>
      </dsp:nvSpPr>
      <dsp:spPr>
        <a:xfrm>
          <a:off x="1618917" y="2786121"/>
          <a:ext cx="2109878" cy="21098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Modne novosti ustvarjajo modni oblikovalci, tem pa sledi tekstilna industrija, ki proizvaja oblačila.</a:t>
          </a:r>
          <a:endParaRPr lang="en-US" sz="1700" kern="1200" dirty="0"/>
        </a:p>
      </dsp:txBody>
      <dsp:txXfrm>
        <a:off x="1721913" y="2889117"/>
        <a:ext cx="1903886" cy="1903886"/>
      </dsp:txXfrm>
    </dsp:sp>
    <dsp:sp modelId="{7289B82F-D190-4DCA-9CB7-CB785F1355D0}">
      <dsp:nvSpPr>
        <dsp:cNvPr id="0" name=""/>
        <dsp:cNvSpPr/>
      </dsp:nvSpPr>
      <dsp:spPr>
        <a:xfrm>
          <a:off x="3891094" y="2786121"/>
          <a:ext cx="2109878" cy="21098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700" kern="1200" dirty="0"/>
            <a:t>Oblačila največkrat zamenjamo ker želimo imeti podoben način oblačenja kot ljudje okoli nas.</a:t>
          </a:r>
          <a:endParaRPr lang="en-US" sz="1700" kern="1200" dirty="0"/>
        </a:p>
      </dsp:txBody>
      <dsp:txXfrm>
        <a:off x="3994090" y="2889117"/>
        <a:ext cx="1903886" cy="1903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9803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3510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006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90615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995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7624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19556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336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3178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5917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34541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1720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32879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2187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1626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4168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47CA8-CE28-4AA2-8A4B-6862BCD6C9B1}" type="datetimeFigureOut">
              <a:rPr lang="en-SI" smtClean="0"/>
              <a:t>06/05/2020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63F03F-B4D7-41C9-9B79-C41A3ED7C1DC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1448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F9B1FA-DE74-49AA-964C-36D27349A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38" y="2353214"/>
            <a:ext cx="5397305" cy="2156065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sl-SI" sz="6600" b="1" dirty="0" err="1">
                <a:solidFill>
                  <a:srgbClr val="FF0000"/>
                </a:solidFill>
                <a:latin typeface="Algerian" panose="04020705040A02060702" pitchFamily="82" charset="0"/>
              </a:rPr>
              <a:t>OBLAČILa</a:t>
            </a:r>
            <a:r>
              <a:rPr lang="sl-SI" sz="6600" b="1" dirty="0">
                <a:solidFill>
                  <a:srgbClr val="FF0000"/>
                </a:solidFill>
                <a:latin typeface="Algerian" panose="04020705040A02060702" pitchFamily="82" charset="0"/>
              </a:rPr>
              <a:t> IN </a:t>
            </a:r>
            <a:br>
              <a:rPr lang="sl-SI" sz="6600" b="1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sl-SI" sz="6600" b="1" dirty="0">
                <a:solidFill>
                  <a:srgbClr val="FF0000"/>
                </a:solidFill>
                <a:latin typeface="Algerian" panose="04020705040A02060702" pitchFamily="82" charset="0"/>
              </a:rPr>
              <a:t>MODA</a:t>
            </a:r>
            <a:endParaRPr lang="en-SI" sz="66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085C0F7-C802-460F-A9A2-DC3E21239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22" b="1"/>
          <a:stretch/>
        </p:blipFill>
        <p:spPr>
          <a:xfrm>
            <a:off x="332679" y="-1"/>
            <a:ext cx="5913375" cy="3429000"/>
          </a:xfrm>
          <a:custGeom>
            <a:avLst/>
            <a:gdLst/>
            <a:ahLst/>
            <a:cxnLst/>
            <a:rect l="l" t="t" r="r" b="b"/>
            <a:pathLst>
              <a:path w="5062280" h="3429000">
                <a:moveTo>
                  <a:pt x="509916" y="0"/>
                </a:moveTo>
                <a:lnTo>
                  <a:pt x="5062280" y="0"/>
                </a:lnTo>
                <a:lnTo>
                  <a:pt x="5062280" y="21851"/>
                </a:lnTo>
                <a:lnTo>
                  <a:pt x="454941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9D8DAD6-FFFF-4DE8-B6FD-D15BE642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" r="2964" b="-1"/>
          <a:stretch/>
        </p:blipFill>
        <p:spPr>
          <a:xfrm>
            <a:off x="19" y="3428999"/>
            <a:ext cx="5627057" cy="3429001"/>
          </a:xfrm>
          <a:custGeom>
            <a:avLst/>
            <a:gdLst/>
            <a:ahLst/>
            <a:cxnLst/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ECB373-FE53-4714-8BA6-043C52FC0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33493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780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253047-20B2-41BB-BA6B-6D0992E7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5617"/>
          </a:xfrm>
        </p:spPr>
        <p:txBody>
          <a:bodyPr/>
          <a:lstStyle/>
          <a:p>
            <a:r>
              <a:rPr lang="sl-SI" dirty="0">
                <a:solidFill>
                  <a:schemeClr val="tx1"/>
                </a:solidFill>
              </a:rPr>
              <a:t>Naloga:</a:t>
            </a:r>
            <a:endParaRPr lang="en-SI" dirty="0">
              <a:solidFill>
                <a:schemeClr val="tx1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1BBBB4-0202-4389-A22F-0868B7836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 pomočjo miselnega vzorca na strani 60 v učbeniku ponovi učno snov od vlakna do oblačila.</a:t>
            </a:r>
          </a:p>
          <a:p>
            <a:endParaRPr lang="sl-SI" dirty="0"/>
          </a:p>
          <a:p>
            <a:r>
              <a:rPr lang="sl-SI" dirty="0"/>
              <a:t>Reši rubriko Preizkusi se v učbeniku na strani 60. V kolikor želiš, mi lahko odgovore na vprašanja pošlješ v pregled na moj e-naslov (mateja.burgar@osgradec.si).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636229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D2D12E-F84D-4DFC-B77A-61824344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>OBLAČILA</a:t>
            </a:r>
            <a:endParaRPr lang="en-SI" b="1" dirty="0">
              <a:solidFill>
                <a:srgbClr val="FF0000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A665D9B-41FB-4173-9F5C-5F3E8C020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7" r="11088" b="1"/>
          <a:stretch/>
        </p:blipFill>
        <p:spPr>
          <a:xfrm>
            <a:off x="676053" y="2039814"/>
            <a:ext cx="2574990" cy="410776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5CC025-2367-4B9E-9910-A04835EDD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7361"/>
          <a:stretch/>
        </p:blipFill>
        <p:spPr>
          <a:xfrm>
            <a:off x="3479643" y="2159331"/>
            <a:ext cx="2616049" cy="1825623"/>
          </a:xfrm>
          <a:prstGeom prst="rect">
            <a:avLst/>
          </a:prstGeom>
        </p:spPr>
      </p:pic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E6641776-030A-4061-B2C7-E63EA1B00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21A371F-8A87-46CC-96B0-FC0536EEC2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02" r="9854" b="2"/>
          <a:stretch/>
        </p:blipFill>
        <p:spPr>
          <a:xfrm>
            <a:off x="3478362" y="4215275"/>
            <a:ext cx="2616049" cy="1825623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7E8C11-2FD0-474F-854D-6817B7F9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5880" y="2160589"/>
            <a:ext cx="294812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Zakaj so se razvila oblačila?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Zaradi zaščite pred vremenom in prahom,</a:t>
            </a:r>
          </a:p>
          <a:p>
            <a:r>
              <a:rPr lang="sl-SI" dirty="0"/>
              <a:t>zaradi različnih delovnih pogojev,</a:t>
            </a:r>
          </a:p>
          <a:p>
            <a:r>
              <a:rPr lang="sl-SI" dirty="0"/>
              <a:t>za različne priložnosti različne obleke,…</a:t>
            </a:r>
          </a:p>
          <a:p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6099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18266CA-AE2E-497A-AF11-EE38B1C9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sl-SI" sz="4400" b="1" dirty="0">
                <a:solidFill>
                  <a:srgbClr val="FF0000"/>
                </a:solidFill>
              </a:rPr>
              <a:t>MODA</a:t>
            </a:r>
            <a:endParaRPr lang="en-SI" sz="44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308D8D4F-4180-4C91-AAE2-33D232B2F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904607"/>
              </p:ext>
            </p:extLst>
          </p:nvPr>
        </p:nvGraphicFramePr>
        <p:xfrm>
          <a:off x="3925466" y="357809"/>
          <a:ext cx="7619891" cy="5409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99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7D3D3C0-8183-491A-99DF-8B79925AF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" b="-1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74BFA1F-FB56-4978-87EF-A76BF6822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z="2800"/>
              <a:t>Ljudje so skozi zgodovino razvili različne stile/tehnike oblačenja.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FF06C12-229D-46A8-88B6-C92085F64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2" r="18627" b="2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82FA695-23B4-44D4-A98E-7AF6FE32E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Od česa je odvisen r</a:t>
            </a:r>
            <a:r>
              <a:rPr lang="nl-NL" b="1" dirty="0"/>
              <a:t>azvoj oblačil in obutve ter način oblačenja</a:t>
            </a:r>
            <a:r>
              <a:rPr lang="sl-SI" b="1" dirty="0"/>
              <a:t> skozi zgodovino?</a:t>
            </a:r>
          </a:p>
          <a:p>
            <a:pPr marL="0" indent="0">
              <a:buNone/>
            </a:pPr>
            <a:endParaRPr lang="sl-SI" b="1" dirty="0"/>
          </a:p>
          <a:p>
            <a:r>
              <a:rPr lang="sl-SI" dirty="0"/>
              <a:t>Naprav in surovin, ki jih je imela na voljo neka civilizacija,</a:t>
            </a:r>
          </a:p>
          <a:p>
            <a:r>
              <a:rPr lang="sl-SI" dirty="0"/>
              <a:t>kulturne razvitosti in pripadnosti,</a:t>
            </a:r>
          </a:p>
          <a:p>
            <a:r>
              <a:rPr lang="sl-SI" dirty="0"/>
              <a:t>geografske lege.</a:t>
            </a:r>
          </a:p>
          <a:p>
            <a:endParaRPr lang="en-SI" b="1" dirty="0"/>
          </a:p>
        </p:txBody>
      </p:sp>
    </p:spTree>
    <p:extLst>
      <p:ext uri="{BB962C8B-B14F-4D97-AF65-F5344CB8AC3E}">
        <p14:creationId xmlns:p14="http://schemas.microsoft.com/office/powerpoint/2010/main" val="24759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A42BA52E-1F64-4E52-A7B4-BBD51904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374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Oblačila in moda skozi čas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9BB406DF-7AAC-44E5-A7AB-5842E4A0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590261"/>
            <a:ext cx="4185623" cy="609600"/>
          </a:xfrm>
        </p:spPr>
        <p:txBody>
          <a:bodyPr/>
          <a:lstStyle/>
          <a:p>
            <a:r>
              <a:rPr lang="sl-SI" b="1" dirty="0"/>
              <a:t>PRAZGODOVINA</a:t>
            </a:r>
            <a:endParaRPr lang="en-SI" b="1" dirty="0"/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465290B1-1688-48B0-B426-AC7330E9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425149"/>
            <a:ext cx="4185623" cy="3616214"/>
          </a:xfrm>
        </p:spPr>
        <p:txBody>
          <a:bodyPr/>
          <a:lstStyle/>
          <a:p>
            <a:r>
              <a:rPr lang="sl-SI" dirty="0"/>
              <a:t>Materiali: ločje, trava, živalske kože</a:t>
            </a:r>
          </a:p>
          <a:p>
            <a:endParaRPr lang="en-SI" dirty="0"/>
          </a:p>
        </p:txBody>
      </p:sp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06A2BCA7-9A9F-4778-B973-CA794AB4D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590261"/>
            <a:ext cx="4185618" cy="609600"/>
          </a:xfrm>
        </p:spPr>
        <p:txBody>
          <a:bodyPr/>
          <a:lstStyle/>
          <a:p>
            <a:r>
              <a:rPr lang="sl-SI" b="1" dirty="0"/>
              <a:t>STARI VEK</a:t>
            </a:r>
            <a:endParaRPr lang="en-SI" b="1" dirty="0"/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54DBAE80-42FB-4944-AD27-1C78D9587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425149"/>
            <a:ext cx="4185617" cy="3616214"/>
          </a:xfrm>
        </p:spPr>
        <p:txBody>
          <a:bodyPr/>
          <a:lstStyle/>
          <a:p>
            <a:r>
              <a:rPr lang="pl-PL" dirty="0"/>
              <a:t>Materiali: volna, bombaž, svila;</a:t>
            </a:r>
          </a:p>
          <a:p>
            <a:pPr lvl="1"/>
            <a:r>
              <a:rPr lang="sl-SI" dirty="0"/>
              <a:t>Egipčani (ženske -ovito, do gležnjev segajoče krilo, moški -</a:t>
            </a:r>
            <a:r>
              <a:rPr lang="pl-PL" dirty="0"/>
              <a:t>predpasnik do kolen)</a:t>
            </a:r>
          </a:p>
          <a:p>
            <a:pPr lvl="1"/>
            <a:r>
              <a:rPr lang="sl-SI" dirty="0"/>
              <a:t>Grki (enostavna oblačila bele barve)</a:t>
            </a:r>
          </a:p>
          <a:p>
            <a:pPr lvl="1"/>
            <a:r>
              <a:rPr lang="sl-SI" dirty="0"/>
              <a:t>Rimljani</a:t>
            </a:r>
            <a:r>
              <a:rPr lang="pl-PL" dirty="0"/>
              <a:t> (tunika, sandali z jermeni, škornji)</a:t>
            </a:r>
          </a:p>
          <a:p>
            <a:pPr lvl="1"/>
            <a:endParaRPr lang="en-SI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368FBCEB-270C-4BD1-869E-DCE287362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977" y="288235"/>
            <a:ext cx="2797039" cy="130202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02070BC-3C11-4E19-81C4-6B12F6C44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4" t="15442" r="38152" b="41638"/>
          <a:stretch/>
        </p:blipFill>
        <p:spPr>
          <a:xfrm>
            <a:off x="1007165" y="3429000"/>
            <a:ext cx="3008244" cy="2941983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BEB18A09-DAE4-41B9-AA26-DB541696D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3" t="6004" r="8124" b="14895"/>
          <a:stretch/>
        </p:blipFill>
        <p:spPr>
          <a:xfrm>
            <a:off x="9972727" y="2972197"/>
            <a:ext cx="2153203" cy="301818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0964CEC-6079-49C1-8568-573FFC9144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34" t="13869" r="15525" b="9389"/>
          <a:stretch/>
        </p:blipFill>
        <p:spPr>
          <a:xfrm>
            <a:off x="5042978" y="5110570"/>
            <a:ext cx="1853576" cy="141604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AE6611F6-088E-4CB4-ABC5-BB4B509DA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973" y="215672"/>
            <a:ext cx="1745693" cy="256413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06669CF-84D4-41D6-8D81-2A71EE008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483" y="6109885"/>
            <a:ext cx="1745693" cy="669182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27A028C2-DDD6-45CA-92C6-F84F8D035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7325" y="4710950"/>
            <a:ext cx="2463792" cy="193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BD619A-4B57-4FA1-BE5E-F002AA97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Oblačila in moda skozi čas</a:t>
            </a:r>
            <a:endParaRPr lang="en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489D369-C7D8-48DA-8228-70181989E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6" y="1416445"/>
            <a:ext cx="4185618" cy="576262"/>
          </a:xfrm>
        </p:spPr>
        <p:txBody>
          <a:bodyPr/>
          <a:lstStyle/>
          <a:p>
            <a:r>
              <a:rPr lang="sl-SI" b="1" dirty="0"/>
              <a:t>SREDNJI VEK</a:t>
            </a:r>
            <a:endParaRPr lang="en-SI" b="1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D0534CE-14C9-4BD9-AA3C-90C7ACF3C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46852"/>
            <a:ext cx="4185623" cy="3894510"/>
          </a:xfrm>
        </p:spPr>
        <p:txBody>
          <a:bodyPr/>
          <a:lstStyle/>
          <a:p>
            <a:r>
              <a:rPr lang="sl-SI" dirty="0"/>
              <a:t>Revnejši ljudje: tunike s prišitimi rokavi</a:t>
            </a:r>
          </a:p>
          <a:p>
            <a:r>
              <a:rPr lang="sl-SI" dirty="0"/>
              <a:t>razvoj krojaštva, čevljarstva</a:t>
            </a:r>
          </a:p>
          <a:p>
            <a:r>
              <a:rPr lang="sl-SI" dirty="0"/>
              <a:t>Premožnejši: dolge vlečke, ožja oblačila, stožčasti klobuki</a:t>
            </a:r>
          </a:p>
          <a:p>
            <a:endParaRPr lang="en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D3B4591-0AAA-42FA-8E98-F7F38928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89699" y="2261333"/>
            <a:ext cx="4185618" cy="576262"/>
          </a:xfrm>
        </p:spPr>
        <p:txBody>
          <a:bodyPr/>
          <a:lstStyle/>
          <a:p>
            <a:r>
              <a:rPr lang="pl-PL" b="1" dirty="0"/>
              <a:t>Evropa od 16.-19. stoletja</a:t>
            </a:r>
            <a:endParaRPr lang="en-SI" b="1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5E908EA-BFA5-404F-A425-92E2F1DA3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81193" y="2837595"/>
            <a:ext cx="4185617" cy="3894510"/>
          </a:xfrm>
        </p:spPr>
        <p:txBody>
          <a:bodyPr/>
          <a:lstStyle/>
          <a:p>
            <a:r>
              <a:rPr lang="sl-SI" dirty="0"/>
              <a:t>Oblačila: nabrana krila, korzet, srajce s čipkami, steznik, krinolina</a:t>
            </a:r>
          </a:p>
          <a:p>
            <a:r>
              <a:rPr lang="sl-SI" dirty="0"/>
              <a:t>Materiali: brokat, žamet, taft, čipka…</a:t>
            </a:r>
          </a:p>
          <a:p>
            <a:r>
              <a:rPr lang="sl-SI" dirty="0"/>
              <a:t>Pojav trgovin z oblačili</a:t>
            </a:r>
          </a:p>
          <a:p>
            <a:endParaRPr lang="en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31EF306-4499-4EEC-9123-0A9AEA6E3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4" y="4500200"/>
            <a:ext cx="5790195" cy="216564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B64DC35-C86A-4EB8-8900-ED6A94E6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21" y="1841774"/>
            <a:ext cx="2185929" cy="244197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981785D-8F59-480D-ADC3-740D095C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638" y="125894"/>
            <a:ext cx="1548319" cy="206738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9DBB295-E9A3-48D9-80E5-6317D410C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200" y="4678017"/>
            <a:ext cx="5118673" cy="205184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29198C0-1DD2-4846-8BA6-30CD222D1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6925" y="30590"/>
            <a:ext cx="2463039" cy="214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B8CA11-0A86-4DEE-89DC-2D1010253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034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Oblačila in moda skozi čas</a:t>
            </a:r>
            <a:endParaRPr lang="en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8EA26A3-7587-4B12-8D16-E24FDF49C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378635"/>
            <a:ext cx="4185623" cy="769034"/>
          </a:xfrm>
        </p:spPr>
        <p:txBody>
          <a:bodyPr/>
          <a:lstStyle/>
          <a:p>
            <a:r>
              <a:rPr lang="sl-SI" b="1" dirty="0"/>
              <a:t>Meščanstvo, konec 19. st.</a:t>
            </a:r>
            <a:endParaRPr lang="en-SI" b="1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AB24BC4A-7BE0-4277-A11E-E8A7D1541D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3219" y="2587445"/>
            <a:ext cx="2138289" cy="3083905"/>
          </a:xfrm>
          <a:prstGeom prst="rect">
            <a:avLst/>
          </a:prstGeom>
        </p:spPr>
      </p:pic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1371CCE5-7634-4400-AAA6-01F9434FFB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9949" y="1378634"/>
            <a:ext cx="4185617" cy="769035"/>
          </a:xfrm>
        </p:spPr>
        <p:txBody>
          <a:bodyPr/>
          <a:lstStyle/>
          <a:p>
            <a:r>
              <a:rPr lang="sl-SI" b="1" dirty="0"/>
              <a:t>20. stoletje</a:t>
            </a:r>
            <a:endParaRPr lang="en-SI" b="1" dirty="0"/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B4555436-A94C-469F-B511-50FB8889AF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28720" y="2602522"/>
            <a:ext cx="7477509" cy="263066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C2BCC69-6457-4FEE-A60E-D9758276C0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19" t="5656" r="5914" b="5541"/>
          <a:stretch/>
        </p:blipFill>
        <p:spPr>
          <a:xfrm>
            <a:off x="2768556" y="2587445"/>
            <a:ext cx="1571623" cy="30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slov 16">
            <a:extLst>
              <a:ext uri="{FF2B5EF4-FFF2-40B4-BE49-F238E27FC236}">
                <a16:creationId xmlns:a16="http://schemas.microsoft.com/office/drawing/2014/main" id="{6050B121-5502-42BC-B18C-6947D065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0898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Oblačila in moda skozi čas</a:t>
            </a:r>
            <a:endParaRPr lang="en-SI" dirty="0"/>
          </a:p>
        </p:txBody>
      </p:sp>
      <p:sp>
        <p:nvSpPr>
          <p:cNvPr id="18" name="Označba mesta vsebine 17">
            <a:extLst>
              <a:ext uri="{FF2B5EF4-FFF2-40B4-BE49-F238E27FC236}">
                <a16:creationId xmlns:a16="http://schemas.microsoft.com/office/drawing/2014/main" id="{D45DEA81-2AD4-4615-948A-0A5D35961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0499"/>
            <a:ext cx="5821940" cy="4690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/>
              <a:t>20. Stoletje in 21. stoletje</a:t>
            </a:r>
            <a:r>
              <a:rPr lang="sl-SI" sz="2400" b="1" dirty="0"/>
              <a:t> - s</a:t>
            </a:r>
            <a:r>
              <a:rPr lang="nl-NL" sz="2400" b="1" dirty="0"/>
              <a:t>edanjost…</a:t>
            </a:r>
          </a:p>
          <a:p>
            <a:pPr marL="0" indent="0">
              <a:buNone/>
            </a:pPr>
            <a:endParaRPr lang="sl-SI" sz="2400" b="1" dirty="0"/>
          </a:p>
          <a:p>
            <a:r>
              <a:rPr lang="sl-SI" dirty="0"/>
              <a:t>Srajce, tunike, krajša krila…</a:t>
            </a:r>
          </a:p>
          <a:p>
            <a:r>
              <a:rPr lang="sl-SI" dirty="0"/>
              <a:t>pojav oblačil, ki so jih nosili moške in ženske,</a:t>
            </a:r>
          </a:p>
          <a:p>
            <a:r>
              <a:rPr lang="sl-SI" dirty="0"/>
              <a:t>vsak ima svoj slog. </a:t>
            </a:r>
          </a:p>
          <a:p>
            <a:pPr marL="0" indent="0">
              <a:buNone/>
            </a:pPr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Danes poznamo različne stile oblačenja. Zaradi različnih glasbenih stilov so se razvili tudi različni stili oblačenja: rock stil, disco stil, punk stil,… 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3092DD2F-B913-41F7-AB75-4E6F9AF9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698" y="1568847"/>
            <a:ext cx="2200197" cy="210018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D185F6C3-D7DD-47C8-B6F4-7430B1FD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70" y="609599"/>
            <a:ext cx="2261032" cy="224393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AB86408B-858F-4D33-A430-54767DF0E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091" y="3183738"/>
            <a:ext cx="2200197" cy="3300296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2324D83-00BA-4E24-97A5-DE5AB201E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105" y="4664759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CC01BB-F6F8-402E-90E6-3C5C7732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tx1"/>
                </a:solidFill>
              </a:rPr>
              <a:t>Zapis v zvezek:</a:t>
            </a:r>
            <a:r>
              <a:rPr lang="sl-SI" dirty="0"/>
              <a:t> </a:t>
            </a:r>
            <a:r>
              <a:rPr lang="sl-SI" dirty="0">
                <a:solidFill>
                  <a:srgbClr val="FF0000"/>
                </a:solidFill>
              </a:rPr>
              <a:t>OBLAČILA IN MODA</a:t>
            </a:r>
            <a:endParaRPr lang="en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A1A44D-31EC-495A-B9A5-8C762C3E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Ljudje se za različne priložnosti različno oblačimo.</a:t>
            </a:r>
          </a:p>
          <a:p>
            <a:r>
              <a:rPr lang="sl-SI" dirty="0"/>
              <a:t>Vsak ima svoj slog oblačenja.</a:t>
            </a:r>
          </a:p>
          <a:p>
            <a:r>
              <a:rPr lang="sl-SI" dirty="0"/>
              <a:t>Uveljavljeni kroji oblačil, obutve in oblačilnih dodatkov ter barve za te izdelke v določenem času predstavljajo modo.</a:t>
            </a:r>
          </a:p>
          <a:p>
            <a:r>
              <a:rPr lang="sl-SI" dirty="0"/>
              <a:t>Modo poznamo tudi na področju opremljanja stanovanj.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389522347"/>
      </p:ext>
    </p:extLst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Širokozaslonsko</PresentationFormat>
  <Paragraphs>55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Algerian</vt:lpstr>
      <vt:lpstr>Arial</vt:lpstr>
      <vt:lpstr>Trebuchet MS</vt:lpstr>
      <vt:lpstr>Wingdings 3</vt:lpstr>
      <vt:lpstr>Gladko</vt:lpstr>
      <vt:lpstr>OBLAČILa IN  MODA</vt:lpstr>
      <vt:lpstr>OBLAČILA</vt:lpstr>
      <vt:lpstr>MODA</vt:lpstr>
      <vt:lpstr>Ljudje so skozi zgodovino razvili različne stile/tehnike oblačenja.</vt:lpstr>
      <vt:lpstr>Oblačila in moda skozi čas</vt:lpstr>
      <vt:lpstr>Oblačila in moda skozi čas</vt:lpstr>
      <vt:lpstr>Oblačila in moda skozi čas</vt:lpstr>
      <vt:lpstr>Oblačila in moda skozi čas</vt:lpstr>
      <vt:lpstr>Zapis v zvezek: OBLAČILA IN MODA</vt:lpstr>
      <vt:lpstr>Naloga: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OBLAČILa IN  MODA</dc:title>
  <dc:creator>Mateja</dc:creator>
  <cp:lastModifiedBy>Mateja</cp:lastModifiedBy>
  <cp:revision>3</cp:revision>
  <dcterms:created xsi:type="dcterms:W3CDTF">2020-05-06T10:16:06Z</dcterms:created>
  <dcterms:modified xsi:type="dcterms:W3CDTF">2020-05-06T10:36:37Z</dcterms:modified>
</cp:coreProperties>
</file>