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4497-1FF9-4004-8283-0959FB7FB9F3}" type="datetimeFigureOut">
              <a:rPr lang="en-SI" smtClean="0"/>
              <a:t>06/05/2020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375C-2B8C-46FE-A167-02CE3EC9532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46494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4497-1FF9-4004-8283-0959FB7FB9F3}" type="datetimeFigureOut">
              <a:rPr lang="en-SI" smtClean="0"/>
              <a:t>06/05/2020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375C-2B8C-46FE-A167-02CE3EC9532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015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4497-1FF9-4004-8283-0959FB7FB9F3}" type="datetimeFigureOut">
              <a:rPr lang="en-SI" smtClean="0"/>
              <a:t>06/05/2020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375C-2B8C-46FE-A167-02CE3EC95324}" type="slidenum">
              <a:rPr lang="en-SI" smtClean="0"/>
              <a:t>‹#›</a:t>
            </a:fld>
            <a:endParaRPr lang="en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6183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4497-1FF9-4004-8283-0959FB7FB9F3}" type="datetimeFigureOut">
              <a:rPr lang="en-SI" smtClean="0"/>
              <a:t>06/05/2020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375C-2B8C-46FE-A167-02CE3EC9532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643473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4497-1FF9-4004-8283-0959FB7FB9F3}" type="datetimeFigureOut">
              <a:rPr lang="en-SI" smtClean="0"/>
              <a:t>06/05/2020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375C-2B8C-46FE-A167-02CE3EC95324}" type="slidenum">
              <a:rPr lang="en-SI" smtClean="0"/>
              <a:t>‹#›</a:t>
            </a:fld>
            <a:endParaRPr lang="en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4641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4497-1FF9-4004-8283-0959FB7FB9F3}" type="datetimeFigureOut">
              <a:rPr lang="en-SI" smtClean="0"/>
              <a:t>06/05/2020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375C-2B8C-46FE-A167-02CE3EC9532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25633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4497-1FF9-4004-8283-0959FB7FB9F3}" type="datetimeFigureOut">
              <a:rPr lang="en-SI" smtClean="0"/>
              <a:t>06/05/2020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375C-2B8C-46FE-A167-02CE3EC9532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17448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4497-1FF9-4004-8283-0959FB7FB9F3}" type="datetimeFigureOut">
              <a:rPr lang="en-SI" smtClean="0"/>
              <a:t>06/05/2020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375C-2B8C-46FE-A167-02CE3EC9532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9399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4497-1FF9-4004-8283-0959FB7FB9F3}" type="datetimeFigureOut">
              <a:rPr lang="en-SI" smtClean="0"/>
              <a:t>06/05/2020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375C-2B8C-46FE-A167-02CE3EC9532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60789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4497-1FF9-4004-8283-0959FB7FB9F3}" type="datetimeFigureOut">
              <a:rPr lang="en-SI" smtClean="0"/>
              <a:t>06/05/2020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375C-2B8C-46FE-A167-02CE3EC9532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9040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4497-1FF9-4004-8283-0959FB7FB9F3}" type="datetimeFigureOut">
              <a:rPr lang="en-SI" smtClean="0"/>
              <a:t>06/05/2020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375C-2B8C-46FE-A167-02CE3EC9532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7112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4497-1FF9-4004-8283-0959FB7FB9F3}" type="datetimeFigureOut">
              <a:rPr lang="en-SI" smtClean="0"/>
              <a:t>06/05/2020</a:t>
            </a:fld>
            <a:endParaRPr lang="en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375C-2B8C-46FE-A167-02CE3EC9532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7985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4497-1FF9-4004-8283-0959FB7FB9F3}" type="datetimeFigureOut">
              <a:rPr lang="en-SI" smtClean="0"/>
              <a:t>06/05/2020</a:t>
            </a:fld>
            <a:endParaRPr lang="en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375C-2B8C-46FE-A167-02CE3EC9532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2663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4497-1FF9-4004-8283-0959FB7FB9F3}" type="datetimeFigureOut">
              <a:rPr lang="en-SI" smtClean="0"/>
              <a:t>06/05/2020</a:t>
            </a:fld>
            <a:endParaRPr lang="en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375C-2B8C-46FE-A167-02CE3EC9532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803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4497-1FF9-4004-8283-0959FB7FB9F3}" type="datetimeFigureOut">
              <a:rPr lang="en-SI" smtClean="0"/>
              <a:t>06/05/2020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375C-2B8C-46FE-A167-02CE3EC9532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069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375C-2B8C-46FE-A167-02CE3EC95324}" type="slidenum">
              <a:rPr lang="en-SI" smtClean="0"/>
              <a:t>‹#›</a:t>
            </a:fld>
            <a:endParaRPr lang="en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4497-1FF9-4004-8283-0959FB7FB9F3}" type="datetimeFigureOut">
              <a:rPr lang="en-SI" smtClean="0"/>
              <a:t>06/05/2020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3755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A4497-1FF9-4004-8283-0959FB7FB9F3}" type="datetimeFigureOut">
              <a:rPr lang="en-SI" smtClean="0"/>
              <a:t>06/05/2020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7A375C-2B8C-46FE-A167-02CE3EC9532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1742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573BE6-BB70-4A26-9DC1-C3FFBA229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7577" y="1532337"/>
            <a:ext cx="7766936" cy="1646302"/>
          </a:xfrm>
        </p:spPr>
        <p:txBody>
          <a:bodyPr/>
          <a:lstStyle/>
          <a:p>
            <a:pPr algn="ctr"/>
            <a:r>
              <a:rPr lang="sl-SI" sz="6600" b="1" dirty="0">
                <a:solidFill>
                  <a:srgbClr val="FF0000"/>
                </a:solidFill>
                <a:latin typeface="Algerian" panose="04020705040A02060702" pitchFamily="82" charset="0"/>
              </a:rPr>
              <a:t>PLEMENITENJE BLAGA</a:t>
            </a:r>
            <a:endParaRPr lang="en-SI" sz="66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807C5D6-BCC0-4425-902F-94CB92C1B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77" y="3406751"/>
            <a:ext cx="3987250" cy="207696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25DBC5D-A176-4CA2-8443-A46D7F354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186" y="3254839"/>
            <a:ext cx="2619375" cy="17430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D4074AE-450C-4B31-8799-50A1AD14A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247" y="4050176"/>
            <a:ext cx="3254548" cy="243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97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A9CA58-CD1D-4B78-9FB9-620B5553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Zapis v zvezek: </a:t>
            </a:r>
            <a:r>
              <a:rPr lang="sl-SI" dirty="0">
                <a:solidFill>
                  <a:srgbClr val="FF0000"/>
                </a:solidFill>
              </a:rPr>
              <a:t>Plemenitenje blaga</a:t>
            </a:r>
            <a:endParaRPr lang="en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A7B31BB-3D65-45AF-971C-28E43A413F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Postopki s katerimi obdelajo ali oplemenitijo blago so:</a:t>
            </a:r>
          </a:p>
          <a:p>
            <a:pPr lvl="1"/>
            <a:r>
              <a:rPr lang="sl-SI" dirty="0"/>
              <a:t>beljenje ali barvanje</a:t>
            </a:r>
          </a:p>
          <a:p>
            <a:pPr lvl="1"/>
            <a:r>
              <a:rPr lang="sl-SI" dirty="0"/>
              <a:t>tiskanje</a:t>
            </a:r>
          </a:p>
          <a:p>
            <a:pPr lvl="1"/>
            <a:r>
              <a:rPr lang="sl-SI" dirty="0"/>
              <a:t>kosmatenje</a:t>
            </a:r>
          </a:p>
          <a:p>
            <a:pPr lvl="1"/>
            <a:r>
              <a:rPr lang="sl-SI" dirty="0" err="1"/>
              <a:t>apretiranje</a:t>
            </a:r>
            <a:endParaRPr lang="sl-SI" dirty="0"/>
          </a:p>
          <a:p>
            <a:endParaRPr lang="en-SI" dirty="0"/>
          </a:p>
        </p:txBody>
      </p:sp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93500108-9F85-41F6-88AC-DE2A061EF3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Lastnosti blaga:</a:t>
            </a:r>
          </a:p>
          <a:p>
            <a:pPr lvl="1"/>
            <a:r>
              <a:rPr lang="sl-SI" dirty="0"/>
              <a:t>videz</a:t>
            </a:r>
          </a:p>
          <a:p>
            <a:pPr lvl="1"/>
            <a:r>
              <a:rPr lang="sl-SI" dirty="0"/>
              <a:t>otip </a:t>
            </a:r>
          </a:p>
          <a:p>
            <a:pPr lvl="1"/>
            <a:r>
              <a:rPr lang="sl-SI" dirty="0"/>
              <a:t>obstojnost proti mečkanju in krčenju </a:t>
            </a:r>
          </a:p>
          <a:p>
            <a:pPr lvl="1"/>
            <a:r>
              <a:rPr lang="sl-SI" dirty="0"/>
              <a:t>Odpornost proti obrabi </a:t>
            </a:r>
          </a:p>
          <a:p>
            <a:pPr lvl="1"/>
            <a:r>
              <a:rPr lang="sl-SI" dirty="0" err="1"/>
              <a:t>pralnost</a:t>
            </a:r>
            <a:endParaRPr lang="sl-SI" dirty="0"/>
          </a:p>
          <a:p>
            <a:pPr lvl="1"/>
            <a:r>
              <a:rPr lang="sl-SI" dirty="0"/>
              <a:t>Vpojnost</a:t>
            </a:r>
          </a:p>
          <a:p>
            <a:pPr lvl="1"/>
            <a:r>
              <a:rPr lang="sl-SI" dirty="0" err="1"/>
              <a:t>vodoodbojnost</a:t>
            </a:r>
            <a:endParaRPr lang="sl-SI" dirty="0"/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91500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683A4D-674F-4079-A84C-6D8A0BDBF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PLEMENITENJE BLAGA</a:t>
            </a:r>
            <a:endParaRPr lang="en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C4E44EA-4554-4E7E-8B83-F4648230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Blago, ki ga stkejo ali spletejo v tovarni, še nima lastnosti, ki jih zahteva končni izdelek.</a:t>
            </a:r>
          </a:p>
          <a:p>
            <a:r>
              <a:rPr lang="sl-SI" dirty="0"/>
              <a:t>Dobi jih šele, če ga dodatno obdelajo ali oplemenitijo.</a:t>
            </a:r>
          </a:p>
          <a:p>
            <a:r>
              <a:rPr lang="sl-SI" dirty="0"/>
              <a:t>Postopki s katerimi to storijo so:</a:t>
            </a:r>
          </a:p>
          <a:p>
            <a:pPr lvl="1"/>
            <a:r>
              <a:rPr lang="sl-SI" dirty="0"/>
              <a:t>beljenje ali barvanje</a:t>
            </a:r>
          </a:p>
          <a:p>
            <a:pPr lvl="1"/>
            <a:r>
              <a:rPr lang="sl-SI" dirty="0"/>
              <a:t>tiskanje</a:t>
            </a:r>
          </a:p>
          <a:p>
            <a:pPr lvl="1"/>
            <a:r>
              <a:rPr lang="sl-SI" dirty="0"/>
              <a:t>kosmatenje</a:t>
            </a:r>
          </a:p>
          <a:p>
            <a:pPr lvl="1"/>
            <a:r>
              <a:rPr lang="sl-SI" dirty="0" err="1"/>
              <a:t>apretiranje</a:t>
            </a:r>
            <a:endParaRPr lang="sl-SI" dirty="0"/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4215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24B681-3F0A-47BC-AECC-62D2A2BE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Beljenje in barvanje</a:t>
            </a:r>
            <a:endParaRPr lang="en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8C95FED-6DB8-4DE7-8E82-E7F6921D5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551" y="2160589"/>
            <a:ext cx="4557932" cy="394478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l-SI" dirty="0">
                <a:solidFill>
                  <a:srgbClr val="FF0000"/>
                </a:solidFill>
              </a:rPr>
              <a:t>Belijo in barvajo</a:t>
            </a:r>
            <a:r>
              <a:rPr lang="sl-SI" dirty="0"/>
              <a:t> blago v kolikor ni bila pobeljena ali pobarvana že preja.</a:t>
            </a:r>
          </a:p>
          <a:p>
            <a:pPr>
              <a:lnSpc>
                <a:spcPct val="90000"/>
              </a:lnSpc>
            </a:pPr>
            <a:r>
              <a:rPr lang="sl-SI" dirty="0">
                <a:solidFill>
                  <a:srgbClr val="FF0000"/>
                </a:solidFill>
              </a:rPr>
              <a:t>Belijo</a:t>
            </a:r>
            <a:r>
              <a:rPr lang="sl-SI" dirty="0"/>
              <a:t> predvsem blago iz naravnih vlaken (bombaž, lan), saj vsebujejo snovi, ki dajejo blagu umazan videz.</a:t>
            </a:r>
          </a:p>
          <a:p>
            <a:pPr>
              <a:lnSpc>
                <a:spcPct val="90000"/>
              </a:lnSpc>
            </a:pPr>
            <a:r>
              <a:rPr lang="sl-SI" dirty="0"/>
              <a:t>Belijo tudi blago, ki ga kasneje barvajo v svetle barve, da je videti lepše, sijoče.</a:t>
            </a:r>
          </a:p>
          <a:p>
            <a:pPr>
              <a:lnSpc>
                <a:spcPct val="90000"/>
              </a:lnSpc>
            </a:pPr>
            <a:r>
              <a:rPr lang="sl-SI" dirty="0"/>
              <a:t>Včasih so za </a:t>
            </a:r>
            <a:r>
              <a:rPr lang="sl-SI" dirty="0">
                <a:solidFill>
                  <a:srgbClr val="FF0000"/>
                </a:solidFill>
              </a:rPr>
              <a:t>barvanje</a:t>
            </a:r>
            <a:r>
              <a:rPr lang="sl-SI" dirty="0"/>
              <a:t> uporabljali </a:t>
            </a:r>
            <a:r>
              <a:rPr lang="sl-SI" u="sng" dirty="0"/>
              <a:t>izvlečke rastlin</a:t>
            </a:r>
            <a:r>
              <a:rPr lang="sl-SI" dirty="0"/>
              <a:t>, danes so barvila </a:t>
            </a:r>
            <a:r>
              <a:rPr lang="sl-SI" u="sng" dirty="0"/>
              <a:t>umetno izdelane snovi</a:t>
            </a:r>
            <a:r>
              <a:rPr lang="sl-SI" dirty="0"/>
              <a:t>.</a:t>
            </a:r>
          </a:p>
          <a:p>
            <a:pPr>
              <a:lnSpc>
                <a:spcPct val="90000"/>
              </a:lnSpc>
            </a:pPr>
            <a:r>
              <a:rPr lang="sl-SI" dirty="0"/>
              <a:t>Pomembno je da so barve lepe, obstojne, da na soncu ne zbledijo ter da se barva ohranja kljub drgnjenju blaga.</a:t>
            </a:r>
            <a:endParaRPr lang="en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5705489-319A-4545-9C7F-26C562659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21" t="27226" r="11967" b="9610"/>
          <a:stretch/>
        </p:blipFill>
        <p:spPr>
          <a:xfrm>
            <a:off x="401678" y="2160589"/>
            <a:ext cx="5038642" cy="364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8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D3772-0AEA-4C6D-B61D-BEEE041B4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84" y="156238"/>
            <a:ext cx="8596668" cy="1320800"/>
          </a:xfrm>
        </p:spPr>
        <p:txBody>
          <a:bodyPr/>
          <a:lstStyle/>
          <a:p>
            <a:r>
              <a:rPr lang="sl-SI" dirty="0">
                <a:solidFill>
                  <a:srgbClr val="0070C0"/>
                </a:solidFill>
              </a:rPr>
              <a:t>Rastlinske barve za </a:t>
            </a:r>
            <a:r>
              <a:rPr lang="sl-SI" dirty="0" err="1">
                <a:solidFill>
                  <a:srgbClr val="0070C0"/>
                </a:solidFill>
              </a:rPr>
              <a:t>tekstilje</a:t>
            </a:r>
            <a:endParaRPr lang="en-SI" dirty="0">
              <a:solidFill>
                <a:srgbClr val="0070C0"/>
              </a:solidFill>
            </a:endParaRPr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E44173E2-A0FB-4DF8-980A-9FBD06878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11274" r="-722" b="7464"/>
          <a:stretch/>
        </p:blipFill>
        <p:spPr>
          <a:xfrm>
            <a:off x="2068073" y="3896138"/>
            <a:ext cx="2305145" cy="2805624"/>
          </a:xfrm>
          <a:prstGeom prst="rect">
            <a:avLst/>
          </a:prstGeom>
        </p:spPr>
      </p:pic>
      <p:graphicFrame>
        <p:nvGraphicFramePr>
          <p:cNvPr id="6" name="Označba mesta vsebine 3">
            <a:extLst>
              <a:ext uri="{FF2B5EF4-FFF2-40B4-BE49-F238E27FC236}">
                <a16:creationId xmlns:a16="http://schemas.microsoft.com/office/drawing/2014/main" id="{D9308F21-B143-4855-AB62-AC13841DF8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96595"/>
              </p:ext>
            </p:extLst>
          </p:nvPr>
        </p:nvGraphicFramePr>
        <p:xfrm>
          <a:off x="154914" y="769798"/>
          <a:ext cx="7836148" cy="2926080"/>
        </p:xfrm>
        <a:graphic>
          <a:graphicData uri="http://schemas.openxmlformats.org/drawingml/2006/table">
            <a:tbl>
              <a:tblPr firstRow="1" bandRow="1"/>
              <a:tblGrid>
                <a:gridCol w="1959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9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9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9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06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/>
                        <a:t>Slov. ime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/>
                        <a:t>Lat. ime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/>
                        <a:t>Del rastline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/>
                        <a:t>Barva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/>
                        <a:t>čebula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 err="1"/>
                        <a:t>Allum</a:t>
                      </a:r>
                      <a:r>
                        <a:rPr lang="sl-SI" dirty="0"/>
                        <a:t> cepa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/>
                        <a:t>olupki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/>
                        <a:t>bronasto rumena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6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/>
                        <a:t>kana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 err="1"/>
                        <a:t>Lavsonia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inermis</a:t>
                      </a:r>
                      <a:endParaRPr lang="sl-SI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/>
                        <a:t>zdrobljeni listi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/>
                        <a:t>oranžno rjava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6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/>
                        <a:t>hibiskus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 err="1"/>
                        <a:t>Hibiscus</a:t>
                      </a:r>
                      <a:r>
                        <a:rPr lang="sl-SI" dirty="0"/>
                        <a:t> sp.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/>
                        <a:t>cvetovi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/>
                        <a:t>rožnato vijolična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6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/>
                        <a:t>kurkuma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 err="1"/>
                        <a:t>Curcuma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domestica</a:t>
                      </a:r>
                      <a:endParaRPr lang="sl-SI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/>
                        <a:t>korenine v prahu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/>
                        <a:t>zlato oranžna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6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/>
                        <a:t>pelargonije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 err="1"/>
                        <a:t>Pellargonium</a:t>
                      </a:r>
                      <a:endParaRPr lang="sl-SI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/>
                        <a:t>cvetni listi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/>
                        <a:t>rdečkasto</a:t>
                      </a:r>
                      <a:r>
                        <a:rPr lang="sl-SI" baseline="0" dirty="0"/>
                        <a:t> </a:t>
                      </a:r>
                      <a:r>
                        <a:rPr lang="sl-SI" dirty="0"/>
                        <a:t>rjava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6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/>
                        <a:t>špinača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 err="1"/>
                        <a:t>Spinacia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oleracea</a:t>
                      </a:r>
                      <a:endParaRPr lang="sl-SI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/>
                        <a:t>listi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/>
                        <a:t>svetlo zelena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6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/>
                        <a:t>borovnice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 err="1"/>
                        <a:t>Vaccinium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myrtillus</a:t>
                      </a:r>
                      <a:endParaRPr lang="sl-SI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/>
                        <a:t>plodovi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r>
                        <a:rPr lang="sl-SI" dirty="0"/>
                        <a:t>vijolična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Slika 7">
            <a:extLst>
              <a:ext uri="{FF2B5EF4-FFF2-40B4-BE49-F238E27FC236}">
                <a16:creationId xmlns:a16="http://schemas.microsoft.com/office/drawing/2014/main" id="{2402B49F-B3C0-4DF5-B13C-DDB75ACDB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332" y="1179638"/>
            <a:ext cx="4103962" cy="194247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6DD26D2-4936-4284-88DF-739D49CD3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297" y="3735889"/>
            <a:ext cx="6520070" cy="312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1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37443-C25B-467A-BADD-91461DD0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Tiskanje</a:t>
            </a:r>
            <a:endParaRPr lang="en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97994F-B94A-4004-9CB4-7075C855D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9989"/>
            <a:ext cx="8596668" cy="4381374"/>
          </a:xfrm>
        </p:spPr>
        <p:txBody>
          <a:bodyPr/>
          <a:lstStyle/>
          <a:p>
            <a:r>
              <a:rPr lang="sl-SI" dirty="0"/>
              <a:t>Blago potiskajo v  eni ali več barvah. Tiskajo vsako barvo posebej.</a:t>
            </a:r>
            <a:endParaRPr lang="en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7D478AD-53A9-4E0E-8FDE-682979715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81" t="28187" r="12500" b="13952"/>
          <a:stretch/>
        </p:blipFill>
        <p:spPr>
          <a:xfrm>
            <a:off x="2082017" y="2367626"/>
            <a:ext cx="5430131" cy="388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6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F6AE316-D29B-41DB-BB64-A78B0FB2F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Kosmatenje</a:t>
            </a:r>
            <a:endParaRPr lang="en-SI" dirty="0">
              <a:solidFill>
                <a:srgbClr val="FF0000"/>
              </a:solidFill>
            </a:endParaRP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0F358A19-9C2B-435C-9F1E-BEE1E5B21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S kosmatenjem spremenimo videz in lastnosti blaga.</a:t>
            </a:r>
          </a:p>
          <a:p>
            <a:r>
              <a:rPr lang="sl-SI" dirty="0">
                <a:solidFill>
                  <a:schemeClr val="bg1"/>
                </a:solidFill>
              </a:rPr>
              <a:t>Pri prehodu blaga prek bodičastih valjev se izvleče na površino del vlaken. Blago postane kosmato.</a:t>
            </a:r>
          </a:p>
          <a:p>
            <a:r>
              <a:rPr lang="sl-SI" dirty="0">
                <a:solidFill>
                  <a:schemeClr val="bg1"/>
                </a:solidFill>
              </a:rPr>
              <a:t>Blago lahko kosmatijo na eni ali na obeh straneh.</a:t>
            </a:r>
          </a:p>
          <a:p>
            <a:r>
              <a:rPr lang="sl-SI" dirty="0">
                <a:solidFill>
                  <a:schemeClr val="bg1"/>
                </a:solidFill>
              </a:rPr>
              <a:t>Uporablja se za topla oblačila in zimsko posteljnino.</a:t>
            </a:r>
            <a:endParaRPr lang="en-SI" dirty="0">
              <a:solidFill>
                <a:schemeClr val="bg1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917D644-FD36-416A-8E5D-FF630274F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85" t="11889" r="8269" b="20601"/>
          <a:stretch/>
        </p:blipFill>
        <p:spPr>
          <a:xfrm>
            <a:off x="6096001" y="1463496"/>
            <a:ext cx="5143500" cy="3918493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E6B3EF-6CC9-4DB2-AF13-A14E280B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>
                <a:solidFill>
                  <a:srgbClr val="FF0000"/>
                </a:solidFill>
              </a:rPr>
              <a:t>Apretiranje</a:t>
            </a:r>
            <a:endParaRPr lang="en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B6E7CA0-12F0-40A9-B6E9-E24029F4E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sl-SI" dirty="0"/>
              <a:t>Blagu lahko spreminjajo njegove uporabne lastnosti z nanašanjem raznih naravnih in umetnih snovi na površino.</a:t>
            </a:r>
          </a:p>
          <a:p>
            <a:r>
              <a:rPr lang="sl-SI" dirty="0"/>
              <a:t>Tako se blago pri pranju in sušenju manj krči, mečka, kar olajša likanje.</a:t>
            </a:r>
          </a:p>
          <a:p>
            <a:r>
              <a:rPr lang="sl-SI" dirty="0"/>
              <a:t>Z nanosom snovi, ki odbijajo vodo in ne prepuščajo vetra, izdelajo blago za dežne plašče in vetrovke.</a:t>
            </a:r>
          </a:p>
          <a:p>
            <a:r>
              <a:rPr lang="sl-SI" dirty="0"/>
              <a:t>Z nanosom snovi, ki ne gorijo se zmanjša gorljivost blaga. Tako apretirajo blago za opremljanje javnih prostorov (kinodvoran, gledališč, letal …)</a:t>
            </a:r>
          </a:p>
          <a:p>
            <a:endParaRPr lang="en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1C948F-9390-4378-8AE9-174575068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58" y="3949807"/>
            <a:ext cx="7014216" cy="29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8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93964A-3B28-4957-B253-8D75B29A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Lastnosti blaga</a:t>
            </a:r>
            <a:endParaRPr lang="en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BBEA354-B249-4902-921A-E7CCCDA7A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6523"/>
            <a:ext cx="8596668" cy="438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/>
              <a:t>Kakšne lastnosti ima lahko Blago?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u="sng" dirty="0"/>
              <a:t>videz</a:t>
            </a:r>
            <a:r>
              <a:rPr lang="sl-SI" dirty="0"/>
              <a:t> (blago je lahko barvasto, enobarvno, večbarvno, črtasto, karirasto…)</a:t>
            </a:r>
          </a:p>
          <a:p>
            <a:r>
              <a:rPr lang="sl-SI" u="sng" dirty="0"/>
              <a:t>otip</a:t>
            </a:r>
            <a:r>
              <a:rPr lang="sl-SI" dirty="0"/>
              <a:t> (blago je lahko mehko ali grobo)</a:t>
            </a:r>
          </a:p>
          <a:p>
            <a:r>
              <a:rPr lang="sl-SI" u="sng" dirty="0"/>
              <a:t>obstojnost proti mečkanju in krčenju</a:t>
            </a:r>
            <a:r>
              <a:rPr lang="sl-SI" dirty="0"/>
              <a:t> (blago se bolj ali manj mečka)</a:t>
            </a:r>
          </a:p>
          <a:p>
            <a:r>
              <a:rPr lang="sl-SI" u="sng" dirty="0"/>
              <a:t>odpornost proti obrabi </a:t>
            </a:r>
            <a:r>
              <a:rPr lang="sl-SI" dirty="0"/>
              <a:t>(blago se zdrgne ali strga)</a:t>
            </a:r>
          </a:p>
          <a:p>
            <a:r>
              <a:rPr lang="sl-SI" u="sng" dirty="0" err="1"/>
              <a:t>pralnost</a:t>
            </a:r>
            <a:r>
              <a:rPr lang="sl-SI" u="sng" dirty="0"/>
              <a:t> </a:t>
            </a:r>
            <a:r>
              <a:rPr lang="sl-SI" dirty="0"/>
              <a:t>(ali se lahko pere v pralnem in suši v sušilnem stroju ter koliko se skrči) </a:t>
            </a:r>
          </a:p>
          <a:p>
            <a:r>
              <a:rPr lang="sl-SI" u="sng" dirty="0"/>
              <a:t>vpojnost</a:t>
            </a:r>
            <a:r>
              <a:rPr lang="sl-SI" dirty="0"/>
              <a:t> (vpija vodo)</a:t>
            </a:r>
          </a:p>
          <a:p>
            <a:r>
              <a:rPr lang="sl-SI" u="sng" dirty="0" err="1"/>
              <a:t>vodoodbojnost</a:t>
            </a:r>
            <a:r>
              <a:rPr lang="sl-SI" u="sng" dirty="0"/>
              <a:t> (odbija vodo)</a:t>
            </a:r>
            <a:endParaRPr lang="en-SI" u="sng" dirty="0"/>
          </a:p>
        </p:txBody>
      </p:sp>
    </p:spTree>
    <p:extLst>
      <p:ext uri="{BB962C8B-B14F-4D97-AF65-F5344CB8AC3E}">
        <p14:creationId xmlns:p14="http://schemas.microsoft.com/office/powerpoint/2010/main" val="116172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CE80E6-9043-4A11-B098-057BE341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Vprašanja za ponavljanje: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D99976A-A0EB-4F11-A0D8-4D7B5C0F7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sl-SI" dirty="0"/>
              <a:t>S čim so barvali blago nekoč in s čim ga danes?</a:t>
            </a:r>
          </a:p>
          <a:p>
            <a:pPr marL="400050" lvl="1" indent="0">
              <a:buNone/>
            </a:pPr>
            <a:r>
              <a:rPr lang="sl-SI" dirty="0"/>
              <a:t>Včasih so za barvanje uporabljali izvlečke rastlin, danes so barvila umetno izdelane snovi.</a:t>
            </a:r>
          </a:p>
          <a:p>
            <a:pPr>
              <a:buFont typeface="+mj-lt"/>
              <a:buAutoNum type="arabicPeriod"/>
            </a:pPr>
            <a:endParaRPr lang="sl-SI" dirty="0"/>
          </a:p>
          <a:p>
            <a:pPr>
              <a:buFont typeface="+mj-lt"/>
              <a:buAutoNum type="arabicPeriod"/>
            </a:pPr>
            <a:r>
              <a:rPr lang="sl-SI" dirty="0"/>
              <a:t>Za katera oblačila uporabljajo kosmateno blago?</a:t>
            </a:r>
          </a:p>
          <a:p>
            <a:pPr marL="400050" lvl="1" indent="0">
              <a:buNone/>
            </a:pPr>
            <a:r>
              <a:rPr lang="sl-SI" dirty="0"/>
              <a:t>Uporablja se za topla oblačila in zimsko posteljnino.</a:t>
            </a:r>
          </a:p>
          <a:p>
            <a:pPr>
              <a:buFont typeface="+mj-lt"/>
              <a:buAutoNum type="arabicPeriod"/>
            </a:pPr>
            <a:endParaRPr lang="sl-SI" dirty="0"/>
          </a:p>
          <a:p>
            <a:pPr>
              <a:buFont typeface="+mj-lt"/>
              <a:buAutoNum type="arabicPeriod"/>
            </a:pPr>
            <a:r>
              <a:rPr lang="sl-SI" dirty="0"/>
              <a:t>S katerim postopkom so zaščitena oblačila, ki te varujejo pred vetrom in dežjem?</a:t>
            </a:r>
          </a:p>
          <a:p>
            <a:pPr marL="400050" lvl="1" indent="0">
              <a:buNone/>
            </a:pPr>
            <a:r>
              <a:rPr lang="sl-SI" dirty="0"/>
              <a:t>Narejena so s postopkom </a:t>
            </a:r>
            <a:r>
              <a:rPr lang="sl-SI" dirty="0" err="1"/>
              <a:t>apretiranja</a:t>
            </a:r>
            <a:r>
              <a:rPr lang="sl-SI" dirty="0"/>
              <a:t>.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7207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Širokozaslonsko</PresentationFormat>
  <Paragraphs>93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6" baseType="lpstr">
      <vt:lpstr>Algerian</vt:lpstr>
      <vt:lpstr>Arial</vt:lpstr>
      <vt:lpstr>Garamond</vt:lpstr>
      <vt:lpstr>Trebuchet MS</vt:lpstr>
      <vt:lpstr>Wingdings 3</vt:lpstr>
      <vt:lpstr>Gladko</vt:lpstr>
      <vt:lpstr>PLEMENITENJE BLAGA</vt:lpstr>
      <vt:lpstr>PLEMENITENJE BLAGA</vt:lpstr>
      <vt:lpstr>Beljenje in barvanje</vt:lpstr>
      <vt:lpstr>Rastlinske barve za tekstilje</vt:lpstr>
      <vt:lpstr>Tiskanje</vt:lpstr>
      <vt:lpstr>Kosmatenje</vt:lpstr>
      <vt:lpstr>Apretiranje</vt:lpstr>
      <vt:lpstr>Lastnosti blaga</vt:lpstr>
      <vt:lpstr>Vprašanja za ponavljanje:</vt:lpstr>
      <vt:lpstr>Zapis v zvezek: Plemenitenje blaga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PLEMENITENJE BLAGA</dc:title>
  <dc:creator>Mateja</dc:creator>
  <cp:lastModifiedBy>Mateja</cp:lastModifiedBy>
  <cp:revision>9</cp:revision>
  <dcterms:created xsi:type="dcterms:W3CDTF">2020-04-15T15:08:59Z</dcterms:created>
  <dcterms:modified xsi:type="dcterms:W3CDTF">2020-05-06T13:50:37Z</dcterms:modified>
</cp:coreProperties>
</file>