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trKzE2ZXZzs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trKzE2ZXZz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AEE2D-8BAC-44F7-8A1A-5229D325FED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15DB45-7613-40F9-8669-72CA86040399}">
      <dgm:prSet custT="1"/>
      <dgm:spPr/>
      <dgm:t>
        <a:bodyPr/>
        <a:lstStyle/>
        <a:p>
          <a:r>
            <a:rPr lang="sl-SI" sz="2000" dirty="0"/>
            <a:t>Pleteno blago ali </a:t>
          </a:r>
          <a:r>
            <a:rPr lang="sl-SI" sz="2000" b="1" dirty="0">
              <a:solidFill>
                <a:srgbClr val="FF0000"/>
              </a:solidFill>
            </a:rPr>
            <a:t>pletivo</a:t>
          </a:r>
          <a:r>
            <a:rPr lang="sl-SI" sz="2000" dirty="0"/>
            <a:t>, izdelujejo tudi v tovarnah na različnih strojih.</a:t>
          </a:r>
          <a:endParaRPr lang="en-US" sz="2000" dirty="0"/>
        </a:p>
      </dgm:t>
    </dgm:pt>
    <dgm:pt modelId="{47FA91EC-6FF0-4B8A-AAD4-BEEF5E43DA62}" type="parTrans" cxnId="{804A57FF-3F8E-4058-9D4E-F3ECE82F8D9B}">
      <dgm:prSet/>
      <dgm:spPr/>
      <dgm:t>
        <a:bodyPr/>
        <a:lstStyle/>
        <a:p>
          <a:endParaRPr lang="en-US"/>
        </a:p>
      </dgm:t>
    </dgm:pt>
    <dgm:pt modelId="{3FD79AB4-ADDD-4733-96E9-B5D91EDC9E85}" type="sibTrans" cxnId="{804A57FF-3F8E-4058-9D4E-F3ECE82F8D9B}">
      <dgm:prSet/>
      <dgm:spPr/>
      <dgm:t>
        <a:bodyPr/>
        <a:lstStyle/>
        <a:p>
          <a:endParaRPr lang="en-US"/>
        </a:p>
      </dgm:t>
    </dgm:pt>
    <dgm:pt modelId="{603B2608-E03D-45FF-A9CE-E775C4561496}">
      <dgm:prSet custT="1"/>
      <dgm:spPr/>
      <dgm:t>
        <a:bodyPr/>
        <a:lstStyle/>
        <a:p>
          <a:r>
            <a:rPr lang="sl-SI" sz="2000" dirty="0"/>
            <a:t>To pletivo ni spleteno enako kot bi bilo ročno.</a:t>
          </a:r>
          <a:endParaRPr lang="en-US" sz="2000" dirty="0"/>
        </a:p>
      </dgm:t>
    </dgm:pt>
    <dgm:pt modelId="{A63EE9E9-F870-4B51-A592-B32079911844}" type="parTrans" cxnId="{5930804D-5EB9-4314-8DE8-7155C7E0E6FA}">
      <dgm:prSet/>
      <dgm:spPr/>
      <dgm:t>
        <a:bodyPr/>
        <a:lstStyle/>
        <a:p>
          <a:endParaRPr lang="en-US"/>
        </a:p>
      </dgm:t>
    </dgm:pt>
    <dgm:pt modelId="{4EED3032-ACDD-4137-8212-FA3F67CF556A}" type="sibTrans" cxnId="{5930804D-5EB9-4314-8DE8-7155C7E0E6FA}">
      <dgm:prSet/>
      <dgm:spPr/>
      <dgm:t>
        <a:bodyPr/>
        <a:lstStyle/>
        <a:p>
          <a:endParaRPr lang="en-US"/>
        </a:p>
      </dgm:t>
    </dgm:pt>
    <dgm:pt modelId="{DD2CE18A-FC96-4008-922D-4896020E959C}">
      <dgm:prSet custT="1"/>
      <dgm:spPr/>
      <dgm:t>
        <a:bodyPr/>
        <a:lstStyle/>
        <a:p>
          <a:r>
            <a:rPr lang="sl-SI" sz="2000" dirty="0"/>
            <a:t>Na enem stroju uporabljajo veliko število niti in igel</a:t>
          </a:r>
          <a:r>
            <a:rPr lang="sl-SI" sz="600" dirty="0"/>
            <a:t>. </a:t>
          </a:r>
          <a:endParaRPr lang="en-US" sz="600" dirty="0"/>
        </a:p>
      </dgm:t>
    </dgm:pt>
    <dgm:pt modelId="{587980E3-80BE-4F54-AFA5-F47331B39813}" type="parTrans" cxnId="{E865244A-C31C-46C7-B11B-375667D2466D}">
      <dgm:prSet/>
      <dgm:spPr/>
      <dgm:t>
        <a:bodyPr/>
        <a:lstStyle/>
        <a:p>
          <a:endParaRPr lang="en-US"/>
        </a:p>
      </dgm:t>
    </dgm:pt>
    <dgm:pt modelId="{FC090F2C-D8BC-497E-8D56-0587B1EB651D}" type="sibTrans" cxnId="{E865244A-C31C-46C7-B11B-375667D2466D}">
      <dgm:prSet/>
      <dgm:spPr/>
      <dgm:t>
        <a:bodyPr/>
        <a:lstStyle/>
        <a:p>
          <a:endParaRPr lang="en-US"/>
        </a:p>
      </dgm:t>
    </dgm:pt>
    <dgm:pt modelId="{BF557A08-DD2F-4900-8BA4-60A819FFC14E}">
      <dgm:prSet custT="1"/>
      <dgm:spPr/>
      <dgm:t>
        <a:bodyPr/>
        <a:lstStyle/>
        <a:p>
          <a:r>
            <a:rPr lang="sl-SI" sz="2000" dirty="0"/>
            <a:t>Igle niso ravne palice ampak kaveljčki, ki zapletajo zanke.</a:t>
          </a:r>
          <a:endParaRPr lang="en-US" sz="2000" dirty="0"/>
        </a:p>
      </dgm:t>
    </dgm:pt>
    <dgm:pt modelId="{584A2284-CFB3-419C-AB1F-FEBC46134DAE}" type="parTrans" cxnId="{4774C135-905B-4E34-9DF7-E649F70AE684}">
      <dgm:prSet/>
      <dgm:spPr/>
      <dgm:t>
        <a:bodyPr/>
        <a:lstStyle/>
        <a:p>
          <a:endParaRPr lang="en-US"/>
        </a:p>
      </dgm:t>
    </dgm:pt>
    <dgm:pt modelId="{8F6780FA-A89D-44C8-949D-E881017F1356}" type="sibTrans" cxnId="{4774C135-905B-4E34-9DF7-E649F70AE684}">
      <dgm:prSet/>
      <dgm:spPr/>
      <dgm:t>
        <a:bodyPr/>
        <a:lstStyle/>
        <a:p>
          <a:endParaRPr lang="en-US"/>
        </a:p>
      </dgm:t>
    </dgm:pt>
    <dgm:pt modelId="{7EA13E15-990E-40F2-8BBA-56E2037DA1A4}">
      <dgm:prSet custT="1"/>
      <dgm:spPr/>
      <dgm:t>
        <a:bodyPr/>
        <a:lstStyle/>
        <a:p>
          <a:r>
            <a:rPr lang="sl-SI" sz="2000" dirty="0"/>
            <a:t>Igle so lahko postavljene v krogu ali v ravni črti.</a:t>
          </a:r>
          <a:endParaRPr lang="en-US" sz="2000" dirty="0"/>
        </a:p>
      </dgm:t>
    </dgm:pt>
    <dgm:pt modelId="{6DAEEBA2-2EB9-4514-AFD6-D07CA4ED0830}" type="parTrans" cxnId="{D0AD185D-E2CD-4526-AEAD-41E58055879C}">
      <dgm:prSet/>
      <dgm:spPr/>
      <dgm:t>
        <a:bodyPr/>
        <a:lstStyle/>
        <a:p>
          <a:endParaRPr lang="en-US"/>
        </a:p>
      </dgm:t>
    </dgm:pt>
    <dgm:pt modelId="{8717F186-327B-44EE-B584-DD5CAC59FE9B}" type="sibTrans" cxnId="{D0AD185D-E2CD-4526-AEAD-41E58055879C}">
      <dgm:prSet/>
      <dgm:spPr/>
      <dgm:t>
        <a:bodyPr/>
        <a:lstStyle/>
        <a:p>
          <a:endParaRPr lang="en-US"/>
        </a:p>
      </dgm:t>
    </dgm:pt>
    <dgm:pt modelId="{3B4F637D-429D-4A0C-8561-D026D25E4E48}">
      <dgm:prSet custT="1"/>
      <dgm:spPr/>
      <dgm:t>
        <a:bodyPr/>
        <a:lstStyle/>
        <a:p>
          <a:r>
            <a:rPr lang="sl-SI" sz="2000" dirty="0"/>
            <a:t>Poglej si sliki ploski pletilni stroj in krožni pletilni stroj v učbeniku na strani 51.</a:t>
          </a:r>
          <a:endParaRPr lang="en-US" sz="2000" dirty="0"/>
        </a:p>
      </dgm:t>
    </dgm:pt>
    <dgm:pt modelId="{7256D4FF-000D-4A53-A882-6B611588CA09}" type="parTrans" cxnId="{4EB91536-2809-4EA4-BFE2-1DA344F57CE9}">
      <dgm:prSet/>
      <dgm:spPr/>
      <dgm:t>
        <a:bodyPr/>
        <a:lstStyle/>
        <a:p>
          <a:endParaRPr lang="en-US"/>
        </a:p>
      </dgm:t>
    </dgm:pt>
    <dgm:pt modelId="{B59ED401-253C-4F86-88E3-BB5A614EC163}" type="sibTrans" cxnId="{4EB91536-2809-4EA4-BFE2-1DA344F57CE9}">
      <dgm:prSet/>
      <dgm:spPr/>
      <dgm:t>
        <a:bodyPr/>
        <a:lstStyle/>
        <a:p>
          <a:endParaRPr lang="en-US"/>
        </a:p>
      </dgm:t>
    </dgm:pt>
    <dgm:pt modelId="{A046D8D9-D0A6-47EF-87B7-74F92D1C908A}">
      <dgm:prSet custT="1"/>
      <dgm:spPr/>
      <dgm:t>
        <a:bodyPr/>
        <a:lstStyle/>
        <a:p>
          <a:r>
            <a:rPr lang="sl-SI" sz="2000" dirty="0"/>
            <a:t>Na spodnji povezavi si lahko pogledaš tudi posnetek kako poteka strojno pletenje:</a:t>
          </a:r>
        </a:p>
        <a:p>
          <a:r>
            <a:rPr lang="sl-SI" sz="1800" dirty="0"/>
            <a:t> </a:t>
          </a:r>
          <a:r>
            <a:rPr lang="sl-SI" sz="1800" dirty="0">
              <a:solidFill>
                <a:srgbClr val="0070C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https://www.youtube.com/watch?v=trKzE2ZXZzs</a:t>
          </a:r>
          <a:endParaRPr lang="sl-SI" sz="1800" dirty="0">
            <a:solidFill>
              <a:srgbClr val="0070C0"/>
            </a:solidFill>
          </a:endParaRPr>
        </a:p>
      </dgm:t>
    </dgm:pt>
    <dgm:pt modelId="{D9518F30-A1E0-4F2E-A079-B0994B6CC918}" type="parTrans" cxnId="{1214C160-83EB-4863-B71F-D3360109BAD3}">
      <dgm:prSet/>
      <dgm:spPr/>
      <dgm:t>
        <a:bodyPr/>
        <a:lstStyle/>
        <a:p>
          <a:endParaRPr lang="en-SI"/>
        </a:p>
      </dgm:t>
    </dgm:pt>
    <dgm:pt modelId="{2454B0F6-34C0-4235-994B-E4A85B9E470E}" type="sibTrans" cxnId="{1214C160-83EB-4863-B71F-D3360109BAD3}">
      <dgm:prSet/>
      <dgm:spPr/>
      <dgm:t>
        <a:bodyPr/>
        <a:lstStyle/>
        <a:p>
          <a:endParaRPr lang="en-SI"/>
        </a:p>
      </dgm:t>
    </dgm:pt>
    <dgm:pt modelId="{BC8015CF-9288-439A-AA74-16D060D105DB}" type="pres">
      <dgm:prSet presAssocID="{926AEE2D-8BAC-44F7-8A1A-5229D325FED3}" presName="linear" presStyleCnt="0">
        <dgm:presLayoutVars>
          <dgm:animLvl val="lvl"/>
          <dgm:resizeHandles val="exact"/>
        </dgm:presLayoutVars>
      </dgm:prSet>
      <dgm:spPr/>
    </dgm:pt>
    <dgm:pt modelId="{E444CF94-6386-4C19-901B-DCC0280F2DB0}" type="pres">
      <dgm:prSet presAssocID="{A315DB45-7613-40F9-8669-72CA8604039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630FD4B-1630-4896-988E-752BB001639C}" type="pres">
      <dgm:prSet presAssocID="{3FD79AB4-ADDD-4733-96E9-B5D91EDC9E85}" presName="spacer" presStyleCnt="0"/>
      <dgm:spPr/>
    </dgm:pt>
    <dgm:pt modelId="{CB0C67D1-6B42-4235-84BD-28FE6CC3C8E2}" type="pres">
      <dgm:prSet presAssocID="{603B2608-E03D-45FF-A9CE-E775C456149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F241A59-2C8B-4ABF-9B5D-30CE3A22689E}" type="pres">
      <dgm:prSet presAssocID="{4EED3032-ACDD-4137-8212-FA3F67CF556A}" presName="spacer" presStyleCnt="0"/>
      <dgm:spPr/>
    </dgm:pt>
    <dgm:pt modelId="{551CC17C-27C2-4E40-84D6-2541B2AD5F7D}" type="pres">
      <dgm:prSet presAssocID="{DD2CE18A-FC96-4008-922D-4896020E959C}" presName="parentText" presStyleLbl="node1" presStyleIdx="2" presStyleCnt="7" custLinFactY="1003" custLinFactNeighborX="329" custLinFactNeighborY="100000">
        <dgm:presLayoutVars>
          <dgm:chMax val="0"/>
          <dgm:bulletEnabled val="1"/>
        </dgm:presLayoutVars>
      </dgm:prSet>
      <dgm:spPr/>
    </dgm:pt>
    <dgm:pt modelId="{2EA07C83-B5C9-475B-85A5-A9C0A5F57872}" type="pres">
      <dgm:prSet presAssocID="{FC090F2C-D8BC-497E-8D56-0587B1EB651D}" presName="spacer" presStyleCnt="0"/>
      <dgm:spPr/>
    </dgm:pt>
    <dgm:pt modelId="{1C723E25-2BC0-428F-91D5-DBE99C036EDA}" type="pres">
      <dgm:prSet presAssocID="{BF557A08-DD2F-4900-8BA4-60A819FFC14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5E0DA4D-334D-451D-A01B-0C22A05D7243}" type="pres">
      <dgm:prSet presAssocID="{8F6780FA-A89D-44C8-949D-E881017F1356}" presName="spacer" presStyleCnt="0"/>
      <dgm:spPr/>
    </dgm:pt>
    <dgm:pt modelId="{008387C5-6C0A-49AA-90A5-300BDCD6CEFA}" type="pres">
      <dgm:prSet presAssocID="{7EA13E15-990E-40F2-8BBA-56E2037DA1A4}" presName="parentText" presStyleLbl="node1" presStyleIdx="4" presStyleCnt="7" custLinFactNeighborX="-20871" custLinFactNeighborY="65734">
        <dgm:presLayoutVars>
          <dgm:chMax val="0"/>
          <dgm:bulletEnabled val="1"/>
        </dgm:presLayoutVars>
      </dgm:prSet>
      <dgm:spPr/>
    </dgm:pt>
    <dgm:pt modelId="{E137617F-88D4-47BA-8E14-897E5B415ACF}" type="pres">
      <dgm:prSet presAssocID="{8717F186-327B-44EE-B584-DD5CAC59FE9B}" presName="spacer" presStyleCnt="0"/>
      <dgm:spPr/>
    </dgm:pt>
    <dgm:pt modelId="{DBD0BD8D-F56C-4D81-A2A5-377209F36D87}" type="pres">
      <dgm:prSet presAssocID="{3B4F637D-429D-4A0C-8561-D026D25E4E48}" presName="parentText" presStyleLbl="node1" presStyleIdx="5" presStyleCnt="7" custLinFactY="-2810" custLinFactNeighborX="-514" custLinFactNeighborY="-100000">
        <dgm:presLayoutVars>
          <dgm:chMax val="0"/>
          <dgm:bulletEnabled val="1"/>
        </dgm:presLayoutVars>
      </dgm:prSet>
      <dgm:spPr/>
    </dgm:pt>
    <dgm:pt modelId="{E223EA34-6C3C-46F0-8E38-B3BC61E57819}" type="pres">
      <dgm:prSet presAssocID="{B59ED401-253C-4F86-88E3-BB5A614EC163}" presName="spacer" presStyleCnt="0"/>
      <dgm:spPr/>
    </dgm:pt>
    <dgm:pt modelId="{AF6F3E6D-9D3F-4F16-8E3E-D9852F03725A}" type="pres">
      <dgm:prSet presAssocID="{A046D8D9-D0A6-47EF-87B7-74F92D1C908A}" presName="parentText" presStyleLbl="node1" presStyleIdx="6" presStyleCnt="7" custLinFactNeighborX="-517" custLinFactNeighborY="97692">
        <dgm:presLayoutVars>
          <dgm:chMax val="0"/>
          <dgm:bulletEnabled val="1"/>
        </dgm:presLayoutVars>
      </dgm:prSet>
      <dgm:spPr/>
    </dgm:pt>
  </dgm:ptLst>
  <dgm:cxnLst>
    <dgm:cxn modelId="{FC3A3F12-1A80-429A-B4E2-D29A9633CABB}" type="presOf" srcId="{3B4F637D-429D-4A0C-8561-D026D25E4E48}" destId="{DBD0BD8D-F56C-4D81-A2A5-377209F36D87}" srcOrd="0" destOrd="0" presId="urn:microsoft.com/office/officeart/2005/8/layout/vList2"/>
    <dgm:cxn modelId="{75262120-6C74-44E5-B120-4C34248D875E}" type="presOf" srcId="{7EA13E15-990E-40F2-8BBA-56E2037DA1A4}" destId="{008387C5-6C0A-49AA-90A5-300BDCD6CEFA}" srcOrd="0" destOrd="0" presId="urn:microsoft.com/office/officeart/2005/8/layout/vList2"/>
    <dgm:cxn modelId="{4774C135-905B-4E34-9DF7-E649F70AE684}" srcId="{926AEE2D-8BAC-44F7-8A1A-5229D325FED3}" destId="{BF557A08-DD2F-4900-8BA4-60A819FFC14E}" srcOrd="3" destOrd="0" parTransId="{584A2284-CFB3-419C-AB1F-FEBC46134DAE}" sibTransId="{8F6780FA-A89D-44C8-949D-E881017F1356}"/>
    <dgm:cxn modelId="{4EB91536-2809-4EA4-BFE2-1DA344F57CE9}" srcId="{926AEE2D-8BAC-44F7-8A1A-5229D325FED3}" destId="{3B4F637D-429D-4A0C-8561-D026D25E4E48}" srcOrd="5" destOrd="0" parTransId="{7256D4FF-000D-4A53-A882-6B611588CA09}" sibTransId="{B59ED401-253C-4F86-88E3-BB5A614EC163}"/>
    <dgm:cxn modelId="{D147DE3D-DA87-43D6-BDDD-FF03E699083A}" type="presOf" srcId="{A315DB45-7613-40F9-8669-72CA86040399}" destId="{E444CF94-6386-4C19-901B-DCC0280F2DB0}" srcOrd="0" destOrd="0" presId="urn:microsoft.com/office/officeart/2005/8/layout/vList2"/>
    <dgm:cxn modelId="{D0AD185D-E2CD-4526-AEAD-41E58055879C}" srcId="{926AEE2D-8BAC-44F7-8A1A-5229D325FED3}" destId="{7EA13E15-990E-40F2-8BBA-56E2037DA1A4}" srcOrd="4" destOrd="0" parTransId="{6DAEEBA2-2EB9-4514-AFD6-D07CA4ED0830}" sibTransId="{8717F186-327B-44EE-B584-DD5CAC59FE9B}"/>
    <dgm:cxn modelId="{1214C160-83EB-4863-B71F-D3360109BAD3}" srcId="{926AEE2D-8BAC-44F7-8A1A-5229D325FED3}" destId="{A046D8D9-D0A6-47EF-87B7-74F92D1C908A}" srcOrd="6" destOrd="0" parTransId="{D9518F30-A1E0-4F2E-A079-B0994B6CC918}" sibTransId="{2454B0F6-34C0-4235-994B-E4A85B9E470E}"/>
    <dgm:cxn modelId="{E865244A-C31C-46C7-B11B-375667D2466D}" srcId="{926AEE2D-8BAC-44F7-8A1A-5229D325FED3}" destId="{DD2CE18A-FC96-4008-922D-4896020E959C}" srcOrd="2" destOrd="0" parTransId="{587980E3-80BE-4F54-AFA5-F47331B39813}" sibTransId="{FC090F2C-D8BC-497E-8D56-0587B1EB651D}"/>
    <dgm:cxn modelId="{5930804D-5EB9-4314-8DE8-7155C7E0E6FA}" srcId="{926AEE2D-8BAC-44F7-8A1A-5229D325FED3}" destId="{603B2608-E03D-45FF-A9CE-E775C4561496}" srcOrd="1" destOrd="0" parTransId="{A63EE9E9-F870-4B51-A592-B32079911844}" sibTransId="{4EED3032-ACDD-4137-8212-FA3F67CF556A}"/>
    <dgm:cxn modelId="{8B23207D-5F20-4238-B784-4D707AED8515}" type="presOf" srcId="{BF557A08-DD2F-4900-8BA4-60A819FFC14E}" destId="{1C723E25-2BC0-428F-91D5-DBE99C036EDA}" srcOrd="0" destOrd="0" presId="urn:microsoft.com/office/officeart/2005/8/layout/vList2"/>
    <dgm:cxn modelId="{08E8A07E-91FB-4731-8953-84102EB73EEF}" type="presOf" srcId="{603B2608-E03D-45FF-A9CE-E775C4561496}" destId="{CB0C67D1-6B42-4235-84BD-28FE6CC3C8E2}" srcOrd="0" destOrd="0" presId="urn:microsoft.com/office/officeart/2005/8/layout/vList2"/>
    <dgm:cxn modelId="{596934CE-4757-48FD-887A-FB2C65A68D1E}" type="presOf" srcId="{A046D8D9-D0A6-47EF-87B7-74F92D1C908A}" destId="{AF6F3E6D-9D3F-4F16-8E3E-D9852F03725A}" srcOrd="0" destOrd="0" presId="urn:microsoft.com/office/officeart/2005/8/layout/vList2"/>
    <dgm:cxn modelId="{0B2B55DD-D357-4EA5-B3B2-AB8A1321637A}" type="presOf" srcId="{DD2CE18A-FC96-4008-922D-4896020E959C}" destId="{551CC17C-27C2-4E40-84D6-2541B2AD5F7D}" srcOrd="0" destOrd="0" presId="urn:microsoft.com/office/officeart/2005/8/layout/vList2"/>
    <dgm:cxn modelId="{C99181FB-E576-4FE0-97DC-4671A0C00284}" type="presOf" srcId="{926AEE2D-8BAC-44F7-8A1A-5229D325FED3}" destId="{BC8015CF-9288-439A-AA74-16D060D105DB}" srcOrd="0" destOrd="0" presId="urn:microsoft.com/office/officeart/2005/8/layout/vList2"/>
    <dgm:cxn modelId="{804A57FF-3F8E-4058-9D4E-F3ECE82F8D9B}" srcId="{926AEE2D-8BAC-44F7-8A1A-5229D325FED3}" destId="{A315DB45-7613-40F9-8669-72CA86040399}" srcOrd="0" destOrd="0" parTransId="{47FA91EC-6FF0-4B8A-AAD4-BEEF5E43DA62}" sibTransId="{3FD79AB4-ADDD-4733-96E9-B5D91EDC9E85}"/>
    <dgm:cxn modelId="{DD655AEA-65E7-4482-8417-CE16AEE42A7B}" type="presParOf" srcId="{BC8015CF-9288-439A-AA74-16D060D105DB}" destId="{E444CF94-6386-4C19-901B-DCC0280F2DB0}" srcOrd="0" destOrd="0" presId="urn:microsoft.com/office/officeart/2005/8/layout/vList2"/>
    <dgm:cxn modelId="{7627D45D-E95A-4732-95FB-2B25289DD86F}" type="presParOf" srcId="{BC8015CF-9288-439A-AA74-16D060D105DB}" destId="{C630FD4B-1630-4896-988E-752BB001639C}" srcOrd="1" destOrd="0" presId="urn:microsoft.com/office/officeart/2005/8/layout/vList2"/>
    <dgm:cxn modelId="{224D6837-197C-40D6-B84B-7250995FCAE4}" type="presParOf" srcId="{BC8015CF-9288-439A-AA74-16D060D105DB}" destId="{CB0C67D1-6B42-4235-84BD-28FE6CC3C8E2}" srcOrd="2" destOrd="0" presId="urn:microsoft.com/office/officeart/2005/8/layout/vList2"/>
    <dgm:cxn modelId="{80772BAF-7A84-4B28-BEE8-6673EB917CFA}" type="presParOf" srcId="{BC8015CF-9288-439A-AA74-16D060D105DB}" destId="{EF241A59-2C8B-4ABF-9B5D-30CE3A22689E}" srcOrd="3" destOrd="0" presId="urn:microsoft.com/office/officeart/2005/8/layout/vList2"/>
    <dgm:cxn modelId="{7A27A0CF-4484-4F91-B825-B88094DC6745}" type="presParOf" srcId="{BC8015CF-9288-439A-AA74-16D060D105DB}" destId="{551CC17C-27C2-4E40-84D6-2541B2AD5F7D}" srcOrd="4" destOrd="0" presId="urn:microsoft.com/office/officeart/2005/8/layout/vList2"/>
    <dgm:cxn modelId="{244A0DDF-4ABB-459B-A173-57B445890757}" type="presParOf" srcId="{BC8015CF-9288-439A-AA74-16D060D105DB}" destId="{2EA07C83-B5C9-475B-85A5-A9C0A5F57872}" srcOrd="5" destOrd="0" presId="urn:microsoft.com/office/officeart/2005/8/layout/vList2"/>
    <dgm:cxn modelId="{984C0569-3229-4FB0-8BD5-28FF37B43E54}" type="presParOf" srcId="{BC8015CF-9288-439A-AA74-16D060D105DB}" destId="{1C723E25-2BC0-428F-91D5-DBE99C036EDA}" srcOrd="6" destOrd="0" presId="urn:microsoft.com/office/officeart/2005/8/layout/vList2"/>
    <dgm:cxn modelId="{810A7B19-3D63-4797-AD94-A34061C9B4CD}" type="presParOf" srcId="{BC8015CF-9288-439A-AA74-16D060D105DB}" destId="{A5E0DA4D-334D-451D-A01B-0C22A05D7243}" srcOrd="7" destOrd="0" presId="urn:microsoft.com/office/officeart/2005/8/layout/vList2"/>
    <dgm:cxn modelId="{6CDFEA70-46FE-4C29-B3BE-3CF6A99914E7}" type="presParOf" srcId="{BC8015CF-9288-439A-AA74-16D060D105DB}" destId="{008387C5-6C0A-49AA-90A5-300BDCD6CEFA}" srcOrd="8" destOrd="0" presId="urn:microsoft.com/office/officeart/2005/8/layout/vList2"/>
    <dgm:cxn modelId="{4CF53558-7073-4261-9220-1A06BD16E4F5}" type="presParOf" srcId="{BC8015CF-9288-439A-AA74-16D060D105DB}" destId="{E137617F-88D4-47BA-8E14-897E5B415ACF}" srcOrd="9" destOrd="0" presId="urn:microsoft.com/office/officeart/2005/8/layout/vList2"/>
    <dgm:cxn modelId="{2C6C85D0-40AF-4AE9-8D91-30F0020B8102}" type="presParOf" srcId="{BC8015CF-9288-439A-AA74-16D060D105DB}" destId="{DBD0BD8D-F56C-4D81-A2A5-377209F36D87}" srcOrd="10" destOrd="0" presId="urn:microsoft.com/office/officeart/2005/8/layout/vList2"/>
    <dgm:cxn modelId="{6D074462-FF26-460C-84A7-84E29BC2C6EF}" type="presParOf" srcId="{BC8015CF-9288-439A-AA74-16D060D105DB}" destId="{E223EA34-6C3C-46F0-8E38-B3BC61E57819}" srcOrd="11" destOrd="0" presId="urn:microsoft.com/office/officeart/2005/8/layout/vList2"/>
    <dgm:cxn modelId="{10A98AED-D4D0-4D1E-A53B-C47B281EB538}" type="presParOf" srcId="{BC8015CF-9288-439A-AA74-16D060D105DB}" destId="{AF6F3E6D-9D3F-4F16-8E3E-D9852F03725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4CF94-6386-4C19-901B-DCC0280F2DB0}">
      <dsp:nvSpPr>
        <dsp:cNvPr id="0" name=""/>
        <dsp:cNvSpPr/>
      </dsp:nvSpPr>
      <dsp:spPr>
        <a:xfrm>
          <a:off x="0" y="205"/>
          <a:ext cx="7878953" cy="9134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Pleteno blago ali </a:t>
          </a:r>
          <a:r>
            <a:rPr lang="sl-SI" sz="2000" b="1" kern="1200" dirty="0">
              <a:solidFill>
                <a:srgbClr val="FF0000"/>
              </a:solidFill>
            </a:rPr>
            <a:t>pletivo</a:t>
          </a:r>
          <a:r>
            <a:rPr lang="sl-SI" sz="2000" kern="1200" dirty="0"/>
            <a:t>, izdelujejo tudi v tovarnah na različnih strojih.</a:t>
          </a:r>
          <a:endParaRPr lang="en-US" sz="2000" kern="1200" dirty="0"/>
        </a:p>
      </dsp:txBody>
      <dsp:txXfrm>
        <a:off x="44589" y="44794"/>
        <a:ext cx="7789775" cy="824227"/>
      </dsp:txXfrm>
    </dsp:sp>
    <dsp:sp modelId="{CB0C67D1-6B42-4235-84BD-28FE6CC3C8E2}">
      <dsp:nvSpPr>
        <dsp:cNvPr id="0" name=""/>
        <dsp:cNvSpPr/>
      </dsp:nvSpPr>
      <dsp:spPr>
        <a:xfrm>
          <a:off x="0" y="927955"/>
          <a:ext cx="7878953" cy="913405"/>
        </a:xfrm>
        <a:prstGeom prst="roundRect">
          <a:avLst/>
        </a:prstGeom>
        <a:gradFill rotWithShape="0">
          <a:gsLst>
            <a:gs pos="0">
              <a:schemeClr val="accent2">
                <a:hueOff val="-452075"/>
                <a:satOff val="-276"/>
                <a:lumOff val="1078"/>
                <a:alphaOff val="0"/>
                <a:tint val="96000"/>
                <a:lumMod val="100000"/>
              </a:schemeClr>
            </a:gs>
            <a:gs pos="78000">
              <a:schemeClr val="accent2">
                <a:hueOff val="-452075"/>
                <a:satOff val="-276"/>
                <a:lumOff val="107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To pletivo ni spleteno enako kot bi bilo ročno.</a:t>
          </a:r>
          <a:endParaRPr lang="en-US" sz="2000" kern="1200" dirty="0"/>
        </a:p>
      </dsp:txBody>
      <dsp:txXfrm>
        <a:off x="44589" y="972544"/>
        <a:ext cx="7789775" cy="824227"/>
      </dsp:txXfrm>
    </dsp:sp>
    <dsp:sp modelId="{551CC17C-27C2-4E40-84D6-2541B2AD5F7D}">
      <dsp:nvSpPr>
        <dsp:cNvPr id="0" name=""/>
        <dsp:cNvSpPr/>
      </dsp:nvSpPr>
      <dsp:spPr>
        <a:xfrm>
          <a:off x="0" y="1879209"/>
          <a:ext cx="7878953" cy="913405"/>
        </a:xfrm>
        <a:prstGeom prst="round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Na enem stroju uporabljajo veliko število niti in igel</a:t>
          </a:r>
          <a:r>
            <a:rPr lang="sl-SI" sz="600" kern="1200" dirty="0"/>
            <a:t>. </a:t>
          </a:r>
          <a:endParaRPr lang="en-US" sz="600" kern="1200" dirty="0"/>
        </a:p>
      </dsp:txBody>
      <dsp:txXfrm>
        <a:off x="44589" y="1923798"/>
        <a:ext cx="7789775" cy="824227"/>
      </dsp:txXfrm>
    </dsp:sp>
    <dsp:sp modelId="{1C723E25-2BC0-428F-91D5-DBE99C036EDA}">
      <dsp:nvSpPr>
        <dsp:cNvPr id="0" name=""/>
        <dsp:cNvSpPr/>
      </dsp:nvSpPr>
      <dsp:spPr>
        <a:xfrm>
          <a:off x="0" y="2783453"/>
          <a:ext cx="7878953" cy="913405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Igle niso ravne palice ampak kaveljčki, ki zapletajo zanke.</a:t>
          </a:r>
          <a:endParaRPr lang="en-US" sz="2000" kern="1200" dirty="0"/>
        </a:p>
      </dsp:txBody>
      <dsp:txXfrm>
        <a:off x="44589" y="2828042"/>
        <a:ext cx="7789775" cy="824227"/>
      </dsp:txXfrm>
    </dsp:sp>
    <dsp:sp modelId="{008387C5-6C0A-49AA-90A5-300BDCD6CEFA}">
      <dsp:nvSpPr>
        <dsp:cNvPr id="0" name=""/>
        <dsp:cNvSpPr/>
      </dsp:nvSpPr>
      <dsp:spPr>
        <a:xfrm>
          <a:off x="0" y="3720631"/>
          <a:ext cx="7878953" cy="913405"/>
        </a:xfrm>
        <a:prstGeom prst="roundRect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96000"/>
                <a:lumMod val="100000"/>
              </a:schemeClr>
            </a:gs>
            <a:gs pos="78000">
              <a:schemeClr val="accent2">
                <a:hueOff val="-1808300"/>
                <a:satOff val="-1104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Igle so lahko postavljene v krogu ali v ravni črti.</a:t>
          </a:r>
          <a:endParaRPr lang="en-US" sz="2000" kern="1200" dirty="0"/>
        </a:p>
      </dsp:txBody>
      <dsp:txXfrm>
        <a:off x="44589" y="3765220"/>
        <a:ext cx="7789775" cy="824227"/>
      </dsp:txXfrm>
    </dsp:sp>
    <dsp:sp modelId="{DBD0BD8D-F56C-4D81-A2A5-377209F36D87}">
      <dsp:nvSpPr>
        <dsp:cNvPr id="0" name=""/>
        <dsp:cNvSpPr/>
      </dsp:nvSpPr>
      <dsp:spPr>
        <a:xfrm>
          <a:off x="0" y="4598941"/>
          <a:ext cx="7878953" cy="913405"/>
        </a:xfrm>
        <a:prstGeom prst="roundRect">
          <a:avLst/>
        </a:prstGeom>
        <a:gradFill rotWithShape="0">
          <a:gsLst>
            <a:gs pos="0">
              <a:schemeClr val="accent2">
                <a:hueOff val="-2260375"/>
                <a:satOff val="-1380"/>
                <a:lumOff val="5392"/>
                <a:alphaOff val="0"/>
                <a:tint val="96000"/>
                <a:lumMod val="100000"/>
              </a:schemeClr>
            </a:gs>
            <a:gs pos="78000">
              <a:schemeClr val="accent2">
                <a:hueOff val="-2260375"/>
                <a:satOff val="-1380"/>
                <a:lumOff val="539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Poglej si sliki ploski pletilni stroj in krožni pletilni stroj v učbeniku na strani 51.</a:t>
          </a:r>
          <a:endParaRPr lang="en-US" sz="2000" kern="1200" dirty="0"/>
        </a:p>
      </dsp:txBody>
      <dsp:txXfrm>
        <a:off x="44589" y="4643530"/>
        <a:ext cx="7789775" cy="824227"/>
      </dsp:txXfrm>
    </dsp:sp>
    <dsp:sp modelId="{AF6F3E6D-9D3F-4F16-8E3E-D9852F03725A}">
      <dsp:nvSpPr>
        <dsp:cNvPr id="0" name=""/>
        <dsp:cNvSpPr/>
      </dsp:nvSpPr>
      <dsp:spPr>
        <a:xfrm>
          <a:off x="0" y="5566907"/>
          <a:ext cx="7878953" cy="913405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Na spodnji povezavi si lahko pogledaš tudi posnetek kako poteka strojno pletenje: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 </a:t>
          </a:r>
          <a:r>
            <a:rPr lang="sl-SI" sz="1800" kern="1200" dirty="0">
              <a:solidFill>
                <a:srgbClr val="0070C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https://www.youtube.com/watch?v=trKzE2ZXZzs</a:t>
          </a:r>
          <a:endParaRPr lang="sl-SI" sz="1800" kern="1200" dirty="0">
            <a:solidFill>
              <a:srgbClr val="0070C0"/>
            </a:solidFill>
          </a:endParaRPr>
        </a:p>
      </dsp:txBody>
      <dsp:txXfrm>
        <a:off x="44589" y="5611496"/>
        <a:ext cx="7789775" cy="824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1F-5B2C-4DE1-BAC9-D8541DA480B5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F81F-13FC-4CE7-BA78-54639EE9DB9F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6942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1F-5B2C-4DE1-BAC9-D8541DA480B5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F81F-13FC-4CE7-BA78-54639EE9DB9F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579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1F-5B2C-4DE1-BAC9-D8541DA480B5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F81F-13FC-4CE7-BA78-54639EE9DB9F}" type="slidenum">
              <a:rPr lang="en-SI" smtClean="0"/>
              <a:t>‹#›</a:t>
            </a:fld>
            <a:endParaRPr lang="en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371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1F-5B2C-4DE1-BAC9-D8541DA480B5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F81F-13FC-4CE7-BA78-54639EE9DB9F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7954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1F-5B2C-4DE1-BAC9-D8541DA480B5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F81F-13FC-4CE7-BA78-54639EE9DB9F}" type="slidenum">
              <a:rPr lang="en-SI" smtClean="0"/>
              <a:t>‹#›</a:t>
            </a:fld>
            <a:endParaRPr lang="en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5715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1F-5B2C-4DE1-BAC9-D8541DA480B5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F81F-13FC-4CE7-BA78-54639EE9DB9F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8431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1F-5B2C-4DE1-BAC9-D8541DA480B5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F81F-13FC-4CE7-BA78-54639EE9DB9F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52578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1F-5B2C-4DE1-BAC9-D8541DA480B5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F81F-13FC-4CE7-BA78-54639EE9DB9F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6376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1F-5B2C-4DE1-BAC9-D8541DA480B5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F81F-13FC-4CE7-BA78-54639EE9DB9F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3421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1F-5B2C-4DE1-BAC9-D8541DA480B5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F81F-13FC-4CE7-BA78-54639EE9DB9F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6684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1F-5B2C-4DE1-BAC9-D8541DA480B5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F81F-13FC-4CE7-BA78-54639EE9DB9F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5326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1F-5B2C-4DE1-BAC9-D8541DA480B5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F81F-13FC-4CE7-BA78-54639EE9DB9F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6849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1F-5B2C-4DE1-BAC9-D8541DA480B5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F81F-13FC-4CE7-BA78-54639EE9DB9F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6151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1F-5B2C-4DE1-BAC9-D8541DA480B5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F81F-13FC-4CE7-BA78-54639EE9DB9F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1461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1F-5B2C-4DE1-BAC9-D8541DA480B5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F81F-13FC-4CE7-BA78-54639EE9DB9F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82485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F81F-13FC-4CE7-BA78-54639EE9DB9F}" type="slidenum">
              <a:rPr lang="en-SI" smtClean="0"/>
              <a:t>‹#›</a:t>
            </a:fld>
            <a:endParaRPr lang="en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421F-5B2C-4DE1-BAC9-D8541DA480B5}" type="datetimeFigureOut">
              <a:rPr lang="en-SI" smtClean="0"/>
              <a:t>01/04/2020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0537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1421F-5B2C-4DE1-BAC9-D8541DA480B5}" type="datetimeFigureOut">
              <a:rPr lang="en-SI" smtClean="0"/>
              <a:t>01/04/2020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A0F81F-13FC-4CE7-BA78-54639EE9DB9F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225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n4Ot1ooP2m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95C0D9-0ECF-461B-878E-3DAFD7E74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8759" y="872365"/>
            <a:ext cx="7766936" cy="1646302"/>
          </a:xfrm>
        </p:spPr>
        <p:txBody>
          <a:bodyPr/>
          <a:lstStyle/>
          <a:p>
            <a:pPr algn="ctr"/>
            <a:r>
              <a:rPr lang="sl-SI" sz="6600" b="1" dirty="0">
                <a:solidFill>
                  <a:srgbClr val="FF0000"/>
                </a:solidFill>
                <a:latin typeface="Algerian" panose="04020705040A02060702" pitchFamily="82" charset="0"/>
              </a:rPr>
              <a:t>VRSTE BLAGA</a:t>
            </a:r>
            <a:endParaRPr lang="en-SI" sz="6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CE34A41-E123-4881-A143-DE871F96C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831" y="3649246"/>
            <a:ext cx="2143125" cy="2143125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6362003C-5D74-4E17-A9B2-AF9DEB19A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61CE007-AA9E-4E27-A05B-2D8178219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082" y="2742205"/>
            <a:ext cx="3555829" cy="236624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02E88F8-D2C9-4286-8C49-735F36358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692" y="4441653"/>
            <a:ext cx="19335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7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C3C9D4-6F3E-447C-A3D3-F5A68BD8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8627"/>
            <a:ext cx="8596668" cy="1320800"/>
          </a:xfrm>
        </p:spPr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Ponovitev:</a:t>
            </a:r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8347F2-97F9-4CA1-A9D2-CCEEB27D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7739"/>
            <a:ext cx="8596668" cy="45836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2600" b="1" dirty="0">
                <a:solidFill>
                  <a:srgbClr val="FF0000"/>
                </a:solidFill>
              </a:rPr>
              <a:t>Tkanine:</a:t>
            </a:r>
          </a:p>
          <a:p>
            <a:r>
              <a:rPr lang="sl-SI" dirty="0"/>
              <a:t>Povezujejo navpične niti - </a:t>
            </a:r>
            <a:r>
              <a:rPr lang="sl-SI" dirty="0">
                <a:solidFill>
                  <a:srgbClr val="FF0000"/>
                </a:solidFill>
              </a:rPr>
              <a:t>osnova,</a:t>
            </a:r>
          </a:p>
          <a:p>
            <a:r>
              <a:rPr lang="sl-SI" dirty="0"/>
              <a:t>z vodoravnimi nitmi - </a:t>
            </a:r>
            <a:r>
              <a:rPr lang="sl-SI" dirty="0">
                <a:solidFill>
                  <a:srgbClr val="FF0000"/>
                </a:solidFill>
              </a:rPr>
              <a:t>votek.</a:t>
            </a:r>
          </a:p>
          <a:p>
            <a:endParaRPr lang="sl-SI" dirty="0">
              <a:solidFill>
                <a:srgbClr val="FF0000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Poznamo osnovne vezave tkanin:</a:t>
            </a:r>
          </a:p>
          <a:p>
            <a:pPr lvl="1"/>
            <a:r>
              <a:rPr lang="sl-SI" dirty="0">
                <a:solidFill>
                  <a:srgbClr val="FF0000"/>
                </a:solidFill>
              </a:rPr>
              <a:t>platno,</a:t>
            </a:r>
          </a:p>
          <a:p>
            <a:pPr lvl="1"/>
            <a:r>
              <a:rPr lang="sl-SI" dirty="0">
                <a:solidFill>
                  <a:srgbClr val="FF0000"/>
                </a:solidFill>
              </a:rPr>
              <a:t>keper,</a:t>
            </a:r>
          </a:p>
          <a:p>
            <a:pPr lvl="1"/>
            <a:r>
              <a:rPr lang="sl-SI" dirty="0">
                <a:solidFill>
                  <a:srgbClr val="FF0000"/>
                </a:solidFill>
              </a:rPr>
              <a:t>atlas.</a:t>
            </a:r>
          </a:p>
          <a:p>
            <a:pPr marL="0" indent="0">
              <a:buNone/>
            </a:pPr>
            <a:endParaRPr lang="en-SI" dirty="0"/>
          </a:p>
        </p:txBody>
      </p:sp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9A58DD25-9828-4346-943A-96AEA0D80E84}"/>
              </a:ext>
            </a:extLst>
          </p:cNvPr>
          <p:cNvSpPr/>
          <p:nvPr/>
        </p:nvSpPr>
        <p:spPr>
          <a:xfrm>
            <a:off x="3792791" y="1080052"/>
            <a:ext cx="2809461" cy="7553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rgbClr val="FF0000"/>
                </a:solidFill>
              </a:rPr>
              <a:t>BLAGO</a:t>
            </a:r>
            <a:endParaRPr lang="en-SI" sz="3200" b="1" dirty="0">
              <a:solidFill>
                <a:srgbClr val="FF0000"/>
              </a:solidFill>
            </a:endParaRPr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96A35F49-8F96-4DC7-A7D0-881C48236F3E}"/>
              </a:ext>
            </a:extLst>
          </p:cNvPr>
          <p:cNvSpPr/>
          <p:nvPr/>
        </p:nvSpPr>
        <p:spPr>
          <a:xfrm>
            <a:off x="677334" y="2410607"/>
            <a:ext cx="1512835" cy="5459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vlaknovina</a:t>
            </a:r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E6CCE165-36C0-455F-85A7-339BFCBA2FC2}"/>
              </a:ext>
            </a:extLst>
          </p:cNvPr>
          <p:cNvSpPr/>
          <p:nvPr/>
        </p:nvSpPr>
        <p:spPr>
          <a:xfrm>
            <a:off x="2398445" y="2410607"/>
            <a:ext cx="1692323" cy="5459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pletivo</a:t>
            </a:r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7701C65E-13D6-4F1B-AB2A-7E7A67F811A0}"/>
              </a:ext>
            </a:extLst>
          </p:cNvPr>
          <p:cNvSpPr/>
          <p:nvPr/>
        </p:nvSpPr>
        <p:spPr>
          <a:xfrm>
            <a:off x="4299044" y="2410607"/>
            <a:ext cx="1796956" cy="5459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tkanina</a:t>
            </a:r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34AF698C-EBA6-484A-B42E-2485A4EDC8BD}"/>
              </a:ext>
            </a:extLst>
          </p:cNvPr>
          <p:cNvSpPr/>
          <p:nvPr/>
        </p:nvSpPr>
        <p:spPr>
          <a:xfrm>
            <a:off x="6275693" y="2410608"/>
            <a:ext cx="1796956" cy="5459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vezenina</a:t>
            </a:r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10" name="Pravokotnik: zaokroženi vogali 9">
            <a:extLst>
              <a:ext uri="{FF2B5EF4-FFF2-40B4-BE49-F238E27FC236}">
                <a16:creationId xmlns:a16="http://schemas.microsoft.com/office/drawing/2014/main" id="{2EDE112C-EC73-4F13-B226-B8B66B95D6A9}"/>
              </a:ext>
            </a:extLst>
          </p:cNvPr>
          <p:cNvSpPr/>
          <p:nvPr/>
        </p:nvSpPr>
        <p:spPr>
          <a:xfrm>
            <a:off x="8252343" y="2410609"/>
            <a:ext cx="1796956" cy="5459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čipka</a:t>
            </a:r>
            <a:endParaRPr lang="en-SI" dirty="0">
              <a:solidFill>
                <a:schemeClr val="tx1"/>
              </a:solidFill>
            </a:endParaRPr>
          </a:p>
        </p:txBody>
      </p: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2557A443-02CF-4CD1-988C-88DBD40EB793}"/>
              </a:ext>
            </a:extLst>
          </p:cNvPr>
          <p:cNvCxnSpPr/>
          <p:nvPr/>
        </p:nvCxnSpPr>
        <p:spPr>
          <a:xfrm flipH="1">
            <a:off x="1589711" y="1930400"/>
            <a:ext cx="3146062" cy="377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2A63AB60-CA61-447E-A135-0F43D6969213}"/>
              </a:ext>
            </a:extLst>
          </p:cNvPr>
          <p:cNvCxnSpPr/>
          <p:nvPr/>
        </p:nvCxnSpPr>
        <p:spPr>
          <a:xfrm flipH="1">
            <a:off x="3384645" y="1930400"/>
            <a:ext cx="1591023" cy="3754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405AE7BC-A339-43D4-95D5-7BFFFC29E9EA}"/>
              </a:ext>
            </a:extLst>
          </p:cNvPr>
          <p:cNvCxnSpPr/>
          <p:nvPr/>
        </p:nvCxnSpPr>
        <p:spPr>
          <a:xfrm>
            <a:off x="5197521" y="1930400"/>
            <a:ext cx="0" cy="3754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026327CF-C8A5-4C09-A353-0C230E348C8A}"/>
              </a:ext>
            </a:extLst>
          </p:cNvPr>
          <p:cNvCxnSpPr/>
          <p:nvPr/>
        </p:nvCxnSpPr>
        <p:spPr>
          <a:xfrm>
            <a:off x="5472752" y="1930400"/>
            <a:ext cx="1528549" cy="3754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Raven puščični povezovalnik 19">
            <a:extLst>
              <a:ext uri="{FF2B5EF4-FFF2-40B4-BE49-F238E27FC236}">
                <a16:creationId xmlns:a16="http://schemas.microsoft.com/office/drawing/2014/main" id="{22CF71EB-1931-457A-8AD0-2CB28CC379FC}"/>
              </a:ext>
            </a:extLst>
          </p:cNvPr>
          <p:cNvCxnSpPr/>
          <p:nvPr/>
        </p:nvCxnSpPr>
        <p:spPr>
          <a:xfrm>
            <a:off x="5800299" y="1893775"/>
            <a:ext cx="3097077" cy="412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7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B495A2-B788-4272-89FD-5E6652C6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Tkanine</a:t>
            </a:r>
            <a:endParaRPr lang="en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D06105A-10FC-41B7-8A24-A09A4B7E2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0185"/>
            <a:ext cx="8596668" cy="5547815"/>
          </a:xfrm>
        </p:spPr>
        <p:txBody>
          <a:bodyPr>
            <a:normAutofit lnSpcReduction="10000"/>
          </a:bodyPr>
          <a:lstStyle/>
          <a:p>
            <a:r>
              <a:rPr lang="sl-SI" dirty="0"/>
              <a:t>Tkanine izdelujejo iz preje s tkanjem na tkalskih strojih, ki jim rečemo </a:t>
            </a:r>
            <a:r>
              <a:rPr lang="sl-SI" dirty="0">
                <a:solidFill>
                  <a:srgbClr val="FF0000"/>
                </a:solidFill>
              </a:rPr>
              <a:t>statve</a:t>
            </a:r>
            <a:r>
              <a:rPr lang="sl-SI" dirty="0"/>
              <a:t>.</a:t>
            </a:r>
          </a:p>
          <a:p>
            <a:r>
              <a:rPr lang="sl-SI" dirty="0"/>
              <a:t>Včasih so votek (vodoravne niti)  med osnovne niti (navpične niti) vnašali ročno, danes tkalski stroj to naredi sam.</a:t>
            </a:r>
          </a:p>
          <a:p>
            <a:r>
              <a:rPr lang="sl-SI" dirty="0"/>
              <a:t>V učbeniku na strani 50 si poglej </a:t>
            </a:r>
            <a:r>
              <a:rPr lang="sl-SI" dirty="0">
                <a:solidFill>
                  <a:srgbClr val="FF0000"/>
                </a:solidFill>
              </a:rPr>
              <a:t>ročne statve</a:t>
            </a:r>
            <a:r>
              <a:rPr lang="sl-SI" dirty="0"/>
              <a:t> in </a:t>
            </a:r>
            <a:r>
              <a:rPr lang="sl-SI" dirty="0">
                <a:solidFill>
                  <a:srgbClr val="FF0000"/>
                </a:solidFill>
              </a:rPr>
              <a:t>sodobni tkalski stroj</a:t>
            </a:r>
            <a:r>
              <a:rPr lang="sl-SI" dirty="0"/>
              <a:t> ter shemo tkanja.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S tkanjem z nitmi iste barve dobimo različne vzorce. </a:t>
            </a:r>
          </a:p>
          <a:p>
            <a:r>
              <a:rPr lang="sl-SI" dirty="0"/>
              <a:t>V kolikor uporabimo različne barve niti pa dobimo pestrejše črtaste ali kariraste vzorce.</a:t>
            </a:r>
            <a:endParaRPr lang="en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A6CDA75-7C89-48F0-9DD5-48B3E7A7F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8" t="45832" r="44843" b="21375"/>
          <a:stretch/>
        </p:blipFill>
        <p:spPr>
          <a:xfrm>
            <a:off x="1565718" y="3179266"/>
            <a:ext cx="62103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6809E2-8173-4003-AB83-B48335BB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Pletenine</a:t>
            </a:r>
            <a:endParaRPr lang="en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833DE09-9248-4BBC-B734-F91393A9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5" y="1364566"/>
            <a:ext cx="8809768" cy="4883833"/>
          </a:xfrm>
        </p:spPr>
        <p:txBody>
          <a:bodyPr/>
          <a:lstStyle/>
          <a:p>
            <a:r>
              <a:rPr lang="sl-SI" dirty="0"/>
              <a:t>Ali ti je babica ali mama kdaj spletla kapo, šal ali rokavice?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V kolikor imaš možnost, jo prosi naj ti pokaže spretnost ročnega pletenja, lahko pa si pogledaš video (Prvi koraki pletenja) na spodnji povezavi.</a:t>
            </a:r>
          </a:p>
          <a:p>
            <a:r>
              <a:rPr lang="sl-SI" dirty="0">
                <a:hlinkClick r:id="rId2"/>
              </a:rPr>
              <a:t>https://www.youtube.com/watch?v=n4Ot1ooP2m4</a:t>
            </a:r>
            <a:endParaRPr lang="sl-SI" dirty="0"/>
          </a:p>
          <a:p>
            <a:endParaRPr lang="en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812E9A3-AEB2-4105-92D0-789DDBA2C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366" y="1884680"/>
            <a:ext cx="3577883" cy="268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989DD2-AA86-4734-8E02-D4E43B3E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Pletenje</a:t>
            </a:r>
            <a:endParaRPr lang="en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C54E722-8A7E-4235-9B5B-40F0A0EBC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7109"/>
            <a:ext cx="8596668" cy="4564254"/>
          </a:xfrm>
        </p:spPr>
        <p:txBody>
          <a:bodyPr/>
          <a:lstStyle/>
          <a:p>
            <a:r>
              <a:rPr lang="sl-SI" dirty="0"/>
              <a:t>Za ročno oblikovanje petelj in zapletanje zank uporabljamo kavljasto iglo </a:t>
            </a:r>
            <a:r>
              <a:rPr lang="sl-SI" dirty="0">
                <a:solidFill>
                  <a:srgbClr val="FF0000"/>
                </a:solidFill>
              </a:rPr>
              <a:t>kvačko…</a:t>
            </a:r>
          </a:p>
          <a:p>
            <a:endParaRPr lang="sl-SI" dirty="0">
              <a:solidFill>
                <a:srgbClr val="FF0000"/>
              </a:solidFill>
            </a:endParaRPr>
          </a:p>
          <a:p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…ali dve </a:t>
            </a:r>
            <a:r>
              <a:rPr lang="sl-SI" dirty="0">
                <a:solidFill>
                  <a:srgbClr val="FF0000"/>
                </a:solidFill>
              </a:rPr>
              <a:t>pletilki</a:t>
            </a:r>
            <a:r>
              <a:rPr lang="sl-SI" dirty="0">
                <a:solidFill>
                  <a:schemeClr val="tx1"/>
                </a:solidFill>
              </a:rPr>
              <a:t>,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>
                <a:solidFill>
                  <a:schemeClr val="tx1"/>
                </a:solidFill>
              </a:rPr>
              <a:t>ki sta lahko kovinski, plastični ali leseni.</a:t>
            </a:r>
          </a:p>
          <a:p>
            <a:endParaRPr lang="en-SI" dirty="0">
              <a:solidFill>
                <a:srgbClr val="FF000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613BEE5-9124-4E78-923C-66F847283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644" y="1930400"/>
            <a:ext cx="3676356" cy="171274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0778BA6-921F-4E13-9443-A6AF708A7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998" y="4400550"/>
            <a:ext cx="438934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2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D7505CCE-FD28-40D9-B48D-0C00DF40A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32" y="1130905"/>
            <a:ext cx="2504762" cy="4093028"/>
          </a:xfrm>
        </p:spPr>
        <p:txBody>
          <a:bodyPr anchor="ctr">
            <a:normAutofit fontScale="90000"/>
          </a:bodyPr>
          <a:lstStyle/>
          <a:p>
            <a:r>
              <a:rPr lang="sl-SI" sz="4400" dirty="0">
                <a:solidFill>
                  <a:srgbClr val="FF0000"/>
                </a:solidFill>
              </a:rPr>
              <a:t>Pletenje</a:t>
            </a:r>
            <a:br>
              <a:rPr lang="sl-SI" sz="4400" dirty="0">
                <a:solidFill>
                  <a:srgbClr val="FF0000"/>
                </a:solidFill>
              </a:rPr>
            </a:br>
            <a:br>
              <a:rPr lang="sl-SI" sz="4400" dirty="0">
                <a:solidFill>
                  <a:srgbClr val="FF0000"/>
                </a:solidFill>
              </a:rPr>
            </a:br>
            <a:br>
              <a:rPr lang="sl-SI" sz="4400" dirty="0">
                <a:solidFill>
                  <a:srgbClr val="FF0000"/>
                </a:solidFill>
              </a:rPr>
            </a:br>
            <a:br>
              <a:rPr lang="sl-SI" sz="4400" dirty="0">
                <a:solidFill>
                  <a:srgbClr val="FF0000"/>
                </a:solidFill>
              </a:rPr>
            </a:br>
            <a:br>
              <a:rPr lang="sl-SI" sz="4400" dirty="0">
                <a:solidFill>
                  <a:srgbClr val="FF0000"/>
                </a:solidFill>
              </a:rPr>
            </a:br>
            <a:endParaRPr lang="en-SI" sz="4400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id="{CB0F00B1-4DCE-4338-AF9C-F96F113047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656047"/>
              </p:ext>
            </p:extLst>
          </p:nvPr>
        </p:nvGraphicFramePr>
        <p:xfrm>
          <a:off x="4180524" y="132522"/>
          <a:ext cx="7878953" cy="648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7D8C6535-9F7F-4364-90F3-CBC42D517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279" y="2022598"/>
            <a:ext cx="2632359" cy="176771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752B6F4-1FA1-41E4-AB8C-348B47AD63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704" y="3866744"/>
            <a:ext cx="2645480" cy="174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CA3BE3-C72A-4D5C-B103-4DBA79AA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Pletenje</a:t>
            </a:r>
            <a:endParaRPr lang="en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B76428-9672-4B15-807E-758F15A93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Oblačila, ki jih izdelamo iz pletiva ali jih spletemo ročno imenujemo </a:t>
            </a:r>
            <a:r>
              <a:rPr lang="sl-SI" dirty="0">
                <a:solidFill>
                  <a:srgbClr val="FF0000"/>
                </a:solidFill>
              </a:rPr>
              <a:t>pletenine</a:t>
            </a:r>
            <a:r>
              <a:rPr lang="sl-SI" dirty="0"/>
              <a:t>.</a:t>
            </a:r>
          </a:p>
          <a:p>
            <a:r>
              <a:rPr lang="sl-SI" dirty="0"/>
              <a:t>Med zankami blaga je zajeto mnogo zraka, zato pletenine </a:t>
            </a:r>
            <a:r>
              <a:rPr lang="sl-SI" dirty="0">
                <a:solidFill>
                  <a:srgbClr val="FF0000"/>
                </a:solidFill>
              </a:rPr>
              <a:t>dobro zadržujejo toploto</a:t>
            </a:r>
            <a:r>
              <a:rPr lang="sl-SI" dirty="0"/>
              <a:t>.</a:t>
            </a:r>
          </a:p>
          <a:p>
            <a:r>
              <a:rPr lang="sl-SI" dirty="0"/>
              <a:t>Zanke pri pletenini so prožne, zato se pletena oblačila </a:t>
            </a:r>
            <a:r>
              <a:rPr lang="sl-SI" dirty="0">
                <a:solidFill>
                  <a:srgbClr val="FF0000"/>
                </a:solidFill>
              </a:rPr>
              <a:t>dobro prilegajo telesu</a:t>
            </a:r>
            <a:r>
              <a:rPr lang="sl-SI" dirty="0"/>
              <a:t> in so tudi </a:t>
            </a:r>
            <a:r>
              <a:rPr lang="sl-SI" dirty="0">
                <a:solidFill>
                  <a:srgbClr val="FF0000"/>
                </a:solidFill>
              </a:rPr>
              <a:t>zelo udobna</a:t>
            </a:r>
            <a:r>
              <a:rPr lang="sl-SI" dirty="0"/>
              <a:t>.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89490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C3C9D4-6F3E-447C-A3D3-F5A68BD8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5" y="257071"/>
            <a:ext cx="8596668" cy="1320800"/>
          </a:xfrm>
        </p:spPr>
        <p:txBody>
          <a:bodyPr/>
          <a:lstStyle/>
          <a:p>
            <a:r>
              <a:rPr lang="sl-SI" sz="2800" dirty="0">
                <a:solidFill>
                  <a:schemeClr val="tx1"/>
                </a:solidFill>
              </a:rPr>
              <a:t>Prepiši v zvezek:</a:t>
            </a:r>
            <a:endParaRPr lang="en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8347F2-97F9-4CA1-A9D2-CCEEB27D9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3138613"/>
            <a:ext cx="4184035" cy="3368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600" b="1" dirty="0">
                <a:solidFill>
                  <a:srgbClr val="FF0000"/>
                </a:solidFill>
              </a:rPr>
              <a:t>Tkanine:</a:t>
            </a:r>
          </a:p>
          <a:p>
            <a:r>
              <a:rPr lang="sl-SI" dirty="0"/>
              <a:t>Povezujejo navpične niti - </a:t>
            </a:r>
            <a:r>
              <a:rPr lang="sl-SI" dirty="0">
                <a:solidFill>
                  <a:srgbClr val="FF0000"/>
                </a:solidFill>
              </a:rPr>
              <a:t>osnova,</a:t>
            </a:r>
          </a:p>
          <a:p>
            <a:r>
              <a:rPr lang="sl-SI" dirty="0"/>
              <a:t>z vodoravnimi nitmi - </a:t>
            </a:r>
            <a:r>
              <a:rPr lang="sl-SI" dirty="0">
                <a:solidFill>
                  <a:srgbClr val="FF0000"/>
                </a:solidFill>
              </a:rPr>
              <a:t>votek.</a:t>
            </a:r>
          </a:p>
          <a:p>
            <a:endParaRPr lang="sl-SI" dirty="0">
              <a:solidFill>
                <a:srgbClr val="FF0000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Poznamo osnovne vezave tkanin:</a:t>
            </a:r>
          </a:p>
          <a:p>
            <a:pPr lvl="1"/>
            <a:r>
              <a:rPr lang="sl-SI" sz="1800" dirty="0">
                <a:solidFill>
                  <a:srgbClr val="FF0000"/>
                </a:solidFill>
              </a:rPr>
              <a:t>platno,</a:t>
            </a:r>
          </a:p>
          <a:p>
            <a:pPr lvl="1"/>
            <a:r>
              <a:rPr lang="sl-SI" sz="1800" dirty="0">
                <a:solidFill>
                  <a:srgbClr val="FF0000"/>
                </a:solidFill>
              </a:rPr>
              <a:t>keper,</a:t>
            </a:r>
          </a:p>
          <a:p>
            <a:pPr lvl="1"/>
            <a:r>
              <a:rPr lang="sl-SI" sz="1800" dirty="0">
                <a:solidFill>
                  <a:srgbClr val="FF0000"/>
                </a:solidFill>
              </a:rPr>
              <a:t>atlas.</a:t>
            </a:r>
          </a:p>
          <a:p>
            <a:pPr marL="0" indent="0">
              <a:buNone/>
            </a:pPr>
            <a:endParaRPr lang="en-SI" dirty="0"/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9C8C7BBE-B20A-4C59-8E4F-94971C31C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3138615"/>
            <a:ext cx="5339489" cy="3368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600" b="1" dirty="0">
                <a:solidFill>
                  <a:srgbClr val="FF0000"/>
                </a:solidFill>
              </a:rPr>
              <a:t>Pletenine:</a:t>
            </a:r>
          </a:p>
          <a:p>
            <a:r>
              <a:rPr lang="sl-SI" dirty="0"/>
              <a:t>Pleteno blago ali </a:t>
            </a:r>
            <a:r>
              <a:rPr lang="sl-SI" dirty="0">
                <a:solidFill>
                  <a:srgbClr val="FF0000"/>
                </a:solidFill>
              </a:rPr>
              <a:t>pletivo</a:t>
            </a:r>
            <a:r>
              <a:rPr lang="sl-SI" dirty="0"/>
              <a:t>, izdelujejo v tovarnah na različnih strojih.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Za ročno oblikovanje petelj in zapletanje zank uporabljamo kavljasto iglo</a:t>
            </a:r>
            <a:r>
              <a:rPr lang="sl-SI" dirty="0">
                <a:solidFill>
                  <a:srgbClr val="FF0000"/>
                </a:solidFill>
              </a:rPr>
              <a:t> kvačko </a:t>
            </a:r>
            <a:r>
              <a:rPr lang="sl-SI" dirty="0"/>
              <a:t>ali </a:t>
            </a:r>
            <a:r>
              <a:rPr lang="sl-SI" dirty="0">
                <a:solidFill>
                  <a:srgbClr val="FF0000"/>
                </a:solidFill>
              </a:rPr>
              <a:t>dve pletilki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Pletenine dobro zadržujejo toploto, so udobne in se dobro prilegajo telesu.</a:t>
            </a:r>
          </a:p>
          <a:p>
            <a:endParaRPr lang="sl-SI" dirty="0"/>
          </a:p>
          <a:p>
            <a:endParaRPr lang="en-SI" dirty="0"/>
          </a:p>
        </p:txBody>
      </p:sp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9A58DD25-9828-4346-943A-96AEA0D80E84}"/>
              </a:ext>
            </a:extLst>
          </p:cNvPr>
          <p:cNvSpPr/>
          <p:nvPr/>
        </p:nvSpPr>
        <p:spPr>
          <a:xfrm>
            <a:off x="2915480" y="821635"/>
            <a:ext cx="4492484" cy="10137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rgbClr val="FF0000"/>
                </a:solidFill>
              </a:rPr>
              <a:t>VRSTE BLAGA</a:t>
            </a:r>
            <a:endParaRPr lang="en-SI" sz="3200" b="1" dirty="0">
              <a:solidFill>
                <a:srgbClr val="FF0000"/>
              </a:solidFill>
            </a:endParaRPr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96A35F49-8F96-4DC7-A7D0-881C48236F3E}"/>
              </a:ext>
            </a:extLst>
          </p:cNvPr>
          <p:cNvSpPr/>
          <p:nvPr/>
        </p:nvSpPr>
        <p:spPr>
          <a:xfrm>
            <a:off x="677334" y="2410607"/>
            <a:ext cx="1512835" cy="5459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vlaknovina</a:t>
            </a:r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E6CCE165-36C0-455F-85A7-339BFCBA2FC2}"/>
              </a:ext>
            </a:extLst>
          </p:cNvPr>
          <p:cNvSpPr/>
          <p:nvPr/>
        </p:nvSpPr>
        <p:spPr>
          <a:xfrm>
            <a:off x="2398445" y="2410607"/>
            <a:ext cx="1692323" cy="5459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pletivo</a:t>
            </a:r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7701C65E-13D6-4F1B-AB2A-7E7A67F811A0}"/>
              </a:ext>
            </a:extLst>
          </p:cNvPr>
          <p:cNvSpPr/>
          <p:nvPr/>
        </p:nvSpPr>
        <p:spPr>
          <a:xfrm>
            <a:off x="4299044" y="2410607"/>
            <a:ext cx="1796956" cy="5459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tkanina</a:t>
            </a:r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34AF698C-EBA6-484A-B42E-2485A4EDC8BD}"/>
              </a:ext>
            </a:extLst>
          </p:cNvPr>
          <p:cNvSpPr/>
          <p:nvPr/>
        </p:nvSpPr>
        <p:spPr>
          <a:xfrm>
            <a:off x="6275693" y="2410608"/>
            <a:ext cx="1796956" cy="5459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vezenina</a:t>
            </a:r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10" name="Pravokotnik: zaokroženi vogali 9">
            <a:extLst>
              <a:ext uri="{FF2B5EF4-FFF2-40B4-BE49-F238E27FC236}">
                <a16:creationId xmlns:a16="http://schemas.microsoft.com/office/drawing/2014/main" id="{2EDE112C-EC73-4F13-B226-B8B66B95D6A9}"/>
              </a:ext>
            </a:extLst>
          </p:cNvPr>
          <p:cNvSpPr/>
          <p:nvPr/>
        </p:nvSpPr>
        <p:spPr>
          <a:xfrm>
            <a:off x="8252343" y="2410609"/>
            <a:ext cx="1796956" cy="5459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čipka</a:t>
            </a:r>
            <a:endParaRPr lang="en-SI" dirty="0">
              <a:solidFill>
                <a:schemeClr val="tx1"/>
              </a:solidFill>
            </a:endParaRPr>
          </a:p>
        </p:txBody>
      </p: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2557A443-02CF-4CD1-988C-88DBD40EB793}"/>
              </a:ext>
            </a:extLst>
          </p:cNvPr>
          <p:cNvCxnSpPr/>
          <p:nvPr/>
        </p:nvCxnSpPr>
        <p:spPr>
          <a:xfrm flipH="1">
            <a:off x="1589711" y="1930400"/>
            <a:ext cx="3146062" cy="377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2A63AB60-CA61-447E-A135-0F43D6969213}"/>
              </a:ext>
            </a:extLst>
          </p:cNvPr>
          <p:cNvCxnSpPr/>
          <p:nvPr/>
        </p:nvCxnSpPr>
        <p:spPr>
          <a:xfrm flipH="1">
            <a:off x="3384645" y="1930400"/>
            <a:ext cx="1591023" cy="3754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405AE7BC-A339-43D4-95D5-7BFFFC29E9EA}"/>
              </a:ext>
            </a:extLst>
          </p:cNvPr>
          <p:cNvCxnSpPr/>
          <p:nvPr/>
        </p:nvCxnSpPr>
        <p:spPr>
          <a:xfrm>
            <a:off x="5197521" y="1930400"/>
            <a:ext cx="0" cy="3754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026327CF-C8A5-4C09-A353-0C230E348C8A}"/>
              </a:ext>
            </a:extLst>
          </p:cNvPr>
          <p:cNvCxnSpPr/>
          <p:nvPr/>
        </p:nvCxnSpPr>
        <p:spPr>
          <a:xfrm>
            <a:off x="5472752" y="1930400"/>
            <a:ext cx="1528549" cy="3754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Raven puščični povezovalnik 19">
            <a:extLst>
              <a:ext uri="{FF2B5EF4-FFF2-40B4-BE49-F238E27FC236}">
                <a16:creationId xmlns:a16="http://schemas.microsoft.com/office/drawing/2014/main" id="{22CF71EB-1931-457A-8AD0-2CB28CC379FC}"/>
              </a:ext>
            </a:extLst>
          </p:cNvPr>
          <p:cNvCxnSpPr/>
          <p:nvPr/>
        </p:nvCxnSpPr>
        <p:spPr>
          <a:xfrm>
            <a:off x="5800299" y="1893775"/>
            <a:ext cx="3097077" cy="412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134824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Širokozaslonsko</PresentationFormat>
  <Paragraphs>88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Algerian</vt:lpstr>
      <vt:lpstr>Arial</vt:lpstr>
      <vt:lpstr>Trebuchet MS</vt:lpstr>
      <vt:lpstr>Wingdings 3</vt:lpstr>
      <vt:lpstr>Gladko</vt:lpstr>
      <vt:lpstr>VRSTE BLAGA</vt:lpstr>
      <vt:lpstr>Ponovitev:</vt:lpstr>
      <vt:lpstr>Tkanine</vt:lpstr>
      <vt:lpstr>Pletenine</vt:lpstr>
      <vt:lpstr>Pletenje</vt:lpstr>
      <vt:lpstr>Pletenje     </vt:lpstr>
      <vt:lpstr>Pletenje</vt:lpstr>
      <vt:lpstr>Prepiši v zvezek: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VRSTE BLAGA</dc:title>
  <dc:creator>Mateja</dc:creator>
  <cp:lastModifiedBy>Mateja</cp:lastModifiedBy>
  <cp:revision>10</cp:revision>
  <dcterms:created xsi:type="dcterms:W3CDTF">2020-04-01T09:01:19Z</dcterms:created>
  <dcterms:modified xsi:type="dcterms:W3CDTF">2020-04-01T19:24:55Z</dcterms:modified>
</cp:coreProperties>
</file>