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2D44-1C7B-4D56-90B7-9E0A9B655AEA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D9B2-EC45-4EE8-856E-F4AF5E441C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61130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2D44-1C7B-4D56-90B7-9E0A9B655AEA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D9B2-EC45-4EE8-856E-F4AF5E441C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6411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2D44-1C7B-4D56-90B7-9E0A9B655AEA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D9B2-EC45-4EE8-856E-F4AF5E441C90}" type="slidenum">
              <a:rPr lang="en-SI" smtClean="0"/>
              <a:t>‹#›</a:t>
            </a:fld>
            <a:endParaRPr lang="en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0502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2D44-1C7B-4D56-90B7-9E0A9B655AEA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D9B2-EC45-4EE8-856E-F4AF5E441C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63176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2D44-1C7B-4D56-90B7-9E0A9B655AEA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D9B2-EC45-4EE8-856E-F4AF5E441C90}" type="slidenum">
              <a:rPr lang="en-SI" smtClean="0"/>
              <a:t>‹#›</a:t>
            </a:fld>
            <a:endParaRPr lang="en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2614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2D44-1C7B-4D56-90B7-9E0A9B655AEA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D9B2-EC45-4EE8-856E-F4AF5E441C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49161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2D44-1C7B-4D56-90B7-9E0A9B655AEA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D9B2-EC45-4EE8-856E-F4AF5E441C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15517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2D44-1C7B-4D56-90B7-9E0A9B655AEA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D9B2-EC45-4EE8-856E-F4AF5E441C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0815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2D44-1C7B-4D56-90B7-9E0A9B655AEA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D9B2-EC45-4EE8-856E-F4AF5E441C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8512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2D44-1C7B-4D56-90B7-9E0A9B655AEA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D9B2-EC45-4EE8-856E-F4AF5E441C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0773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2D44-1C7B-4D56-90B7-9E0A9B655AEA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D9B2-EC45-4EE8-856E-F4AF5E441C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6959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2D44-1C7B-4D56-90B7-9E0A9B655AEA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D9B2-EC45-4EE8-856E-F4AF5E441C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05176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2D44-1C7B-4D56-90B7-9E0A9B655AEA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D9B2-EC45-4EE8-856E-F4AF5E441C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2271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2D44-1C7B-4D56-90B7-9E0A9B655AEA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D9B2-EC45-4EE8-856E-F4AF5E441C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0427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2D44-1C7B-4D56-90B7-9E0A9B655AEA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D9B2-EC45-4EE8-856E-F4AF5E441C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0143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D9B2-EC45-4EE8-856E-F4AF5E441C90}" type="slidenum">
              <a:rPr lang="en-SI" smtClean="0"/>
              <a:t>‹#›</a:t>
            </a:fld>
            <a:endParaRPr lang="en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2D44-1C7B-4D56-90B7-9E0A9B655AEA}" type="datetimeFigureOut">
              <a:rPr lang="en-SI" smtClean="0"/>
              <a:t>01/04/2020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5422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E2D44-1C7B-4D56-90B7-9E0A9B655AEA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FFD9B2-EC45-4EE8-856E-F4AF5E441C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2614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99B96B-8D4E-4E8F-8D1A-351902A2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Vprašanja za ponavljanje: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1678461-138E-42A7-ADF8-FECD4089A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718457" cy="5247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1.</a:t>
            </a:r>
            <a:r>
              <a:rPr lang="sl-SI" dirty="0"/>
              <a:t> </a:t>
            </a:r>
            <a:r>
              <a:rPr lang="sl-SI" b="1" dirty="0"/>
              <a:t>Kaj je osnova za izdelavo tekstilnih izdelkov?</a:t>
            </a:r>
          </a:p>
          <a:p>
            <a:pPr marL="0" indent="0">
              <a:buNone/>
            </a:pPr>
            <a:r>
              <a:rPr lang="sl-SI" dirty="0"/>
              <a:t>Osnova so tekstilna vlakna.</a:t>
            </a:r>
          </a:p>
          <a:p>
            <a:pPr marL="0" indent="0">
              <a:buNone/>
            </a:pPr>
            <a:r>
              <a:rPr lang="sl-SI" b="1" dirty="0"/>
              <a:t>2. Kako po izvoru delimo tekstilna vlakna?</a:t>
            </a:r>
          </a:p>
          <a:p>
            <a:pPr marL="0" indent="0">
              <a:buNone/>
            </a:pPr>
            <a:r>
              <a:rPr lang="sl-SI" dirty="0"/>
              <a:t>Delimo jih na naravna in kemična ali umetna.</a:t>
            </a:r>
          </a:p>
          <a:p>
            <a:pPr marL="0" indent="0">
              <a:buNone/>
            </a:pPr>
            <a:r>
              <a:rPr lang="sl-SI" b="1" dirty="0"/>
              <a:t>3. Kako se med seboj razlikujejo tekstilna vlakna? </a:t>
            </a:r>
          </a:p>
          <a:p>
            <a:pPr marL="0" indent="0">
              <a:buNone/>
            </a:pPr>
            <a:r>
              <a:rPr lang="sl-SI" dirty="0"/>
              <a:t>Po dolžini, debelini, trdnosti in vpojnosti.</a:t>
            </a:r>
          </a:p>
          <a:p>
            <a:pPr marL="0" indent="0">
              <a:buNone/>
            </a:pPr>
            <a:r>
              <a:rPr lang="sl-SI" b="1" dirty="0"/>
              <a:t>4. Kako delimo naravna vlakna?</a:t>
            </a:r>
          </a:p>
          <a:p>
            <a:pPr marL="0" indent="0">
              <a:buNone/>
            </a:pPr>
            <a:r>
              <a:rPr lang="sl-SI" dirty="0"/>
              <a:t>Delimo jih na živalska in rastlinska.</a:t>
            </a:r>
          </a:p>
          <a:p>
            <a:pPr marL="0" indent="0">
              <a:buNone/>
            </a:pPr>
            <a:r>
              <a:rPr lang="sl-SI" b="1" dirty="0"/>
              <a:t>5. Iz česa pridobivamo naravna vlakna?</a:t>
            </a:r>
          </a:p>
          <a:p>
            <a:pPr marL="0" indent="0">
              <a:buNone/>
            </a:pPr>
            <a:r>
              <a:rPr lang="sl-SI" dirty="0"/>
              <a:t>Pridobivamo jih iz živalskih izločkov in izrastkov ter iz različnih delov rastlin.</a:t>
            </a:r>
          </a:p>
          <a:p>
            <a:pPr marL="0" indent="0">
              <a:buNone/>
            </a:pPr>
            <a:r>
              <a:rPr lang="sl-SI" b="1" dirty="0"/>
              <a:t>6. Iz česa pridobivamo kemična vlakna?</a:t>
            </a:r>
          </a:p>
          <a:p>
            <a:pPr marL="0" indent="0">
              <a:buNone/>
            </a:pPr>
            <a:r>
              <a:rPr lang="sl-SI" dirty="0"/>
              <a:t>Iz naravne snovi, ki ji dodamo kemikalije ali pa jih sintetiziramo po kemijskem postopku iz nafte ali zemeljskega plina. </a:t>
            </a:r>
          </a:p>
          <a:p>
            <a:pPr marL="0" indent="0">
              <a:buNone/>
            </a:pPr>
            <a:endParaRPr lang="sl-SI" dirty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04402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F77950-5F03-4C32-B24E-BB3C12B91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Izdelava sukanca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D90293-8A24-4778-A466-FB1FA5CD9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7983"/>
            <a:ext cx="8596668" cy="4623379"/>
          </a:xfrm>
        </p:spPr>
        <p:txBody>
          <a:bodyPr/>
          <a:lstStyle/>
          <a:p>
            <a:r>
              <a:rPr lang="sl-SI" b="1" dirty="0"/>
              <a:t>Naloga: </a:t>
            </a:r>
            <a:r>
              <a:rPr lang="sl-SI" dirty="0"/>
              <a:t>izdelava sukanca</a:t>
            </a:r>
          </a:p>
          <a:p>
            <a:endParaRPr lang="sl-SI" dirty="0"/>
          </a:p>
          <a:p>
            <a:pPr lvl="1" algn="just"/>
            <a:r>
              <a:rPr lang="sl-SI" dirty="0"/>
              <a:t>Pripravi si 1 m tanke enojne vrvice iz naravnih vlaken, ki se uporablja za prevezovanje poštnih paketov.</a:t>
            </a:r>
          </a:p>
          <a:p>
            <a:pPr lvl="1" algn="just"/>
            <a:r>
              <a:rPr lang="sl-SI" dirty="0"/>
              <a:t>Za pomoč prosi brata/sestro ali kateregakoli od družinskih članov.</a:t>
            </a:r>
          </a:p>
          <a:p>
            <a:pPr lvl="1" algn="just"/>
            <a:endParaRPr lang="sl-SI" dirty="0"/>
          </a:p>
          <a:p>
            <a:pPr lvl="1" algn="just"/>
            <a:r>
              <a:rPr lang="sl-SI" dirty="0"/>
              <a:t>S tvojim „pomočnikom“ se postavita drug proti drugemu in zvijajta med prsti vrvico v smeri urinega kazalca. Zvijajta toliko časa, dokler se vrvica ne začne krotovičiti. S prosto roko primi vrvico na sredini in združi svoj konec s koncem, ki ga drži tvoj „pomočnik“. Pri tem sredino vrvice ves čas napenjaj v nasprotno stran. Združena konca zavozlaj. Tako dobiš sukano vrvico.</a:t>
            </a:r>
          </a:p>
          <a:p>
            <a:pPr lvl="1" algn="just"/>
            <a:endParaRPr lang="sl-SI" dirty="0"/>
          </a:p>
          <a:p>
            <a:pPr lvl="1" algn="just"/>
            <a:r>
              <a:rPr lang="sl-SI" dirty="0"/>
              <a:t>Iz tanke sukane vrvice lahko po enakem postopku narediš </a:t>
            </a:r>
            <a:r>
              <a:rPr lang="sl-SI" dirty="0" err="1"/>
              <a:t>kablano</a:t>
            </a:r>
            <a:r>
              <a:rPr lang="sl-SI" dirty="0"/>
              <a:t> prejo.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73337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7BE431-3373-4DBF-BEE8-976EBE96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Zapiši v zvezek: </a:t>
            </a:r>
            <a:r>
              <a:rPr lang="sl-SI" dirty="0">
                <a:solidFill>
                  <a:srgbClr val="FF0000"/>
                </a:solidFill>
              </a:rPr>
              <a:t>Preja in sukanec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202CF1-C75C-47B7-B60E-D56CEE2E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Preja</a:t>
            </a:r>
            <a:r>
              <a:rPr lang="sl-SI" dirty="0"/>
              <a:t> je nit, ki s predenjem nastane iz vlaken.</a:t>
            </a:r>
          </a:p>
          <a:p>
            <a:r>
              <a:rPr lang="sl-SI" dirty="0">
                <a:solidFill>
                  <a:srgbClr val="FF0000"/>
                </a:solidFill>
              </a:rPr>
              <a:t>Sukanec</a:t>
            </a:r>
            <a:r>
              <a:rPr lang="sl-SI" dirty="0"/>
              <a:t> dobimo, če dve enojni preji združimo in ju zopet vijemo.</a:t>
            </a:r>
          </a:p>
          <a:p>
            <a:r>
              <a:rPr lang="sl-SI" dirty="0" err="1">
                <a:solidFill>
                  <a:srgbClr val="FF0000"/>
                </a:solidFill>
              </a:rPr>
              <a:t>Kablano</a:t>
            </a:r>
            <a:r>
              <a:rPr lang="sl-SI" dirty="0">
                <a:solidFill>
                  <a:srgbClr val="FF0000"/>
                </a:solidFill>
              </a:rPr>
              <a:t> nit </a:t>
            </a:r>
            <a:r>
              <a:rPr lang="sl-SI" dirty="0"/>
              <a:t>dobimo, če združimo dva ali več sukancev in jih pri tem zopet vijemo. Tako izdelajo močnejše vrvi.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66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B5096A-C291-4A6D-A9A0-DD10AC3E7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21322"/>
            <a:ext cx="7766936" cy="1646302"/>
          </a:xfrm>
        </p:spPr>
        <p:txBody>
          <a:bodyPr/>
          <a:lstStyle/>
          <a:p>
            <a:r>
              <a:rPr lang="sl-SI" sz="6600" b="1" dirty="0">
                <a:solidFill>
                  <a:srgbClr val="FF0000"/>
                </a:solidFill>
              </a:rPr>
              <a:t>PREJA IN SUKANEC</a:t>
            </a:r>
            <a:endParaRPr lang="en-SI" sz="6600" b="1" dirty="0">
              <a:solidFill>
                <a:srgbClr val="FF000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B2643FA-8C02-44E2-B741-FE84710C0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677" y="2967625"/>
            <a:ext cx="2166049" cy="3193658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E7FA55CB-BABE-4F22-AB51-A761E0205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B27D556-BFD8-4969-A5A9-9ACC1B179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274" y="3651337"/>
            <a:ext cx="3001904" cy="224853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A97FC22-69EE-42EB-AAF3-6F02F46B7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096" y="3791384"/>
            <a:ext cx="2958033" cy="19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4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239E85-E249-4FAD-909C-D8DF9792C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19" y="677371"/>
            <a:ext cx="3737268" cy="1320800"/>
          </a:xfrm>
        </p:spPr>
        <p:txBody>
          <a:bodyPr>
            <a:normAutofit fontScale="90000"/>
          </a:bodyPr>
          <a:lstStyle/>
          <a:p>
            <a:r>
              <a:rPr lang="sl-SI" dirty="0"/>
              <a:t>Ali se še spomniš zgodbice…</a:t>
            </a:r>
            <a:br>
              <a:rPr lang="sl-SI" dirty="0"/>
            </a:br>
            <a:endParaRPr lang="en-SI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8044F8F-9F6F-4055-AAFD-85AD2AC29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735" y="2803665"/>
            <a:ext cx="4064439" cy="2258665"/>
          </a:xfrm>
        </p:spPr>
        <p:txBody>
          <a:bodyPr>
            <a:normAutofit/>
          </a:bodyPr>
          <a:lstStyle/>
          <a:p>
            <a:r>
              <a:rPr lang="sl-SI" dirty="0"/>
              <a:t>Ovčka je dala volno,</a:t>
            </a:r>
          </a:p>
          <a:p>
            <a:r>
              <a:rPr lang="sl-SI" dirty="0"/>
              <a:t>grm jo je zmikal v pramen,</a:t>
            </a:r>
          </a:p>
          <a:p>
            <a:r>
              <a:rPr lang="sl-SI" dirty="0"/>
              <a:t>pajek je spredel nit in stkal blago,</a:t>
            </a:r>
          </a:p>
          <a:p>
            <a:r>
              <a:rPr lang="sl-SI" dirty="0"/>
              <a:t>rak je srajčico urezal</a:t>
            </a:r>
          </a:p>
          <a:p>
            <a:r>
              <a:rPr lang="sl-SI" dirty="0"/>
              <a:t>in ptiček jo je sešil.</a:t>
            </a:r>
          </a:p>
          <a:p>
            <a:endParaRPr lang="sl-SI" dirty="0"/>
          </a:p>
        </p:txBody>
      </p:sp>
      <p:pic>
        <p:nvPicPr>
          <p:cNvPr id="7" name="Slika 6" descr="Slika, ki vsebuje besede zelena, moški, mlad, avtobus&#10;&#10;Opis je samodejno ustvarjen">
            <a:extLst>
              <a:ext uri="{FF2B5EF4-FFF2-40B4-BE49-F238E27FC236}">
                <a16:creationId xmlns:a16="http://schemas.microsoft.com/office/drawing/2014/main" id="{9110AED0-4CDF-4B2D-BAC0-FA2FC9548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30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79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F16803A-C8BF-4FC1-839B-8074E9BA1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782363"/>
            <a:ext cx="8823429" cy="5446159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tx1"/>
                </a:solidFill>
              </a:rPr>
              <a:t>V vlakna se ne moremo odeti in obleči.</a:t>
            </a:r>
          </a:p>
          <a:p>
            <a:r>
              <a:rPr lang="sl-SI" dirty="0">
                <a:solidFill>
                  <a:schemeClr val="tx1"/>
                </a:solidFill>
              </a:rPr>
              <a:t>Oblačil tudi ni možno izdelati iz vlaken.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>
                <a:solidFill>
                  <a:schemeClr val="tx1"/>
                </a:solidFill>
              </a:rPr>
              <a:t>Iz česa nastanejo oblačila?</a:t>
            </a:r>
          </a:p>
          <a:p>
            <a:pPr marL="0" indent="0">
              <a:buNone/>
            </a:pPr>
            <a:r>
              <a:rPr lang="sl-SI" dirty="0"/>
              <a:t>Oblačila nastanejo iz blaga.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>
                <a:solidFill>
                  <a:schemeClr val="tx1"/>
                </a:solidFill>
              </a:rPr>
              <a:t>Kako pa nastane blago?</a:t>
            </a:r>
          </a:p>
          <a:p>
            <a:pPr marL="0" indent="0">
              <a:buNone/>
            </a:pPr>
            <a:r>
              <a:rPr lang="sl-SI" dirty="0"/>
              <a:t>Blago nastane iz posameznih niti.</a:t>
            </a:r>
          </a:p>
          <a:p>
            <a:endParaRPr lang="sl-SI" dirty="0"/>
          </a:p>
          <a:p>
            <a:endParaRPr lang="sl-SI" dirty="0"/>
          </a:p>
          <a:p>
            <a:r>
              <a:rPr lang="sl-SI" u="sng" dirty="0">
                <a:solidFill>
                  <a:schemeClr val="tx1"/>
                </a:solidFill>
              </a:rPr>
              <a:t>Niti, ki jih imenujemo </a:t>
            </a:r>
            <a:r>
              <a:rPr lang="sl-SI" u="sng" dirty="0">
                <a:solidFill>
                  <a:srgbClr val="FF0000"/>
                </a:solidFill>
              </a:rPr>
              <a:t>preja</a:t>
            </a:r>
            <a:r>
              <a:rPr lang="sl-SI" u="sng" dirty="0">
                <a:solidFill>
                  <a:schemeClr val="tx1"/>
                </a:solidFill>
              </a:rPr>
              <a:t>, naredijo iz vlaken s predenjem.</a:t>
            </a:r>
            <a:endParaRPr lang="en-SI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4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9D0BC2-C118-4997-8655-A3805DBC6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Izdelava preje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E850C33-455D-4A33-91F2-4638D786C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6279"/>
            <a:ext cx="8596668" cy="4345084"/>
          </a:xfrm>
        </p:spPr>
        <p:txBody>
          <a:bodyPr/>
          <a:lstStyle/>
          <a:p>
            <a:r>
              <a:rPr lang="sl-SI" b="1" dirty="0"/>
              <a:t>Naloga:</a:t>
            </a:r>
            <a:r>
              <a:rPr lang="sl-SI" dirty="0"/>
              <a:t> izdelava preje</a:t>
            </a:r>
          </a:p>
          <a:p>
            <a:pPr marL="0" indent="0">
              <a:buNone/>
            </a:pPr>
            <a:endParaRPr lang="sl-SI" dirty="0"/>
          </a:p>
          <a:p>
            <a:pPr lvl="1"/>
            <a:r>
              <a:rPr lang="sl-SI" dirty="0"/>
              <a:t>Vato poskušaj preoblikovati v svaljek. Pramen vlaken drži s prsti ene roke, s prsti druge pa ga zvijaj in oblikuj v svaljek. </a:t>
            </a:r>
          </a:p>
          <a:p>
            <a:pPr marL="400050" lvl="1" indent="0">
              <a:buNone/>
            </a:pPr>
            <a:endParaRPr lang="sl-SI" dirty="0"/>
          </a:p>
          <a:p>
            <a:pPr lvl="1"/>
            <a:r>
              <a:rPr lang="sl-SI" dirty="0"/>
              <a:t>Tako dobiš kratek konček preje.</a:t>
            </a:r>
            <a:endParaRPr lang="en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EEB8F0-E46B-43CC-8A71-A157B656C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93" y="4360764"/>
            <a:ext cx="3267075" cy="14001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7D9F8B2-844D-463D-BB05-00E664EFF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26" y="361781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472E2D9-EA71-4350-978E-AD81CDE3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Preja</a:t>
            </a:r>
            <a:endParaRPr lang="en-SI" dirty="0">
              <a:solidFill>
                <a:schemeClr val="bg1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63773F6-2014-4357-AB59-4ED4756CE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326" y="1856935"/>
            <a:ext cx="3986372" cy="4712677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Danes v tekstilnih tovarnah, ki jim rečemo predilnice, predejo prejo na sodobnih strojih.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POSTOPEK IZDELAVE PREJE:</a:t>
            </a:r>
          </a:p>
          <a:p>
            <a:r>
              <a:rPr lang="sl-SI" dirty="0">
                <a:solidFill>
                  <a:schemeClr val="bg1"/>
                </a:solidFill>
              </a:rPr>
              <a:t>Skupino urejenih vlaken podobne dolžine imenujemo predivo.</a:t>
            </a:r>
          </a:p>
          <a:p>
            <a:r>
              <a:rPr lang="sl-SI" dirty="0">
                <a:solidFill>
                  <a:schemeClr val="bg1"/>
                </a:solidFill>
              </a:rPr>
              <a:t>Predivo združujemo v pramen, tega vijejo, da se vlakna povežejo v prejo.</a:t>
            </a:r>
          </a:p>
          <a:p>
            <a:r>
              <a:rPr lang="sl-SI" dirty="0">
                <a:solidFill>
                  <a:schemeClr val="bg1"/>
                </a:solidFill>
              </a:rPr>
              <a:t>Stroj jo navije na navitek.</a:t>
            </a:r>
          </a:p>
          <a:p>
            <a:r>
              <a:rPr lang="sl-SI" dirty="0">
                <a:solidFill>
                  <a:schemeClr val="bg1"/>
                </a:solidFill>
              </a:rPr>
              <a:t>UČ: str. 46 (Prikaz izdelave strojnega predenja)</a:t>
            </a:r>
            <a:endParaRPr lang="en-SI" dirty="0">
              <a:solidFill>
                <a:schemeClr val="bg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784CF5B-6892-4B1E-A148-875BAFCFE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8" t="31496" r="50000" b="10340"/>
          <a:stretch/>
        </p:blipFill>
        <p:spPr>
          <a:xfrm>
            <a:off x="6096001" y="1601203"/>
            <a:ext cx="5143500" cy="3643079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3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89119E-A8F9-416E-9C93-10D9FDE9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Ali veš…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2F1C20E-80A7-4486-A711-D2B39E6DA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Včasih so ženske prejo predle z </a:t>
            </a:r>
            <a:r>
              <a:rPr lang="sl-SI" dirty="0">
                <a:solidFill>
                  <a:srgbClr val="FF0000"/>
                </a:solidFill>
              </a:rPr>
              <a:t>ročnim vretenom s, s preslico</a:t>
            </a:r>
            <a:r>
              <a:rPr lang="sl-SI" dirty="0"/>
              <a:t>, </a:t>
            </a:r>
            <a:r>
              <a:rPr lang="sl-SI" dirty="0">
                <a:solidFill>
                  <a:srgbClr val="FF0000"/>
                </a:solidFill>
              </a:rPr>
              <a:t>kasneje pa s kolovratom</a:t>
            </a:r>
            <a:r>
              <a:rPr lang="sl-SI" dirty="0"/>
              <a:t>, kjer se vreteno vrti na </a:t>
            </a:r>
            <a:r>
              <a:rPr lang="sl-SI" dirty="0">
                <a:solidFill>
                  <a:srgbClr val="FF0000"/>
                </a:solidFill>
              </a:rPr>
              <a:t>nožni pogon</a:t>
            </a:r>
            <a:r>
              <a:rPr lang="sl-SI" dirty="0"/>
              <a:t>.</a:t>
            </a:r>
            <a:endParaRPr lang="en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4E2E9DC-8D1D-4819-8E5D-00C8F8538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006" y="816638"/>
            <a:ext cx="2921818" cy="388077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E24DF78-F611-47D7-B2B1-DA48E40BD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8" b="13208"/>
          <a:stretch/>
        </p:blipFill>
        <p:spPr>
          <a:xfrm>
            <a:off x="80273" y="3429000"/>
            <a:ext cx="3345449" cy="207055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2217457-5825-4E8F-962E-1F2EFA5CC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389" y="2906712"/>
            <a:ext cx="49339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0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DF8EF8-FBF8-4EDC-95BB-AC3B628A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32" y="316438"/>
            <a:ext cx="8596668" cy="1320800"/>
          </a:xfrm>
        </p:spPr>
        <p:txBody>
          <a:bodyPr/>
          <a:lstStyle/>
          <a:p>
            <a:r>
              <a:rPr lang="sl-SI" dirty="0"/>
              <a:t>Sukanec, sukana preja, </a:t>
            </a:r>
            <a:r>
              <a:rPr lang="sl-SI" dirty="0" err="1"/>
              <a:t>kablana</a:t>
            </a:r>
            <a:r>
              <a:rPr lang="sl-SI" dirty="0"/>
              <a:t> preja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E36AC8D-1F4D-4FF2-B2E8-ADA47B375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9115"/>
            <a:ext cx="8596668" cy="4742248"/>
          </a:xfrm>
        </p:spPr>
        <p:txBody>
          <a:bodyPr/>
          <a:lstStyle/>
          <a:p>
            <a:r>
              <a:rPr lang="sl-SI" dirty="0"/>
              <a:t>Če dve enojni niti preje združijo in ju spet vijejo, dobijo </a:t>
            </a:r>
            <a:r>
              <a:rPr lang="sl-SI" dirty="0">
                <a:solidFill>
                  <a:srgbClr val="FF0000"/>
                </a:solidFill>
              </a:rPr>
              <a:t>sukanec</a:t>
            </a:r>
            <a:r>
              <a:rPr lang="sl-SI" dirty="0"/>
              <a:t>.</a:t>
            </a:r>
          </a:p>
          <a:p>
            <a:r>
              <a:rPr lang="sl-SI" dirty="0"/>
              <a:t>Izdelajo ga na stroju, ki se imenuje </a:t>
            </a:r>
            <a:r>
              <a:rPr lang="sl-SI" dirty="0" err="1">
                <a:solidFill>
                  <a:srgbClr val="FF0000"/>
                </a:solidFill>
              </a:rPr>
              <a:t>sukalnik</a:t>
            </a:r>
            <a:r>
              <a:rPr lang="sl-SI" dirty="0"/>
              <a:t>.</a:t>
            </a:r>
          </a:p>
          <a:p>
            <a:r>
              <a:rPr lang="sl-SI" dirty="0"/>
              <a:t>Sukanec je v primerjavi z enojno prejo </a:t>
            </a:r>
            <a:r>
              <a:rPr lang="sl-SI" dirty="0">
                <a:solidFill>
                  <a:srgbClr val="FF0000"/>
                </a:solidFill>
              </a:rPr>
              <a:t>trdnejši</a:t>
            </a:r>
            <a:r>
              <a:rPr lang="sl-SI" dirty="0"/>
              <a:t>.</a:t>
            </a:r>
          </a:p>
          <a:p>
            <a:r>
              <a:rPr lang="sl-SI" u="sng" dirty="0"/>
              <a:t>Debelejše</a:t>
            </a:r>
            <a:r>
              <a:rPr lang="sl-SI" dirty="0"/>
              <a:t> sukance, ki jim pravimo </a:t>
            </a:r>
            <a:r>
              <a:rPr lang="sl-SI" dirty="0">
                <a:solidFill>
                  <a:srgbClr val="FF0000"/>
                </a:solidFill>
              </a:rPr>
              <a:t>sukana preja</a:t>
            </a:r>
            <a:r>
              <a:rPr lang="sl-SI" dirty="0"/>
              <a:t>, uporabljajo </a:t>
            </a:r>
            <a:r>
              <a:rPr lang="sl-SI" dirty="0">
                <a:solidFill>
                  <a:srgbClr val="FF0000"/>
                </a:solidFill>
              </a:rPr>
              <a:t>za izdelavo blaga</a:t>
            </a:r>
            <a:r>
              <a:rPr lang="sl-SI" dirty="0"/>
              <a:t>, zelo </a:t>
            </a:r>
            <a:r>
              <a:rPr lang="sl-SI" u="sng" dirty="0"/>
              <a:t>tanke</a:t>
            </a:r>
            <a:r>
              <a:rPr lang="sl-SI" dirty="0"/>
              <a:t> pa </a:t>
            </a:r>
            <a:r>
              <a:rPr lang="sl-SI" dirty="0">
                <a:solidFill>
                  <a:srgbClr val="FF0000"/>
                </a:solidFill>
              </a:rPr>
              <a:t>za šivanje in vezenje</a:t>
            </a:r>
            <a:r>
              <a:rPr lang="sl-SI" dirty="0"/>
              <a:t>.</a:t>
            </a:r>
          </a:p>
          <a:p>
            <a:r>
              <a:rPr lang="sl-SI" dirty="0"/>
              <a:t>UČ: str. 47 (Prikaz izdelave sukanca)</a:t>
            </a:r>
          </a:p>
          <a:p>
            <a:endParaRPr lang="en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A5519C-2260-48AB-BDD7-42F6DAA7E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32" y="4396201"/>
            <a:ext cx="2628900" cy="17430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FEF1810-9B60-4A52-BFDF-61CA71309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777" y="5114925"/>
            <a:ext cx="2619375" cy="17430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AFF608-9CCB-4A81-B9E4-20485DF44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685" y="3667539"/>
            <a:ext cx="2857500" cy="16002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54292E8-B7DA-49DF-9DC7-07370CDB7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166" y="3185781"/>
            <a:ext cx="2857500" cy="16002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8E8BFC0-A6E6-4726-857C-201D3AC5B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5795" y="4927601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7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D7568B-0783-4195-9B44-743542AD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Sukanec, sukana preja, </a:t>
            </a:r>
            <a:r>
              <a:rPr lang="sl-SI" dirty="0" err="1"/>
              <a:t>kablana</a:t>
            </a:r>
            <a:r>
              <a:rPr lang="sl-SI" dirty="0"/>
              <a:t> preja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3332942-49B2-42E2-A382-93742C35B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Če združijo dva ali več sukancev in jih pri tem še vijejo dobijo </a:t>
            </a:r>
            <a:r>
              <a:rPr lang="sl-SI" dirty="0" err="1">
                <a:solidFill>
                  <a:srgbClr val="FF0000"/>
                </a:solidFill>
              </a:rPr>
              <a:t>kablano</a:t>
            </a:r>
            <a:r>
              <a:rPr lang="sl-SI" dirty="0">
                <a:solidFill>
                  <a:srgbClr val="FF0000"/>
                </a:solidFill>
              </a:rPr>
              <a:t> prejo</a:t>
            </a:r>
            <a:r>
              <a:rPr lang="sl-SI" dirty="0"/>
              <a:t>.</a:t>
            </a:r>
          </a:p>
          <a:p>
            <a:r>
              <a:rPr lang="sl-SI" dirty="0"/>
              <a:t>Tako izdelajo močnejše vrvi.</a:t>
            </a:r>
          </a:p>
          <a:p>
            <a:r>
              <a:rPr lang="sl-SI" dirty="0"/>
              <a:t>UČ: str. 47 (Izdelava vrvi)</a:t>
            </a:r>
            <a:endParaRPr lang="en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29BD1FA-2577-4478-9EE0-CEAF45818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702" y="3429000"/>
            <a:ext cx="2466975" cy="18478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D6F7E53-43E5-48EA-AFB3-8976EB89F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903" y="3564694"/>
            <a:ext cx="24574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Office PowerPoint</Application>
  <PresentationFormat>Širokozaslonsko</PresentationFormat>
  <Paragraphs>70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Gladko</vt:lpstr>
      <vt:lpstr>Vprašanja za ponavljanje:</vt:lpstr>
      <vt:lpstr>PREJA IN SUKANEC</vt:lpstr>
      <vt:lpstr>Ali se še spomniš zgodbice… </vt:lpstr>
      <vt:lpstr>PowerPointova predstavitev</vt:lpstr>
      <vt:lpstr>Izdelava preje</vt:lpstr>
      <vt:lpstr>Preja</vt:lpstr>
      <vt:lpstr>Ali veš…</vt:lpstr>
      <vt:lpstr>Sukanec, sukana preja, kablana preja</vt:lpstr>
      <vt:lpstr>Sukanec, sukana preja, kablana preja</vt:lpstr>
      <vt:lpstr>Izdelava sukanca</vt:lpstr>
      <vt:lpstr>Zapiši v zvezek: Preja in sukanec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PREJA IN SUKANEC</dc:title>
  <dc:creator>Mateja</dc:creator>
  <cp:lastModifiedBy>Mateja</cp:lastModifiedBy>
  <cp:revision>12</cp:revision>
  <dcterms:created xsi:type="dcterms:W3CDTF">2020-03-11T13:10:04Z</dcterms:created>
  <dcterms:modified xsi:type="dcterms:W3CDTF">2020-04-01T19:32:29Z</dcterms:modified>
</cp:coreProperties>
</file>