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352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34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4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4986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65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5153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6352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676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8963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666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2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613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564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665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0598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172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C7F3-898D-43A4-86F1-A630F54092C2}" type="datetimeFigureOut">
              <a:rPr lang="en-SI" smtClean="0"/>
              <a:t>22/03/2020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1E92B7-4DB3-4D70-99B8-73126D3A5FC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779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24918-949A-447F-B0FD-E796724D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82698"/>
            <a:ext cx="7766936" cy="1646302"/>
          </a:xfrm>
        </p:spPr>
        <p:txBody>
          <a:bodyPr/>
          <a:lstStyle/>
          <a:p>
            <a:pPr algn="ctr"/>
            <a:r>
              <a:rPr lang="sl-SI" sz="6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KEMIČNA VLAKNA</a:t>
            </a:r>
            <a:endParaRPr lang="en-SI" sz="66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E69CD2C-BCEC-46A4-99C4-8C4123CB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34" y="3293595"/>
            <a:ext cx="3028950" cy="1514475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2912A70-BCA9-49BF-9189-85C24AA71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46B31D-536C-4E58-83A6-2AF1AD35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09" y="3719127"/>
            <a:ext cx="3630990" cy="25532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5B6D3C6-8BBC-4F59-98B8-7CA16ECA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281" y="3429000"/>
            <a:ext cx="2627604" cy="19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9B96B-8D4E-4E8F-8D1A-351902A2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ponavljanje: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678461-138E-42A7-ADF8-FECD4089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718457" cy="5247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1.</a:t>
            </a:r>
            <a:r>
              <a:rPr lang="sl-SI" dirty="0"/>
              <a:t> </a:t>
            </a:r>
            <a:r>
              <a:rPr lang="sl-SI" b="1" dirty="0"/>
              <a:t>Kaj je osnova za izdelavo tekstilnih izdelkov?</a:t>
            </a:r>
          </a:p>
          <a:p>
            <a:pPr marL="0" indent="0">
              <a:buNone/>
            </a:pPr>
            <a:r>
              <a:rPr lang="sl-SI" dirty="0"/>
              <a:t>Osnova so tekstilna vlakna.</a:t>
            </a:r>
          </a:p>
          <a:p>
            <a:pPr marL="0" indent="0">
              <a:buNone/>
            </a:pPr>
            <a:r>
              <a:rPr lang="sl-SI" b="1" dirty="0"/>
              <a:t>2. Kako po izvoru delimo tekstilna vlakna?</a:t>
            </a:r>
          </a:p>
          <a:p>
            <a:pPr marL="0" indent="0">
              <a:buNone/>
            </a:pPr>
            <a:r>
              <a:rPr lang="sl-SI" dirty="0"/>
              <a:t>Delimo jih na naravna in kemična ali umetna.</a:t>
            </a:r>
          </a:p>
          <a:p>
            <a:pPr marL="0" indent="0">
              <a:buNone/>
            </a:pPr>
            <a:r>
              <a:rPr lang="sl-SI" b="1" dirty="0"/>
              <a:t>3. Kako se med seboj razlikujejo tekstilna vlakna? </a:t>
            </a:r>
          </a:p>
          <a:p>
            <a:pPr marL="0" indent="0">
              <a:buNone/>
            </a:pPr>
            <a:r>
              <a:rPr lang="sl-SI" dirty="0"/>
              <a:t>Po dolžini, debelini, trdnosti in vpojnosti.</a:t>
            </a:r>
          </a:p>
          <a:p>
            <a:pPr marL="0" indent="0">
              <a:buNone/>
            </a:pPr>
            <a:r>
              <a:rPr lang="sl-SI" b="1" dirty="0"/>
              <a:t>4. Kako delimo naravna vlakna?</a:t>
            </a:r>
          </a:p>
          <a:p>
            <a:pPr marL="0" indent="0">
              <a:buNone/>
            </a:pPr>
            <a:r>
              <a:rPr lang="sl-SI" dirty="0"/>
              <a:t>Delimo jih na živalska in rastlinska.</a:t>
            </a:r>
          </a:p>
          <a:p>
            <a:pPr marL="0" indent="0">
              <a:buNone/>
            </a:pPr>
            <a:r>
              <a:rPr lang="sl-SI" b="1" dirty="0"/>
              <a:t>5. Iz česa pridobivamo naravna vlakna?</a:t>
            </a:r>
          </a:p>
          <a:p>
            <a:pPr marL="0" indent="0">
              <a:buNone/>
            </a:pPr>
            <a:r>
              <a:rPr lang="sl-SI" dirty="0"/>
              <a:t>Pridobivamo jih iz živalskih izločkov in izrastkov ter iz različnih delov rastlin.</a:t>
            </a:r>
          </a:p>
          <a:p>
            <a:pPr marL="0" indent="0">
              <a:buNone/>
            </a:pPr>
            <a:r>
              <a:rPr lang="sl-SI" b="1" dirty="0"/>
              <a:t>6. Iz česa pridobivamo kemična vlakna?</a:t>
            </a:r>
          </a:p>
          <a:p>
            <a:pPr marL="0" indent="0">
              <a:buNone/>
            </a:pPr>
            <a:r>
              <a:rPr lang="sl-SI" dirty="0"/>
              <a:t>Iz naravne snovi, ki ji dodamo kemikalije ali pa jih sintetiziramo po kemijskem postopku iz nafte ali zemeljskega plina. </a:t>
            </a:r>
          </a:p>
          <a:p>
            <a:pPr marL="0" indent="0">
              <a:buNone/>
            </a:pPr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440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290FBC-6E48-4177-802D-8525A323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meniš, da je v naravi dovolj vlaken za izdelavo vseh tkanin?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D3149A-58F1-4E57-B379-A6D0140CA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b="1" dirty="0"/>
              <a:t>Zakaj in kako so nastala kemična vlakna?</a:t>
            </a:r>
          </a:p>
          <a:p>
            <a:r>
              <a:rPr lang="sl-SI" dirty="0"/>
              <a:t>Ker ljudje potrebujemo </a:t>
            </a:r>
            <a:r>
              <a:rPr lang="sl-SI" u="sng" dirty="0"/>
              <a:t>več vlaken in z drugačnimi, boljšimi lastnostmi, kot jih imajo naravna</a:t>
            </a:r>
            <a:r>
              <a:rPr lang="sl-SI" dirty="0"/>
              <a:t>, so začeli izdelovati </a:t>
            </a:r>
            <a:r>
              <a:rPr lang="sl-SI" dirty="0">
                <a:solidFill>
                  <a:srgbClr val="FF0000"/>
                </a:solidFill>
              </a:rPr>
              <a:t>KEMIČNA VLAKNA.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chemeClr val="tx1"/>
                </a:solidFill>
              </a:rPr>
              <a:t>Iz česa izdelujejo kemična vlakna?</a:t>
            </a:r>
          </a:p>
          <a:p>
            <a:r>
              <a:rPr lang="sl-SI" dirty="0">
                <a:solidFill>
                  <a:schemeClr val="tx1"/>
                </a:solidFill>
              </a:rPr>
              <a:t>Kemična vlakna izdelujejo </a:t>
            </a:r>
            <a:r>
              <a:rPr lang="sl-SI" u="sng" dirty="0">
                <a:solidFill>
                  <a:schemeClr val="tx1"/>
                </a:solidFill>
              </a:rPr>
              <a:t>iz goste tekočine, pripravljene iz kemikalij</a:t>
            </a:r>
            <a:r>
              <a:rPr lang="sl-SI" dirty="0">
                <a:solidFill>
                  <a:schemeClr val="tx1"/>
                </a:solidFill>
              </a:rPr>
              <a:t>, zato se takšna umetna vlakna imenujejo kemična vlakna.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en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1B4B64-C717-4404-A07F-8AB8B62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nastanejo kemična vlakna?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C13157-895B-4B60-B1C4-16B0D08E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603"/>
            <a:ext cx="8596668" cy="4880219"/>
          </a:xfrm>
        </p:spPr>
        <p:txBody>
          <a:bodyPr/>
          <a:lstStyle/>
          <a:p>
            <a:r>
              <a:rPr lang="sl-SI" dirty="0"/>
              <a:t>Gosto tekočino iztisnejo skozi zelo majhne luknjice, podobno kot iztisnejo testenine.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Tako dobljene niti nato </a:t>
            </a:r>
            <a:r>
              <a:rPr lang="sl-SI" dirty="0">
                <a:solidFill>
                  <a:srgbClr val="FF0000"/>
                </a:solidFill>
              </a:rPr>
              <a:t>raztegujejo</a:t>
            </a:r>
            <a:r>
              <a:rPr lang="sl-SI" dirty="0"/>
              <a:t>, da so še tanjše.</a:t>
            </a:r>
          </a:p>
          <a:p>
            <a:r>
              <a:rPr lang="sl-SI" dirty="0"/>
              <a:t>Posamezne niti so zelo dolge, zato taki niti pravimo </a:t>
            </a:r>
            <a:r>
              <a:rPr lang="sl-SI" dirty="0">
                <a:solidFill>
                  <a:srgbClr val="FF0000"/>
                </a:solidFill>
              </a:rPr>
              <a:t>NESKONČNA NIT</a:t>
            </a:r>
            <a:r>
              <a:rPr lang="sl-SI" dirty="0"/>
              <a:t>.</a:t>
            </a:r>
          </a:p>
          <a:p>
            <a:r>
              <a:rPr lang="sl-SI" dirty="0"/>
              <a:t>Za nadaljnjo uporabo lahko porabijo neskončno nit, ali pa jo </a:t>
            </a:r>
            <a:r>
              <a:rPr lang="sl-SI" dirty="0">
                <a:solidFill>
                  <a:srgbClr val="FF0000"/>
                </a:solidFill>
              </a:rPr>
              <a:t>narežejo na dolžino naravnih vlaken</a:t>
            </a:r>
            <a:r>
              <a:rPr lang="sl-SI" dirty="0"/>
              <a:t>, s katerimi jih mešajo.</a:t>
            </a:r>
            <a:endParaRPr lang="en-SI" dirty="0"/>
          </a:p>
        </p:txBody>
      </p:sp>
      <p:pic>
        <p:nvPicPr>
          <p:cNvPr id="1026" name="Picture 2" descr="več luknjami predilna">
            <a:extLst>
              <a:ext uri="{FF2B5EF4-FFF2-40B4-BE49-F238E27FC236}">
                <a16:creationId xmlns:a16="http://schemas.microsoft.com/office/drawing/2014/main" id="{41FD8E90-7ACC-447A-85F8-D59D8AAA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5" y="2344571"/>
            <a:ext cx="2341444" cy="17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3FD874-38C6-401D-87D8-0C71473D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6" b="9752"/>
          <a:stretch/>
        </p:blipFill>
        <p:spPr>
          <a:xfrm>
            <a:off x="4975668" y="2189883"/>
            <a:ext cx="3148826" cy="18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05EB0-CB1F-4B3E-8EC5-A0D5EFF8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Vlakna iz predelane naravne snovi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519733-55E6-481D-AB71-9AA46536B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Kemična vlakna lahko predelajo iz </a:t>
            </a:r>
            <a:r>
              <a:rPr lang="sl-SI" dirty="0">
                <a:solidFill>
                  <a:srgbClr val="FF0000"/>
                </a:solidFill>
              </a:rPr>
              <a:t>naravne snovi </a:t>
            </a:r>
            <a:r>
              <a:rPr lang="sl-SI" dirty="0">
                <a:solidFill>
                  <a:schemeClr val="tx1"/>
                </a:solidFill>
              </a:rPr>
              <a:t>rastlinskega izvora.</a:t>
            </a:r>
          </a:p>
          <a:p>
            <a:r>
              <a:rPr lang="sl-SI" dirty="0">
                <a:solidFill>
                  <a:schemeClr val="tx1"/>
                </a:solidFill>
              </a:rPr>
              <a:t>Najpogosteje jih predelajo </a:t>
            </a:r>
            <a:r>
              <a:rPr lang="sl-SI" dirty="0">
                <a:solidFill>
                  <a:srgbClr val="FF0000"/>
                </a:solidFill>
              </a:rPr>
              <a:t>iz lesa.</a:t>
            </a:r>
          </a:p>
          <a:p>
            <a:r>
              <a:rPr lang="sl-SI" dirty="0">
                <a:solidFill>
                  <a:schemeClr val="tx1"/>
                </a:solidFill>
              </a:rPr>
              <a:t>Taka vlakna uporabljajo kot</a:t>
            </a:r>
            <a:r>
              <a:rPr lang="sl-SI" dirty="0">
                <a:solidFill>
                  <a:srgbClr val="FF0000"/>
                </a:solidFill>
              </a:rPr>
              <a:t> nadomestilo za bombažna vlakna, </a:t>
            </a:r>
            <a:r>
              <a:rPr lang="sl-SI" dirty="0">
                <a:solidFill>
                  <a:schemeClr val="tx1"/>
                </a:solidFill>
              </a:rPr>
              <a:t>ali pa jih z njimi mešajo, ker imajo </a:t>
            </a:r>
            <a:r>
              <a:rPr lang="sl-SI" dirty="0">
                <a:solidFill>
                  <a:srgbClr val="FF0000"/>
                </a:solidFill>
              </a:rPr>
              <a:t>podobne lastnosti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r>
              <a:rPr lang="sl-SI" dirty="0">
                <a:solidFill>
                  <a:schemeClr val="tx1"/>
                </a:solidFill>
              </a:rPr>
              <a:t>Na všitih etiketah se te vrste pojavljajo z imeni: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viskoza,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acetat,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modalna vlakna,</a:t>
            </a:r>
          </a:p>
          <a:p>
            <a:pPr lvl="1"/>
            <a:r>
              <a:rPr lang="sl-SI" dirty="0" err="1">
                <a:solidFill>
                  <a:schemeClr val="tx1"/>
                </a:solidFill>
              </a:rPr>
              <a:t>liocelna</a:t>
            </a:r>
            <a:r>
              <a:rPr lang="sl-SI" dirty="0">
                <a:solidFill>
                  <a:schemeClr val="tx1"/>
                </a:solidFill>
              </a:rPr>
              <a:t> vlakna.</a:t>
            </a:r>
          </a:p>
          <a:p>
            <a:endParaRPr lang="en-SI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CF2B94-F813-45B9-8805-481A0916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34" y="4220193"/>
            <a:ext cx="3267223" cy="21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EEB03B1-34D2-4220-81E6-71C9C91C3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" r="16705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57C420A-C1AD-476D-A119-9BAB1C67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800"/>
              <a:t>Postopek nastanka vlaken iz predelane naravne snovi.</a:t>
            </a:r>
            <a:endParaRPr lang="en-SI" sz="280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5FCFC6-77B7-4BA8-A3D7-49EAB4A6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sl-SI" dirty="0"/>
              <a:t>Les zmeljejo in predelajo v plošče,</a:t>
            </a:r>
          </a:p>
          <a:p>
            <a:r>
              <a:rPr lang="sl-SI" dirty="0"/>
              <a:t>plošče zmeljejo in namakajo,</a:t>
            </a:r>
          </a:p>
          <a:p>
            <a:r>
              <a:rPr lang="sl-SI" dirty="0"/>
              <a:t>dodajo različne kemikalije,</a:t>
            </a:r>
          </a:p>
          <a:p>
            <a:r>
              <a:rPr lang="sl-SI" dirty="0"/>
              <a:t>nastane gosta tekočina, ki jo pod močnim pritiskom stiskajo skozi tanke luknjice v tekočino,</a:t>
            </a:r>
          </a:p>
          <a:p>
            <a:r>
              <a:rPr lang="sl-SI" dirty="0"/>
              <a:t>nastane filament.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Postopek: UČ, str. 44</a:t>
            </a:r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77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EBF443-C294-4DBC-A575-8293B2DF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 radovedne…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E2F532-BFB6-48D4-B18D-D0FB9BB1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77" y="1930400"/>
            <a:ext cx="6042780" cy="4473820"/>
          </a:xfrm>
        </p:spPr>
        <p:txBody>
          <a:bodyPr/>
          <a:lstStyle/>
          <a:p>
            <a:r>
              <a:rPr lang="sl-SI" dirty="0"/>
              <a:t>Za </a:t>
            </a:r>
            <a:r>
              <a:rPr lang="sl-SI" dirty="0">
                <a:solidFill>
                  <a:srgbClr val="FF0000"/>
                </a:solidFill>
              </a:rPr>
              <a:t>kemična vlakna </a:t>
            </a:r>
            <a:r>
              <a:rPr lang="sl-SI" dirty="0"/>
              <a:t>se uporablja tudi izraz </a:t>
            </a:r>
            <a:r>
              <a:rPr lang="sl-SI" dirty="0">
                <a:solidFill>
                  <a:srgbClr val="FF0000"/>
                </a:solidFill>
              </a:rPr>
              <a:t>umetna vlakna</a:t>
            </a:r>
            <a:r>
              <a:rPr lang="sl-SI" dirty="0"/>
              <a:t>.</a:t>
            </a:r>
          </a:p>
          <a:p>
            <a:r>
              <a:rPr lang="sl-SI" dirty="0">
                <a:solidFill>
                  <a:srgbClr val="FF0000"/>
                </a:solidFill>
              </a:rPr>
              <a:t>Prvo</a:t>
            </a:r>
            <a:r>
              <a:rPr lang="sl-SI" dirty="0"/>
              <a:t> kemično vlakno so razvili že </a:t>
            </a:r>
            <a:r>
              <a:rPr lang="sl-SI" dirty="0">
                <a:solidFill>
                  <a:srgbClr val="FF0000"/>
                </a:solidFill>
              </a:rPr>
              <a:t>leta 1884</a:t>
            </a:r>
            <a:r>
              <a:rPr lang="sl-SI" dirty="0"/>
              <a:t>, predelano je iz lesa in se imenuje </a:t>
            </a:r>
            <a:r>
              <a:rPr lang="sl-SI" dirty="0">
                <a:solidFill>
                  <a:srgbClr val="FF0000"/>
                </a:solidFill>
              </a:rPr>
              <a:t>viskoza</a:t>
            </a:r>
            <a:r>
              <a:rPr lang="sl-SI" dirty="0"/>
              <a:t>.</a:t>
            </a:r>
          </a:p>
          <a:p>
            <a:r>
              <a:rPr lang="sl-SI" dirty="0">
                <a:solidFill>
                  <a:srgbClr val="FF0000"/>
                </a:solidFill>
              </a:rPr>
              <a:t>Leta 1938 </a:t>
            </a:r>
            <a:r>
              <a:rPr lang="sl-SI" dirty="0"/>
              <a:t>pa je nastalo prvo vlakno, ki </a:t>
            </a:r>
            <a:r>
              <a:rPr lang="sl-SI" dirty="0">
                <a:solidFill>
                  <a:srgbClr val="FF0000"/>
                </a:solidFill>
              </a:rPr>
              <a:t>ni</a:t>
            </a:r>
            <a:r>
              <a:rPr lang="sl-SI" dirty="0"/>
              <a:t> predelano iz lesa in tudi ne iz druge </a:t>
            </a:r>
            <a:r>
              <a:rPr lang="sl-SI" dirty="0">
                <a:solidFill>
                  <a:srgbClr val="FF0000"/>
                </a:solidFill>
              </a:rPr>
              <a:t>naravne snovi</a:t>
            </a:r>
            <a:r>
              <a:rPr lang="sl-SI" dirty="0"/>
              <a:t>.</a:t>
            </a:r>
          </a:p>
          <a:p>
            <a:r>
              <a:rPr lang="sl-SI" dirty="0"/>
              <a:t>To je bilo </a:t>
            </a:r>
            <a:r>
              <a:rPr lang="sl-SI" dirty="0">
                <a:solidFill>
                  <a:srgbClr val="FF0000"/>
                </a:solidFill>
              </a:rPr>
              <a:t>poliamidno vlakno </a:t>
            </a:r>
            <a:r>
              <a:rPr lang="sl-SI" dirty="0"/>
              <a:t>imenovano tudi </a:t>
            </a:r>
            <a:r>
              <a:rPr lang="sl-SI" dirty="0">
                <a:solidFill>
                  <a:srgbClr val="FF0000"/>
                </a:solidFill>
              </a:rPr>
              <a:t>najlon</a:t>
            </a:r>
            <a:r>
              <a:rPr lang="sl-SI" dirty="0"/>
              <a:t>.</a:t>
            </a:r>
          </a:p>
          <a:p>
            <a:r>
              <a:rPr lang="sl-SI" dirty="0"/>
              <a:t>Uporabili so ga za izdelavo </a:t>
            </a:r>
            <a:r>
              <a:rPr lang="sl-SI" dirty="0">
                <a:solidFill>
                  <a:srgbClr val="FF0000"/>
                </a:solidFill>
              </a:rPr>
              <a:t>tankih ženskih nogavic</a:t>
            </a:r>
            <a:r>
              <a:rPr lang="sl-SI" dirty="0"/>
              <a:t>.</a:t>
            </a:r>
          </a:p>
          <a:p>
            <a:r>
              <a:rPr lang="sl-SI" dirty="0">
                <a:solidFill>
                  <a:srgbClr val="FF0000"/>
                </a:solidFill>
              </a:rPr>
              <a:t>Najbolj razširjeno</a:t>
            </a:r>
            <a:r>
              <a:rPr lang="sl-SI" dirty="0"/>
              <a:t> raztegljivo (</a:t>
            </a:r>
            <a:r>
              <a:rPr lang="sl-SI" dirty="0" err="1"/>
              <a:t>elastansko</a:t>
            </a:r>
            <a:r>
              <a:rPr lang="sl-SI" dirty="0"/>
              <a:t>) vlakno se imenuje </a:t>
            </a:r>
            <a:r>
              <a:rPr lang="sl-SI" dirty="0" err="1">
                <a:solidFill>
                  <a:srgbClr val="FF0000"/>
                </a:solidFill>
              </a:rPr>
              <a:t>lycra</a:t>
            </a:r>
            <a:r>
              <a:rPr lang="sl-SI" dirty="0"/>
              <a:t> (izg. </a:t>
            </a:r>
            <a:r>
              <a:rPr lang="sl-SI" dirty="0" err="1"/>
              <a:t>lajkra</a:t>
            </a:r>
            <a:r>
              <a:rPr lang="sl-SI" dirty="0"/>
              <a:t>).</a:t>
            </a:r>
          </a:p>
          <a:p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FEC0AB-0BBA-4EE1-8CE0-0470405F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54" y="1683657"/>
            <a:ext cx="5250253" cy="39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26ECB-C35E-4E4C-892E-62106B8D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Sintetična vlakna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DA7F17-086B-4A74-85D9-8338B8C3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69143"/>
            <a:ext cx="6257547" cy="502194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Gosto tekočino za izdelavo kemičnih vlaken lahko sintetizirajo tudi </a:t>
            </a:r>
            <a:r>
              <a:rPr lang="sl-SI" dirty="0">
                <a:solidFill>
                  <a:srgbClr val="FF0000"/>
                </a:solidFill>
              </a:rPr>
              <a:t>iz nafte ali zemeljskega plina.</a:t>
            </a:r>
          </a:p>
          <a:p>
            <a:r>
              <a:rPr lang="sl-SI" dirty="0">
                <a:solidFill>
                  <a:schemeClr val="tx1"/>
                </a:solidFill>
              </a:rPr>
              <a:t>Taka vlakna imenujemo </a:t>
            </a:r>
            <a:r>
              <a:rPr lang="sl-SI" dirty="0">
                <a:solidFill>
                  <a:srgbClr val="FF0000"/>
                </a:solidFill>
              </a:rPr>
              <a:t>sintetična vlakna.</a:t>
            </a:r>
          </a:p>
          <a:p>
            <a:r>
              <a:rPr lang="sl-SI" dirty="0">
                <a:solidFill>
                  <a:srgbClr val="FF0000"/>
                </a:solidFill>
              </a:rPr>
              <a:t>Z iztiskanjem </a:t>
            </a:r>
            <a:r>
              <a:rPr lang="sl-SI" dirty="0">
                <a:solidFill>
                  <a:schemeClr val="tx1"/>
                </a:solidFill>
              </a:rPr>
              <a:t>goste tekočine skozi luknjice </a:t>
            </a:r>
            <a:r>
              <a:rPr lang="sl-SI" dirty="0">
                <a:solidFill>
                  <a:srgbClr val="FF0000"/>
                </a:solidFill>
              </a:rPr>
              <a:t>dobijo niti</a:t>
            </a:r>
            <a:r>
              <a:rPr lang="sl-SI" dirty="0">
                <a:solidFill>
                  <a:schemeClr val="tx1"/>
                </a:solidFill>
              </a:rPr>
              <a:t>, ki </a:t>
            </a:r>
            <a:r>
              <a:rPr lang="sl-SI" dirty="0">
                <a:solidFill>
                  <a:srgbClr val="FF0000"/>
                </a:solidFill>
              </a:rPr>
              <a:t>jih raztegujejo</a:t>
            </a:r>
            <a:r>
              <a:rPr lang="sl-SI" dirty="0">
                <a:solidFill>
                  <a:schemeClr val="tx1"/>
                </a:solidFill>
              </a:rPr>
              <a:t>, da postanejo tanke in dolge.</a:t>
            </a:r>
          </a:p>
          <a:p>
            <a:r>
              <a:rPr lang="sl-SI" dirty="0">
                <a:solidFill>
                  <a:schemeClr val="tx1"/>
                </a:solidFill>
              </a:rPr>
              <a:t>Vlakna pogosto tudi </a:t>
            </a:r>
            <a:r>
              <a:rPr lang="sl-SI" dirty="0">
                <a:solidFill>
                  <a:srgbClr val="FF0000"/>
                </a:solidFill>
              </a:rPr>
              <a:t>kodrajo</a:t>
            </a:r>
            <a:r>
              <a:rPr lang="sl-SI" dirty="0">
                <a:solidFill>
                  <a:schemeClr val="tx1"/>
                </a:solidFill>
              </a:rPr>
              <a:t>, da so po lastnostih podobna naravnim vlaknom.</a:t>
            </a:r>
          </a:p>
          <a:p>
            <a:r>
              <a:rPr lang="sl-SI" dirty="0">
                <a:solidFill>
                  <a:schemeClr val="tx1"/>
                </a:solidFill>
              </a:rPr>
              <a:t>Sintetična vlakna so: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zelo trdna,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prožna in elastična,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ne vpijajo vode in znoja.</a:t>
            </a:r>
          </a:p>
          <a:p>
            <a:pPr marL="5715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sl-SI" dirty="0">
                <a:solidFill>
                  <a:schemeClr val="tx1"/>
                </a:solidFill>
              </a:rPr>
              <a:t>Zemeljski plin in nafta nastaneta pod vplivom visokih tlakov iz odmrlih mikroorganizmov, alg in planktona.</a:t>
            </a:r>
          </a:p>
          <a:p>
            <a:pPr lvl="1"/>
            <a:endParaRPr lang="en-SI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EE60CE-0FFF-46C7-A836-ADFA1878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166" y="3782333"/>
            <a:ext cx="2847975" cy="16097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9408BB-888C-4856-8C05-DB89AC2C4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80" y="1465942"/>
            <a:ext cx="4962948" cy="23948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03EF4BD-2A7B-44AE-9580-215EA94FA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184" y="4944074"/>
            <a:ext cx="2095500" cy="16764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47F1732-861A-418A-973C-3F5681CA7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623" y="4944074"/>
            <a:ext cx="2095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629D35-822D-4116-9559-484A771E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Sintetična vlakna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6A84F6-F9FF-4B2F-8B15-66F1E4F0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zadnjem času so zelo v uporabi </a:t>
            </a:r>
            <a:r>
              <a:rPr lang="sl-SI" dirty="0">
                <a:solidFill>
                  <a:srgbClr val="FF0000"/>
                </a:solidFill>
              </a:rPr>
              <a:t>mikrovlakna</a:t>
            </a:r>
            <a:r>
              <a:rPr lang="sl-SI" dirty="0"/>
              <a:t>.</a:t>
            </a:r>
          </a:p>
          <a:p>
            <a:r>
              <a:rPr lang="sl-SI" dirty="0"/>
              <a:t>Tako se imenujejo saj so </a:t>
            </a:r>
            <a:r>
              <a:rPr lang="sl-SI" dirty="0">
                <a:solidFill>
                  <a:srgbClr val="FF0000"/>
                </a:solidFill>
              </a:rPr>
              <a:t>100 - krat tanjša od človeškega lasu </a:t>
            </a:r>
            <a:r>
              <a:rPr lang="sl-SI" dirty="0"/>
              <a:t>in </a:t>
            </a:r>
            <a:r>
              <a:rPr lang="sl-SI" dirty="0">
                <a:solidFill>
                  <a:srgbClr val="FF0000"/>
                </a:solidFill>
              </a:rPr>
              <a:t>tanjša od naravne svile</a:t>
            </a:r>
            <a:r>
              <a:rPr lang="sl-SI" dirty="0"/>
              <a:t>.</a:t>
            </a:r>
          </a:p>
          <a:p>
            <a:r>
              <a:rPr lang="sl-SI" dirty="0"/>
              <a:t>Večina teh vlaken </a:t>
            </a:r>
            <a:r>
              <a:rPr lang="sl-SI" dirty="0">
                <a:solidFill>
                  <a:srgbClr val="FF0000"/>
                </a:solidFill>
              </a:rPr>
              <a:t>znoja ne vpija </a:t>
            </a:r>
            <a:r>
              <a:rPr lang="sl-SI" dirty="0"/>
              <a:t>kot naravna vlakna.</a:t>
            </a:r>
          </a:p>
          <a:p>
            <a:r>
              <a:rPr lang="sl-SI" dirty="0"/>
              <a:t>Nekatera novejša vlakna so narejena tako, da vpijajo tudi znoj.</a:t>
            </a:r>
          </a:p>
          <a:p>
            <a:r>
              <a:rPr lang="sl-SI" dirty="0"/>
              <a:t>Lastnosti blaga iz mikrovlaken:</a:t>
            </a:r>
          </a:p>
          <a:p>
            <a:pPr lvl="1"/>
            <a:r>
              <a:rPr lang="sl-SI" dirty="0"/>
              <a:t>ima svilen videz in otip,</a:t>
            </a:r>
          </a:p>
          <a:p>
            <a:pPr lvl="1"/>
            <a:r>
              <a:rPr lang="sl-SI" dirty="0"/>
              <a:t>lep lesk</a:t>
            </a:r>
          </a:p>
          <a:p>
            <a:pPr lvl="1"/>
            <a:r>
              <a:rPr lang="sl-SI" dirty="0"/>
              <a:t>se ne mečka.</a:t>
            </a:r>
          </a:p>
          <a:p>
            <a:r>
              <a:rPr lang="sl-SI" dirty="0"/>
              <a:t>Za zdaj je izdelava zelo draga.</a:t>
            </a:r>
          </a:p>
          <a:p>
            <a:pPr lvl="1"/>
            <a:endParaRPr lang="sl-SI" dirty="0"/>
          </a:p>
          <a:p>
            <a:pPr lvl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785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F5C521-01F6-43C0-A9A7-6BDB7857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Sintetična vlakna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C5A0C3-9CE7-4005-9415-435EF6F8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Sintetična vlakna, tudi mikrovlakna se na oblačilih pojavljajo z imeni:</a:t>
            </a:r>
          </a:p>
          <a:p>
            <a:pPr lvl="1"/>
            <a:r>
              <a:rPr lang="sl-SI" dirty="0" err="1"/>
              <a:t>poliakrilnitril</a:t>
            </a:r>
            <a:r>
              <a:rPr lang="sl-SI" dirty="0"/>
              <a:t> ali akril</a:t>
            </a:r>
          </a:p>
          <a:p>
            <a:pPr lvl="1"/>
            <a:r>
              <a:rPr lang="sl-SI" dirty="0"/>
              <a:t>poliester,</a:t>
            </a:r>
          </a:p>
          <a:p>
            <a:pPr lvl="1"/>
            <a:r>
              <a:rPr lang="sl-SI" dirty="0"/>
              <a:t>poliamid.</a:t>
            </a:r>
          </a:p>
          <a:p>
            <a:r>
              <a:rPr lang="sl-SI" dirty="0" err="1"/>
              <a:t>Elastanska</a:t>
            </a:r>
            <a:r>
              <a:rPr lang="sl-SI" dirty="0"/>
              <a:t> vlakna so </a:t>
            </a:r>
            <a:r>
              <a:rPr lang="sl-SI" dirty="0">
                <a:solidFill>
                  <a:srgbClr val="FF0000"/>
                </a:solidFill>
              </a:rPr>
              <a:t>raztegljiva</a:t>
            </a:r>
            <a:r>
              <a:rPr lang="sl-SI" dirty="0"/>
              <a:t> vlakna.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Postopek pridobivanja sintetičnih vlaken: UČ, str. 45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792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Širokozaslonsko</PresentationFormat>
  <Paragraphs>83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Bodoni MT Black</vt:lpstr>
      <vt:lpstr>Trebuchet MS</vt:lpstr>
      <vt:lpstr>Wingdings 3</vt:lpstr>
      <vt:lpstr>Gladko</vt:lpstr>
      <vt:lpstr>KEMIČNA VLAKNA</vt:lpstr>
      <vt:lpstr>Ali meniš, da je v naravi dovolj vlaken za izdelavo vseh tkanin?</vt:lpstr>
      <vt:lpstr>Kako nastanejo kemična vlakna?</vt:lpstr>
      <vt:lpstr>Vlakna iz predelane naravne snovi</vt:lpstr>
      <vt:lpstr>Postopek nastanka vlaken iz predelane naravne snovi.</vt:lpstr>
      <vt:lpstr>Za radovedne…</vt:lpstr>
      <vt:lpstr>Sintetična vlakna</vt:lpstr>
      <vt:lpstr>Sintetična vlakna</vt:lpstr>
      <vt:lpstr>Sintetična vlakna</vt:lpstr>
      <vt:lpstr>Vprašanja za ponavljanje: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KEMIČNA VLAKNA</dc:title>
  <dc:creator>Mateja</dc:creator>
  <cp:lastModifiedBy>Mateja</cp:lastModifiedBy>
  <cp:revision>7</cp:revision>
  <dcterms:created xsi:type="dcterms:W3CDTF">2020-03-05T08:33:20Z</dcterms:created>
  <dcterms:modified xsi:type="dcterms:W3CDTF">2020-03-22T18:31:49Z</dcterms:modified>
</cp:coreProperties>
</file>