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421F-5B2C-4DE1-BAC9-D8541DA480B5}" type="datetimeFigureOut">
              <a:rPr lang="en-SI" smtClean="0"/>
              <a:t>06/05/2020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0F81F-13FC-4CE7-BA78-54639EE9DB9F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469423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421F-5B2C-4DE1-BAC9-D8541DA480B5}" type="datetimeFigureOut">
              <a:rPr lang="en-SI" smtClean="0"/>
              <a:t>06/05/2020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0F81F-13FC-4CE7-BA78-54639EE9DB9F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85795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421F-5B2C-4DE1-BAC9-D8541DA480B5}" type="datetimeFigureOut">
              <a:rPr lang="en-SI" smtClean="0"/>
              <a:t>06/05/2020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0F81F-13FC-4CE7-BA78-54639EE9DB9F}" type="slidenum">
              <a:rPr lang="en-SI" smtClean="0"/>
              <a:t>‹#›</a:t>
            </a:fld>
            <a:endParaRPr lang="en-S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937189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421F-5B2C-4DE1-BAC9-D8541DA480B5}" type="datetimeFigureOut">
              <a:rPr lang="en-SI" smtClean="0"/>
              <a:t>06/05/2020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0F81F-13FC-4CE7-BA78-54639EE9DB9F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6795466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421F-5B2C-4DE1-BAC9-D8541DA480B5}" type="datetimeFigureOut">
              <a:rPr lang="en-SI" smtClean="0"/>
              <a:t>06/05/2020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0F81F-13FC-4CE7-BA78-54639EE9DB9F}" type="slidenum">
              <a:rPr lang="en-SI" smtClean="0"/>
              <a:t>‹#›</a:t>
            </a:fld>
            <a:endParaRPr lang="en-S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657155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421F-5B2C-4DE1-BAC9-D8541DA480B5}" type="datetimeFigureOut">
              <a:rPr lang="en-SI" smtClean="0"/>
              <a:t>06/05/2020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0F81F-13FC-4CE7-BA78-54639EE9DB9F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984314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421F-5B2C-4DE1-BAC9-D8541DA480B5}" type="datetimeFigureOut">
              <a:rPr lang="en-SI" smtClean="0"/>
              <a:t>06/05/2020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0F81F-13FC-4CE7-BA78-54639EE9DB9F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6525781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421F-5B2C-4DE1-BAC9-D8541DA480B5}" type="datetimeFigureOut">
              <a:rPr lang="en-SI" smtClean="0"/>
              <a:t>06/05/2020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0F81F-13FC-4CE7-BA78-54639EE9DB9F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063764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421F-5B2C-4DE1-BAC9-D8541DA480B5}" type="datetimeFigureOut">
              <a:rPr lang="en-SI" smtClean="0"/>
              <a:t>06/05/2020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0F81F-13FC-4CE7-BA78-54639EE9DB9F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434212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421F-5B2C-4DE1-BAC9-D8541DA480B5}" type="datetimeFigureOut">
              <a:rPr lang="en-SI" smtClean="0"/>
              <a:t>06/05/2020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0F81F-13FC-4CE7-BA78-54639EE9DB9F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666841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421F-5B2C-4DE1-BAC9-D8541DA480B5}" type="datetimeFigureOut">
              <a:rPr lang="en-SI" smtClean="0"/>
              <a:t>06/05/2020</a:t>
            </a:fld>
            <a:endParaRPr lang="en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0F81F-13FC-4CE7-BA78-54639EE9DB9F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753269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421F-5B2C-4DE1-BAC9-D8541DA480B5}" type="datetimeFigureOut">
              <a:rPr lang="en-SI" smtClean="0"/>
              <a:t>06/05/2020</a:t>
            </a:fld>
            <a:endParaRPr lang="en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0F81F-13FC-4CE7-BA78-54639EE9DB9F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4268498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421F-5B2C-4DE1-BAC9-D8541DA480B5}" type="datetimeFigureOut">
              <a:rPr lang="en-SI" smtClean="0"/>
              <a:t>06/05/2020</a:t>
            </a:fld>
            <a:endParaRPr lang="en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0F81F-13FC-4CE7-BA78-54639EE9DB9F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661517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421F-5B2C-4DE1-BAC9-D8541DA480B5}" type="datetimeFigureOut">
              <a:rPr lang="en-SI" smtClean="0"/>
              <a:t>06/05/2020</a:t>
            </a:fld>
            <a:endParaRPr lang="en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0F81F-13FC-4CE7-BA78-54639EE9DB9F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814617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421F-5B2C-4DE1-BAC9-D8541DA480B5}" type="datetimeFigureOut">
              <a:rPr lang="en-SI" smtClean="0"/>
              <a:t>06/05/2020</a:t>
            </a:fld>
            <a:endParaRPr lang="en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0F81F-13FC-4CE7-BA78-54639EE9DB9F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824851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0F81F-13FC-4CE7-BA78-54639EE9DB9F}" type="slidenum">
              <a:rPr lang="en-SI" smtClean="0"/>
              <a:t>‹#›</a:t>
            </a:fld>
            <a:endParaRPr lang="en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1421F-5B2C-4DE1-BAC9-D8541DA480B5}" type="datetimeFigureOut">
              <a:rPr lang="en-SI" smtClean="0"/>
              <a:t>06/05/2020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305377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1421F-5B2C-4DE1-BAC9-D8541DA480B5}" type="datetimeFigureOut">
              <a:rPr lang="en-SI" smtClean="0"/>
              <a:t>06/05/2020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0A0F81F-13FC-4CE7-BA78-54639EE9DB9F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122518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mateja.burgar@osgradec.si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995C0D9-0ECF-461B-878E-3DAFD7E748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58759" y="872365"/>
            <a:ext cx="7766936" cy="1646302"/>
          </a:xfrm>
        </p:spPr>
        <p:txBody>
          <a:bodyPr/>
          <a:lstStyle/>
          <a:p>
            <a:pPr algn="ctr"/>
            <a:r>
              <a:rPr lang="sl-SI" sz="6600" b="1" dirty="0">
                <a:solidFill>
                  <a:srgbClr val="FF0000"/>
                </a:solidFill>
                <a:latin typeface="Algerian" panose="04020705040A02060702" pitchFamily="82" charset="0"/>
              </a:rPr>
              <a:t>VRSTE BLAGA</a:t>
            </a:r>
            <a:endParaRPr lang="en-SI" sz="6600" b="1" dirty="0">
              <a:solidFill>
                <a:srgbClr val="FF0000"/>
              </a:solidFill>
              <a:latin typeface="Algerian" panose="04020705040A02060702" pitchFamily="82" charset="0"/>
            </a:endParaRP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CCE34A41-E123-4881-A143-DE871F96C8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1831" y="3649246"/>
            <a:ext cx="2143125" cy="2143125"/>
          </a:xfrm>
          <a:prstGeom prst="rect">
            <a:avLst/>
          </a:prstGeom>
        </p:spPr>
      </p:pic>
      <p:sp>
        <p:nvSpPr>
          <p:cNvPr id="3" name="Podnaslov 2">
            <a:extLst>
              <a:ext uri="{FF2B5EF4-FFF2-40B4-BE49-F238E27FC236}">
                <a16:creationId xmlns:a16="http://schemas.microsoft.com/office/drawing/2014/main" id="{6362003C-5D74-4E17-A9B2-AF9DEB19AB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SI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861CE007-AA9E-4E27-A05B-2D8178219B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0082" y="2742205"/>
            <a:ext cx="3555829" cy="2366243"/>
          </a:xfrm>
          <a:prstGeom prst="rect">
            <a:avLst/>
          </a:prstGeom>
        </p:spPr>
      </p:pic>
      <p:pic>
        <p:nvPicPr>
          <p:cNvPr id="6" name="Slika 5">
            <a:extLst>
              <a:ext uri="{FF2B5EF4-FFF2-40B4-BE49-F238E27FC236}">
                <a16:creationId xmlns:a16="http://schemas.microsoft.com/office/drawing/2014/main" id="{A02E88F8-D2C9-4286-8C49-735F363588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62692" y="4441653"/>
            <a:ext cx="1933575" cy="185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173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6159BDC-6E2B-485D-826B-EB757B2E2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FF0000"/>
                </a:solidFill>
              </a:rPr>
              <a:t>Vrste blaga</a:t>
            </a:r>
            <a:endParaRPr lang="en-SI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D24C199-E047-49F2-94C9-7CB394E136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167619"/>
            <a:ext cx="8596668" cy="4873744"/>
          </a:xfrm>
        </p:spPr>
        <p:txBody>
          <a:bodyPr/>
          <a:lstStyle/>
          <a:p>
            <a:r>
              <a:rPr lang="sl-SI" dirty="0"/>
              <a:t>Iz </a:t>
            </a:r>
            <a:r>
              <a:rPr lang="sl-SI" dirty="0">
                <a:solidFill>
                  <a:srgbClr val="FF0000"/>
                </a:solidFill>
              </a:rPr>
              <a:t>preje in sukancev </a:t>
            </a:r>
            <a:r>
              <a:rPr lang="sl-SI" dirty="0"/>
              <a:t>izdelujejo:</a:t>
            </a:r>
          </a:p>
          <a:p>
            <a:pPr lvl="1"/>
            <a:r>
              <a:rPr lang="sl-SI" dirty="0">
                <a:solidFill>
                  <a:srgbClr val="FF0000"/>
                </a:solidFill>
              </a:rPr>
              <a:t>tkanine, </a:t>
            </a:r>
          </a:p>
          <a:p>
            <a:pPr lvl="1"/>
            <a:r>
              <a:rPr lang="sl-SI" dirty="0">
                <a:solidFill>
                  <a:srgbClr val="FF0000"/>
                </a:solidFill>
              </a:rPr>
              <a:t>pletiva, </a:t>
            </a:r>
          </a:p>
          <a:p>
            <a:pPr lvl="1"/>
            <a:r>
              <a:rPr lang="sl-SI" dirty="0">
                <a:solidFill>
                  <a:srgbClr val="FF0000"/>
                </a:solidFill>
              </a:rPr>
              <a:t>čipke,</a:t>
            </a:r>
          </a:p>
          <a:p>
            <a:pPr lvl="1"/>
            <a:r>
              <a:rPr lang="sl-SI" dirty="0">
                <a:solidFill>
                  <a:srgbClr val="FF0000"/>
                </a:solidFill>
              </a:rPr>
              <a:t>vezenine</a:t>
            </a:r>
            <a:r>
              <a:rPr lang="sl-SI" dirty="0"/>
              <a:t>.</a:t>
            </a:r>
          </a:p>
          <a:p>
            <a:pPr marL="0" indent="0">
              <a:buNone/>
            </a:pPr>
            <a:endParaRPr lang="sl-SI" dirty="0"/>
          </a:p>
          <a:p>
            <a:endParaRPr lang="sl-SI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l-SI" dirty="0">
              <a:solidFill>
                <a:srgbClr val="FF0000"/>
              </a:solidFill>
            </a:endParaRPr>
          </a:p>
          <a:p>
            <a:r>
              <a:rPr lang="sl-SI" dirty="0">
                <a:solidFill>
                  <a:srgbClr val="FF0000"/>
                </a:solidFill>
              </a:rPr>
              <a:t>Vlaknovine in polsti</a:t>
            </a:r>
            <a:r>
              <a:rPr lang="sl-SI" dirty="0"/>
              <a:t> so izdelane iz </a:t>
            </a:r>
            <a:r>
              <a:rPr lang="sl-SI" dirty="0">
                <a:solidFill>
                  <a:srgbClr val="FF0000"/>
                </a:solidFill>
              </a:rPr>
              <a:t>vlaken</a:t>
            </a:r>
            <a:r>
              <a:rPr lang="sl-SI" dirty="0"/>
              <a:t>.</a:t>
            </a:r>
            <a:endParaRPr lang="en-SI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2BA3A528-BD4C-4B89-AC5C-CF3F934DB1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9136" y="516835"/>
            <a:ext cx="1814811" cy="1814811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36769581-5301-423E-AE2A-F6F844986B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0443" y="516834"/>
            <a:ext cx="1814812" cy="1814812"/>
          </a:xfrm>
          <a:prstGeom prst="rect">
            <a:avLst/>
          </a:prstGeom>
        </p:spPr>
      </p:pic>
      <p:pic>
        <p:nvPicPr>
          <p:cNvPr id="6" name="Slika 5">
            <a:extLst>
              <a:ext uri="{FF2B5EF4-FFF2-40B4-BE49-F238E27FC236}">
                <a16:creationId xmlns:a16="http://schemas.microsoft.com/office/drawing/2014/main" id="{B5E5BD92-5155-4CE2-A95B-C41BCF5910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9135" y="2455431"/>
            <a:ext cx="1814812" cy="1814812"/>
          </a:xfrm>
          <a:prstGeom prst="rect">
            <a:avLst/>
          </a:prstGeom>
        </p:spPr>
      </p:pic>
      <p:pic>
        <p:nvPicPr>
          <p:cNvPr id="7" name="Slika 6">
            <a:extLst>
              <a:ext uri="{FF2B5EF4-FFF2-40B4-BE49-F238E27FC236}">
                <a16:creationId xmlns:a16="http://schemas.microsoft.com/office/drawing/2014/main" id="{6E2C78F3-CE45-4137-8073-09EDD06712F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90444" y="2488418"/>
            <a:ext cx="1814812" cy="1781825"/>
          </a:xfrm>
          <a:prstGeom prst="rect">
            <a:avLst/>
          </a:prstGeom>
        </p:spPr>
      </p:pic>
      <p:pic>
        <p:nvPicPr>
          <p:cNvPr id="8" name="Slika 7">
            <a:extLst>
              <a:ext uri="{FF2B5EF4-FFF2-40B4-BE49-F238E27FC236}">
                <a16:creationId xmlns:a16="http://schemas.microsoft.com/office/drawing/2014/main" id="{3EEE86EC-EB4E-4E1F-8F6D-6DF8D2DCB5C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06480" y="4678017"/>
            <a:ext cx="1596926" cy="2081404"/>
          </a:xfrm>
          <a:prstGeom prst="rect">
            <a:avLst/>
          </a:prstGeom>
        </p:spPr>
      </p:pic>
      <p:pic>
        <p:nvPicPr>
          <p:cNvPr id="9" name="Slika 8">
            <a:extLst>
              <a:ext uri="{FF2B5EF4-FFF2-40B4-BE49-F238E27FC236}">
                <a16:creationId xmlns:a16="http://schemas.microsoft.com/office/drawing/2014/main" id="{CDC2651F-3AA5-4C39-988A-F8DF653D5C0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15920" y="4790268"/>
            <a:ext cx="2543175" cy="1800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2259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5921114-FD22-491C-9496-77AA5B560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FF0000"/>
                </a:solidFill>
              </a:rPr>
              <a:t>Tkanine</a:t>
            </a:r>
            <a:endParaRPr lang="en-SI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243DCE5-80EC-4B3E-AB15-082630CA91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77107"/>
            <a:ext cx="8596668" cy="5106573"/>
          </a:xfrm>
        </p:spPr>
        <p:txBody>
          <a:bodyPr/>
          <a:lstStyle/>
          <a:p>
            <a:r>
              <a:rPr lang="sl-SI" sz="2000" dirty="0"/>
              <a:t>Pri tkanini se povezujejo </a:t>
            </a:r>
            <a:r>
              <a:rPr lang="sl-SI" sz="2000" dirty="0">
                <a:solidFill>
                  <a:srgbClr val="FF0000"/>
                </a:solidFill>
              </a:rPr>
              <a:t>navpične niti</a:t>
            </a:r>
            <a:r>
              <a:rPr lang="sl-SI" sz="2000" dirty="0"/>
              <a:t>, ki jih imenujemo </a:t>
            </a:r>
            <a:r>
              <a:rPr lang="sl-SI" sz="2000" dirty="0">
                <a:solidFill>
                  <a:srgbClr val="FF0000"/>
                </a:solidFill>
              </a:rPr>
              <a:t>osnova</a:t>
            </a:r>
            <a:r>
              <a:rPr lang="sl-SI" sz="2000" dirty="0"/>
              <a:t>, z </a:t>
            </a:r>
            <a:r>
              <a:rPr lang="sl-SI" sz="2000" dirty="0">
                <a:solidFill>
                  <a:srgbClr val="FF0000"/>
                </a:solidFill>
              </a:rPr>
              <a:t>vodoravnimi nitmi</a:t>
            </a:r>
            <a:r>
              <a:rPr lang="sl-SI" sz="2000" dirty="0"/>
              <a:t>, ki jih imenujemo </a:t>
            </a:r>
            <a:r>
              <a:rPr lang="sl-SI" sz="2000" dirty="0">
                <a:solidFill>
                  <a:srgbClr val="FF0000"/>
                </a:solidFill>
              </a:rPr>
              <a:t>votek</a:t>
            </a:r>
            <a:r>
              <a:rPr lang="sl-SI" sz="2000" dirty="0"/>
              <a:t>.</a:t>
            </a:r>
          </a:p>
          <a:p>
            <a:r>
              <a:rPr lang="sl-SI" sz="2000" dirty="0"/>
              <a:t>Zaporedje povezovanja imenujemo </a:t>
            </a:r>
            <a:r>
              <a:rPr lang="sl-SI" sz="2000" dirty="0">
                <a:solidFill>
                  <a:srgbClr val="FF0000"/>
                </a:solidFill>
              </a:rPr>
              <a:t>vezava tkanin</a:t>
            </a:r>
            <a:r>
              <a:rPr lang="sl-SI" sz="2000" dirty="0"/>
              <a:t>.</a:t>
            </a:r>
          </a:p>
          <a:p>
            <a:endParaRPr lang="sl-SI" sz="2000" dirty="0"/>
          </a:p>
          <a:p>
            <a:r>
              <a:rPr lang="sl-SI" sz="2000" dirty="0"/>
              <a:t>Osnovne vezave so:</a:t>
            </a:r>
          </a:p>
          <a:p>
            <a:pPr lvl="1"/>
            <a:r>
              <a:rPr lang="sl-SI" sz="2000" dirty="0">
                <a:solidFill>
                  <a:srgbClr val="FF0000"/>
                </a:solidFill>
              </a:rPr>
              <a:t>Platnena vezava: </a:t>
            </a:r>
            <a:r>
              <a:rPr lang="sl-SI" sz="2000" dirty="0">
                <a:solidFill>
                  <a:schemeClr val="tx1"/>
                </a:solidFill>
              </a:rPr>
              <a:t>s takšno vezavo so narejene rjuhe, srajce robci. Platneno blago je trpežno in trajno.</a:t>
            </a:r>
          </a:p>
          <a:p>
            <a:pPr lvl="1"/>
            <a:endParaRPr lang="sl-SI" sz="2000" dirty="0">
              <a:solidFill>
                <a:srgbClr val="FF0000"/>
              </a:solidFill>
            </a:endParaRPr>
          </a:p>
          <a:p>
            <a:pPr lvl="1"/>
            <a:r>
              <a:rPr lang="sl-SI" sz="2000" dirty="0">
                <a:solidFill>
                  <a:srgbClr val="FF0000"/>
                </a:solidFill>
              </a:rPr>
              <a:t>Keprova vezava: </a:t>
            </a:r>
            <a:r>
              <a:rPr lang="sl-SI" sz="2000" dirty="0">
                <a:solidFill>
                  <a:schemeClr val="tx1"/>
                </a:solidFill>
              </a:rPr>
              <a:t>blago s takšno vezavo ima poševne črte ali žarke. S takšno vezavo so izdelane kavbojke. </a:t>
            </a:r>
          </a:p>
          <a:p>
            <a:pPr lvl="1"/>
            <a:endParaRPr lang="sl-SI" sz="2000" dirty="0">
              <a:solidFill>
                <a:srgbClr val="FF0000"/>
              </a:solidFill>
            </a:endParaRPr>
          </a:p>
          <a:p>
            <a:pPr lvl="1"/>
            <a:r>
              <a:rPr lang="sl-SI" sz="2000" dirty="0">
                <a:solidFill>
                  <a:srgbClr val="FF0000"/>
                </a:solidFill>
              </a:rPr>
              <a:t>Atlasova vezava: </a:t>
            </a:r>
            <a:r>
              <a:rPr lang="sl-SI" sz="2000" dirty="0">
                <a:solidFill>
                  <a:schemeClr val="tx1"/>
                </a:solidFill>
              </a:rPr>
              <a:t>s takšno vezavo so stkane črte na robovih prtov ali robcev, blago pa se lesketa in njegova površina je gladka.</a:t>
            </a:r>
            <a:endParaRPr lang="sl-SI" sz="2000" dirty="0">
              <a:solidFill>
                <a:srgbClr val="FF0000"/>
              </a:solidFill>
            </a:endParaRP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858946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692F76E-2DD6-4840-89BB-F53E9D657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FF0000"/>
                </a:solidFill>
              </a:rPr>
              <a:t>Tkanje osnovnih vezav</a:t>
            </a:r>
            <a:endParaRPr lang="en-SI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9E080A3-60CB-4669-A810-CA38437717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575" y="1232453"/>
            <a:ext cx="8823428" cy="5393634"/>
          </a:xfrm>
        </p:spPr>
        <p:txBody>
          <a:bodyPr>
            <a:normAutofit/>
          </a:bodyPr>
          <a:lstStyle/>
          <a:p>
            <a:r>
              <a:rPr lang="sl-SI" dirty="0"/>
              <a:t>Praktično delo:</a:t>
            </a:r>
          </a:p>
          <a:p>
            <a:pPr lvl="1"/>
            <a:r>
              <a:rPr lang="sl-SI" dirty="0"/>
              <a:t>Potrebuješ 2 A4 format lista različnih barv. Lahko uporabiš kolaž papir, v kolikor pa imaš le bele liste, enega izmed njiju pobarvaj.</a:t>
            </a:r>
          </a:p>
          <a:p>
            <a:pPr lvl="1"/>
            <a:r>
              <a:rPr lang="sl-SI" dirty="0"/>
              <a:t>Na hrbtno stran prvega barvnega papirja oz. pobarvanega lista po dolžini zariši črte, ki so 1 cm narazen in segajo vse do 2 cm pred koncem lista. List razreži po črtah do 2 cm pred koncem.</a:t>
            </a:r>
          </a:p>
          <a:p>
            <a:pPr lvl="1"/>
            <a:r>
              <a:rPr lang="sl-SI" dirty="0"/>
              <a:t>Na drugi barvni papir oz. list po širini zariši črte, ki so 1cm narazen. Tudi ta list razreži na trakove.</a:t>
            </a:r>
          </a:p>
          <a:p>
            <a:pPr lvl="1"/>
            <a:r>
              <a:rPr lang="sl-SI" dirty="0"/>
              <a:t>Tako, sedaj se lahko še sami preizkusiš v različnih vezavah.</a:t>
            </a:r>
          </a:p>
          <a:p>
            <a:endParaRPr lang="sl-SI" dirty="0"/>
          </a:p>
          <a:p>
            <a:r>
              <a:rPr lang="pl-PL" dirty="0"/>
              <a:t>Pri praktičnemu delu si pomagaj z učbenikom, str. 48 in 49 ali s slikami na naslednji drsnici.</a:t>
            </a:r>
          </a:p>
          <a:p>
            <a:r>
              <a:rPr lang="pl-PL" dirty="0"/>
              <a:t>Ko boš končal, svoj izdelek fotografiraj (ali se fotografiraj z njim) in mi fotografijo pošlji na: </a:t>
            </a:r>
            <a:r>
              <a:rPr lang="pl-PL" dirty="0">
                <a:hlinkClick r:id="rId2"/>
              </a:rPr>
              <a:t>mateja.burgar@osgradec.si</a:t>
            </a:r>
            <a:endParaRPr lang="pl-PL" dirty="0"/>
          </a:p>
          <a:p>
            <a:endParaRPr lang="pl-PL" dirty="0"/>
          </a:p>
          <a:p>
            <a:endParaRPr lang="sl-SI" dirty="0"/>
          </a:p>
          <a:p>
            <a:endParaRPr lang="sl-SI" dirty="0"/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415303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3E2AE0C-0C75-46E9-A9B0-E9D13C4F8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FF0000"/>
                </a:solidFill>
              </a:rPr>
              <a:t>Tkanje osnovnih vezav</a:t>
            </a:r>
            <a:endParaRPr lang="en-SI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D83E3CB-3FF2-4BCA-BD3C-228F76DDD1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48973"/>
            <a:ext cx="8596668" cy="5190978"/>
          </a:xfrm>
        </p:spPr>
        <p:txBody>
          <a:bodyPr/>
          <a:lstStyle/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CA013F8F-BC49-46DD-A0FC-F93B2DCCD6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349" y="2895167"/>
            <a:ext cx="3279932" cy="1390008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E9EA4572-27C9-4212-948A-53EB485B16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3865" y="4874894"/>
            <a:ext cx="3334801" cy="1524132"/>
          </a:xfrm>
          <a:prstGeom prst="rect">
            <a:avLst/>
          </a:prstGeom>
        </p:spPr>
      </p:pic>
      <p:pic>
        <p:nvPicPr>
          <p:cNvPr id="6" name="Slika 5">
            <a:extLst>
              <a:ext uri="{FF2B5EF4-FFF2-40B4-BE49-F238E27FC236}">
                <a16:creationId xmlns:a16="http://schemas.microsoft.com/office/drawing/2014/main" id="{FFF2988D-B3CB-4DE3-8955-D3E76659E2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98232" y="2598419"/>
            <a:ext cx="3334801" cy="1560711"/>
          </a:xfrm>
          <a:prstGeom prst="rect">
            <a:avLst/>
          </a:prstGeom>
        </p:spPr>
      </p:pic>
      <p:sp>
        <p:nvSpPr>
          <p:cNvPr id="7" name="Pravokotnik: zaokroženi vogali 6">
            <a:extLst>
              <a:ext uri="{FF2B5EF4-FFF2-40B4-BE49-F238E27FC236}">
                <a16:creationId xmlns:a16="http://schemas.microsoft.com/office/drawing/2014/main" id="{31EE0D24-98FC-4777-B484-01F2C5EDE576}"/>
              </a:ext>
            </a:extLst>
          </p:cNvPr>
          <p:cNvSpPr/>
          <p:nvPr/>
        </p:nvSpPr>
        <p:spPr>
          <a:xfrm>
            <a:off x="1567500" y="2506368"/>
            <a:ext cx="1493752" cy="3887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>
                <a:solidFill>
                  <a:schemeClr val="tx1"/>
                </a:solidFill>
              </a:rPr>
              <a:t>PLATNO </a:t>
            </a:r>
            <a:endParaRPr lang="en-SI" dirty="0">
              <a:solidFill>
                <a:schemeClr val="tx1"/>
              </a:solidFill>
            </a:endParaRPr>
          </a:p>
        </p:txBody>
      </p:sp>
      <p:sp>
        <p:nvSpPr>
          <p:cNvPr id="8" name="Pravokotnik: zaokroženi vogali 7">
            <a:extLst>
              <a:ext uri="{FF2B5EF4-FFF2-40B4-BE49-F238E27FC236}">
                <a16:creationId xmlns:a16="http://schemas.microsoft.com/office/drawing/2014/main" id="{49109A4A-C73A-494B-B85A-13EEB00E72F6}"/>
              </a:ext>
            </a:extLst>
          </p:cNvPr>
          <p:cNvSpPr/>
          <p:nvPr/>
        </p:nvSpPr>
        <p:spPr>
          <a:xfrm>
            <a:off x="8121063" y="2086203"/>
            <a:ext cx="1420502" cy="42869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>
                <a:solidFill>
                  <a:schemeClr val="tx1"/>
                </a:solidFill>
              </a:rPr>
              <a:t>ATLAS</a:t>
            </a:r>
            <a:endParaRPr lang="en-SI" dirty="0">
              <a:solidFill>
                <a:schemeClr val="tx1"/>
              </a:solidFill>
            </a:endParaRPr>
          </a:p>
        </p:txBody>
      </p:sp>
      <p:sp>
        <p:nvSpPr>
          <p:cNvPr id="9" name="Pravokotnik: zaokroženi vogali 8">
            <a:extLst>
              <a:ext uri="{FF2B5EF4-FFF2-40B4-BE49-F238E27FC236}">
                <a16:creationId xmlns:a16="http://schemas.microsoft.com/office/drawing/2014/main" id="{D29BDEF4-7EA0-478D-AC8A-CE706B6DDA9C}"/>
              </a:ext>
            </a:extLst>
          </p:cNvPr>
          <p:cNvSpPr/>
          <p:nvPr/>
        </p:nvSpPr>
        <p:spPr>
          <a:xfrm>
            <a:off x="4736012" y="4426225"/>
            <a:ext cx="1479257" cy="4254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>
                <a:solidFill>
                  <a:schemeClr val="tx1"/>
                </a:solidFill>
              </a:rPr>
              <a:t>KEPER</a:t>
            </a:r>
            <a:endParaRPr lang="en-S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736928"/>
      </p:ext>
    </p:extLst>
  </p:cSld>
  <p:clrMapOvr>
    <a:masterClrMapping/>
  </p:clrMapOvr>
</p:sld>
</file>

<file path=ppt/theme/theme1.xml><?xml version="1.0" encoding="utf-8"?>
<a:theme xmlns:a="http://schemas.openxmlformats.org/drawingml/2006/main" name="Gladko">
  <a:themeElements>
    <a:clrScheme name="Gladk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Gladk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ladk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284</Words>
  <Application>Microsoft Office PowerPoint</Application>
  <PresentationFormat>Širokozaslonsko</PresentationFormat>
  <Paragraphs>39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10" baseType="lpstr">
      <vt:lpstr>Algerian</vt:lpstr>
      <vt:lpstr>Arial</vt:lpstr>
      <vt:lpstr>Trebuchet MS</vt:lpstr>
      <vt:lpstr>Wingdings 3</vt:lpstr>
      <vt:lpstr>Gladko</vt:lpstr>
      <vt:lpstr>VRSTE BLAGA</vt:lpstr>
      <vt:lpstr>Vrste blaga</vt:lpstr>
      <vt:lpstr>Tkanine</vt:lpstr>
      <vt:lpstr>Tkanje osnovnih vezav</vt:lpstr>
      <vt:lpstr>Tkanje osnovnih vezav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VRSTE BLAGA</dc:title>
  <dc:creator>Mateja</dc:creator>
  <cp:lastModifiedBy>Mateja</cp:lastModifiedBy>
  <cp:revision>14</cp:revision>
  <dcterms:created xsi:type="dcterms:W3CDTF">2020-03-22T18:32:44Z</dcterms:created>
  <dcterms:modified xsi:type="dcterms:W3CDTF">2020-05-06T13:47:25Z</dcterms:modified>
</cp:coreProperties>
</file>