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3" r:id="rId5"/>
    <p:sldId id="262" r:id="rId6"/>
    <p:sldId id="266" r:id="rId7"/>
    <p:sldId id="264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298"/>
      </p:cViewPr>
      <p:guideLst>
        <p:guide orient="horz" pos="2160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970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608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4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51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14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341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69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952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8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2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986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8423-5290-4135-AEF0-AA891D5F6809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02879-3D76-45FC-AB55-8A4164B1D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90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RseklS_5Ew8L84pVsZAnSQKQMnYDt8we1AoLbIGA3therjldo9Ug" TargetMode="External"/><Relationship Id="rId2" Type="http://schemas.openxmlformats.org/officeDocument/2006/relationships/hyperlink" Target="https://encrypted-tbn1.gstatic.com/images?q=tbn:ANd9GcQmPCluXbkrxvZDfmymv6Nh61VYnwdx0h9dFbbm-qrdQkY2SVR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rkur.si/gradnja/elektroinstalacije/stikala-in-vticni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23881" y="2056595"/>
            <a:ext cx="7772400" cy="1470025"/>
          </a:xfrm>
        </p:spPr>
        <p:txBody>
          <a:bodyPr/>
          <a:lstStyle/>
          <a:p>
            <a:r>
              <a:rPr lang="sl-SI" dirty="0"/>
              <a:t>RISANJE SIMBOLOV V SHEMAH ELEKTRIČNIH KROGOV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415008"/>
          </a:xfrm>
        </p:spPr>
        <p:txBody>
          <a:bodyPr/>
          <a:lstStyle/>
          <a:p>
            <a:r>
              <a:rPr lang="sl-SI" dirty="0"/>
              <a:t>Martin Knuplež, </a:t>
            </a:r>
          </a:p>
          <a:p>
            <a:r>
              <a:rPr lang="sl-SI" dirty="0"/>
              <a:t>OŠBI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FBDF33C-32C4-4981-86F4-2F4AF5923E72}"/>
              </a:ext>
            </a:extLst>
          </p:cNvPr>
          <p:cNvGrpSpPr/>
          <p:nvPr/>
        </p:nvGrpSpPr>
        <p:grpSpPr>
          <a:xfrm>
            <a:off x="8535297" y="3750793"/>
            <a:ext cx="1522207" cy="600311"/>
            <a:chOff x="5865641" y="4340857"/>
            <a:chExt cx="1522207" cy="600311"/>
          </a:xfrm>
        </p:grpSpPr>
        <p:sp>
          <p:nvSpPr>
            <p:cNvPr id="5" name="Elipsa 4">
              <a:extLst>
                <a:ext uri="{FF2B5EF4-FFF2-40B4-BE49-F238E27FC236}">
                  <a16:creationId xmlns:a16="http://schemas.microsoft.com/office/drawing/2014/main" id="{0E1374C0-F18B-41B1-A0F9-A9F14257E02E}"/>
                </a:ext>
              </a:extLst>
            </p:cNvPr>
            <p:cNvSpPr/>
            <p:nvPr/>
          </p:nvSpPr>
          <p:spPr>
            <a:xfrm rot="2700000">
              <a:off x="6373971" y="4340857"/>
              <a:ext cx="540000" cy="5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6" name="Raven povezovalnik 5">
              <a:extLst>
                <a:ext uri="{FF2B5EF4-FFF2-40B4-BE49-F238E27FC236}">
                  <a16:creationId xmlns:a16="http://schemas.microsoft.com/office/drawing/2014/main" id="{17C2934C-CCCB-454E-ADA9-70FC290F6238}"/>
                </a:ext>
              </a:extLst>
            </p:cNvPr>
            <p:cNvCxnSpPr>
              <a:stCxn id="9" idx="7"/>
            </p:cNvCxnSpPr>
            <p:nvPr/>
          </p:nvCxnSpPr>
          <p:spPr>
            <a:xfrm>
              <a:off x="6824021" y="4612768"/>
              <a:ext cx="5638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ven povezovalnik 6">
              <a:extLst>
                <a:ext uri="{FF2B5EF4-FFF2-40B4-BE49-F238E27FC236}">
                  <a16:creationId xmlns:a16="http://schemas.microsoft.com/office/drawing/2014/main" id="{B8609E3A-B4D0-4597-8E2B-EAD6FB737A01}"/>
                </a:ext>
              </a:extLst>
            </p:cNvPr>
            <p:cNvCxnSpPr>
              <a:stCxn id="8" idx="3"/>
            </p:cNvCxnSpPr>
            <p:nvPr/>
          </p:nvCxnSpPr>
          <p:spPr>
            <a:xfrm flipH="1" flipV="1">
              <a:off x="5865641" y="4610732"/>
              <a:ext cx="597002" cy="20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a 7">
              <a:extLst>
                <a:ext uri="{FF2B5EF4-FFF2-40B4-BE49-F238E27FC236}">
                  <a16:creationId xmlns:a16="http://schemas.microsoft.com/office/drawing/2014/main" id="{63BC9447-1AD4-408F-9EEB-9D8D44D85D7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462643" y="4558768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lipsa 8">
              <a:extLst>
                <a:ext uri="{FF2B5EF4-FFF2-40B4-BE49-F238E27FC236}">
                  <a16:creationId xmlns:a16="http://schemas.microsoft.com/office/drawing/2014/main" id="{9FFDD52F-61B3-46CC-9CC0-A3C98C7E857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716021" y="4558768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id="{0723B310-772A-4B91-A262-E463387BFE8A}"/>
                </a:ext>
              </a:extLst>
            </p:cNvPr>
            <p:cNvSpPr txBox="1"/>
            <p:nvPr/>
          </p:nvSpPr>
          <p:spPr>
            <a:xfrm>
              <a:off x="6372200" y="457183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/>
                <a:t>+</a:t>
              </a:r>
            </a:p>
          </p:txBody>
        </p:sp>
        <p:sp>
          <p:nvSpPr>
            <p:cNvPr id="11" name="PoljeZBesedilom 10">
              <a:extLst>
                <a:ext uri="{FF2B5EF4-FFF2-40B4-BE49-F238E27FC236}">
                  <a16:creationId xmlns:a16="http://schemas.microsoft.com/office/drawing/2014/main" id="{16CE9916-7545-430E-A8D1-969349CCEDA4}"/>
                </a:ext>
              </a:extLst>
            </p:cNvPr>
            <p:cNvSpPr txBox="1"/>
            <p:nvPr/>
          </p:nvSpPr>
          <p:spPr>
            <a:xfrm>
              <a:off x="6588224" y="4569529"/>
              <a:ext cx="35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– 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A60E028-50D3-458E-99B0-76EA504E248A}"/>
              </a:ext>
            </a:extLst>
          </p:cNvPr>
          <p:cNvGrpSpPr/>
          <p:nvPr/>
        </p:nvGrpSpPr>
        <p:grpSpPr>
          <a:xfrm rot="2483810">
            <a:off x="1097523" y="709268"/>
            <a:ext cx="1260000" cy="540000"/>
            <a:chOff x="2555776" y="4617172"/>
            <a:chExt cx="1455486" cy="720000"/>
          </a:xfrm>
        </p:grpSpPr>
        <p:cxnSp>
          <p:nvCxnSpPr>
            <p:cNvPr id="13" name="Raven povezovalnik 12">
              <a:extLst>
                <a:ext uri="{FF2B5EF4-FFF2-40B4-BE49-F238E27FC236}">
                  <a16:creationId xmlns:a16="http://schemas.microsoft.com/office/drawing/2014/main" id="{2F263E2E-1748-4A89-8E39-B4E7457D2309}"/>
                </a:ext>
              </a:extLst>
            </p:cNvPr>
            <p:cNvCxnSpPr/>
            <p:nvPr/>
          </p:nvCxnSpPr>
          <p:spPr>
            <a:xfrm>
              <a:off x="3219174" y="4797152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>
              <a:extLst>
                <a:ext uri="{FF2B5EF4-FFF2-40B4-BE49-F238E27FC236}">
                  <a16:creationId xmlns:a16="http://schemas.microsoft.com/office/drawing/2014/main" id="{11F7917A-1BA4-4DB6-8C77-A92A47A4F9FF}"/>
                </a:ext>
              </a:extLst>
            </p:cNvPr>
            <p:cNvCxnSpPr/>
            <p:nvPr/>
          </p:nvCxnSpPr>
          <p:spPr>
            <a:xfrm>
              <a:off x="3347864" y="4617172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ovezovalnik 14">
              <a:extLst>
                <a:ext uri="{FF2B5EF4-FFF2-40B4-BE49-F238E27FC236}">
                  <a16:creationId xmlns:a16="http://schemas.microsoft.com/office/drawing/2014/main" id="{DA7FA8A6-2088-47F7-8BCC-DC0607A7C5B7}"/>
                </a:ext>
              </a:extLst>
            </p:cNvPr>
            <p:cNvCxnSpPr/>
            <p:nvPr/>
          </p:nvCxnSpPr>
          <p:spPr>
            <a:xfrm flipH="1">
              <a:off x="2555776" y="4977172"/>
              <a:ext cx="6633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>
              <a:extLst>
                <a:ext uri="{FF2B5EF4-FFF2-40B4-BE49-F238E27FC236}">
                  <a16:creationId xmlns:a16="http://schemas.microsoft.com/office/drawing/2014/main" id="{4CDB8E37-EE74-486C-99B9-D08217835AAB}"/>
                </a:ext>
              </a:extLst>
            </p:cNvPr>
            <p:cNvCxnSpPr/>
            <p:nvPr/>
          </p:nvCxnSpPr>
          <p:spPr>
            <a:xfrm flipH="1">
              <a:off x="3347864" y="4964728"/>
              <a:ext cx="6633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6DE68484-E086-41D4-9135-0513D0730811}"/>
              </a:ext>
            </a:extLst>
          </p:cNvPr>
          <p:cNvGrpSpPr/>
          <p:nvPr/>
        </p:nvGrpSpPr>
        <p:grpSpPr>
          <a:xfrm rot="18525439">
            <a:off x="755219" y="3366671"/>
            <a:ext cx="1764000" cy="602838"/>
            <a:chOff x="3923928" y="4988978"/>
            <a:chExt cx="2001586" cy="720000"/>
          </a:xfrm>
        </p:grpSpPr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F6A46272-A45E-4600-BDF5-C0FC9F1A76DB}"/>
                </a:ext>
              </a:extLst>
            </p:cNvPr>
            <p:cNvCxnSpPr/>
            <p:nvPr/>
          </p:nvCxnSpPr>
          <p:spPr>
            <a:xfrm>
              <a:off x="4587326" y="5168958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020923BE-7047-4898-B9BD-E040BE830B26}"/>
                </a:ext>
              </a:extLst>
            </p:cNvPr>
            <p:cNvCxnSpPr/>
            <p:nvPr/>
          </p:nvCxnSpPr>
          <p:spPr>
            <a:xfrm>
              <a:off x="4716016" y="4988978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>
              <a:extLst>
                <a:ext uri="{FF2B5EF4-FFF2-40B4-BE49-F238E27FC236}">
                  <a16:creationId xmlns:a16="http://schemas.microsoft.com/office/drawing/2014/main" id="{00B40BDC-755E-4516-ABEB-429E2BABC2E0}"/>
                </a:ext>
              </a:extLst>
            </p:cNvPr>
            <p:cNvCxnSpPr/>
            <p:nvPr/>
          </p:nvCxnSpPr>
          <p:spPr>
            <a:xfrm>
              <a:off x="4875358" y="5168958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>
              <a:extLst>
                <a:ext uri="{FF2B5EF4-FFF2-40B4-BE49-F238E27FC236}">
                  <a16:creationId xmlns:a16="http://schemas.microsoft.com/office/drawing/2014/main" id="{743C44EF-3176-44A0-86D2-0925BEE6208D}"/>
                </a:ext>
              </a:extLst>
            </p:cNvPr>
            <p:cNvCxnSpPr/>
            <p:nvPr/>
          </p:nvCxnSpPr>
          <p:spPr>
            <a:xfrm>
              <a:off x="5004048" y="4988978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>
              <a:extLst>
                <a:ext uri="{FF2B5EF4-FFF2-40B4-BE49-F238E27FC236}">
                  <a16:creationId xmlns:a16="http://schemas.microsoft.com/office/drawing/2014/main" id="{9643B0BD-E6E0-4DDF-BC22-34C3CC0FC008}"/>
                </a:ext>
              </a:extLst>
            </p:cNvPr>
            <p:cNvCxnSpPr/>
            <p:nvPr/>
          </p:nvCxnSpPr>
          <p:spPr>
            <a:xfrm>
              <a:off x="5133426" y="5168958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en povezovalnik 22">
              <a:extLst>
                <a:ext uri="{FF2B5EF4-FFF2-40B4-BE49-F238E27FC236}">
                  <a16:creationId xmlns:a16="http://schemas.microsoft.com/office/drawing/2014/main" id="{9A9BA5C7-77F5-4250-AF77-4CDC0964E541}"/>
                </a:ext>
              </a:extLst>
            </p:cNvPr>
            <p:cNvCxnSpPr/>
            <p:nvPr/>
          </p:nvCxnSpPr>
          <p:spPr>
            <a:xfrm>
              <a:off x="5262116" y="4988978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en povezovalnik 23">
              <a:extLst>
                <a:ext uri="{FF2B5EF4-FFF2-40B4-BE49-F238E27FC236}">
                  <a16:creationId xmlns:a16="http://schemas.microsoft.com/office/drawing/2014/main" id="{BB919503-51E0-41F4-8B02-34378AA80316}"/>
                </a:ext>
              </a:extLst>
            </p:cNvPr>
            <p:cNvCxnSpPr/>
            <p:nvPr/>
          </p:nvCxnSpPr>
          <p:spPr>
            <a:xfrm flipH="1">
              <a:off x="3923928" y="5349616"/>
              <a:ext cx="6633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ven povezovalnik 24">
              <a:extLst>
                <a:ext uri="{FF2B5EF4-FFF2-40B4-BE49-F238E27FC236}">
                  <a16:creationId xmlns:a16="http://schemas.microsoft.com/office/drawing/2014/main" id="{A100B872-94BF-47A0-BD4D-B63671539684}"/>
                </a:ext>
              </a:extLst>
            </p:cNvPr>
            <p:cNvCxnSpPr/>
            <p:nvPr/>
          </p:nvCxnSpPr>
          <p:spPr>
            <a:xfrm flipH="1">
              <a:off x="5262116" y="5337172"/>
              <a:ext cx="6633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ven povezovalnik 25">
              <a:extLst>
                <a:ext uri="{FF2B5EF4-FFF2-40B4-BE49-F238E27FC236}">
                  <a16:creationId xmlns:a16="http://schemas.microsoft.com/office/drawing/2014/main" id="{FB0CB0C5-B1E8-4B18-9587-553A581E8B2F}"/>
                </a:ext>
              </a:extLst>
            </p:cNvPr>
            <p:cNvCxnSpPr/>
            <p:nvPr/>
          </p:nvCxnSpPr>
          <p:spPr>
            <a:xfrm flipH="1">
              <a:off x="4715847" y="5355185"/>
              <a:ext cx="1225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en povezovalnik 26">
              <a:extLst>
                <a:ext uri="{FF2B5EF4-FFF2-40B4-BE49-F238E27FC236}">
                  <a16:creationId xmlns:a16="http://schemas.microsoft.com/office/drawing/2014/main" id="{09D02B3F-FBB0-41AD-8C03-3966E24E11AC}"/>
                </a:ext>
              </a:extLst>
            </p:cNvPr>
            <p:cNvCxnSpPr/>
            <p:nvPr/>
          </p:nvCxnSpPr>
          <p:spPr>
            <a:xfrm flipH="1">
              <a:off x="4995478" y="5355727"/>
              <a:ext cx="108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Slika 27">
            <a:extLst>
              <a:ext uri="{FF2B5EF4-FFF2-40B4-BE49-F238E27FC236}">
                <a16:creationId xmlns:a16="http://schemas.microsoft.com/office/drawing/2014/main" id="{05966733-6DDA-497E-AFE8-571BBF36D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r="20709"/>
          <a:stretch/>
        </p:blipFill>
        <p:spPr>
          <a:xfrm rot="3643647">
            <a:off x="7854400" y="5130462"/>
            <a:ext cx="936104" cy="1620000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7270B2FD-8113-4F5D-9FDB-F8A40F32F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0" t="2961" r="9680" b="6319"/>
          <a:stretch/>
        </p:blipFill>
        <p:spPr>
          <a:xfrm rot="17398395">
            <a:off x="9731716" y="71608"/>
            <a:ext cx="1656184" cy="1944216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A4605895-CF7A-4A0C-9774-7E3D29D02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6" y="4943161"/>
            <a:ext cx="180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8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3971" y="23699"/>
            <a:ext cx="8229600" cy="1143000"/>
          </a:xfrm>
        </p:spPr>
        <p:txBody>
          <a:bodyPr/>
          <a:lstStyle/>
          <a:p>
            <a:r>
              <a:rPr lang="sl-SI" dirty="0"/>
              <a:t>SIMBOLI V ELEKTROTEHNIKI</a:t>
            </a:r>
          </a:p>
        </p:txBody>
      </p:sp>
      <p:cxnSp>
        <p:nvCxnSpPr>
          <p:cNvPr id="38" name="Raven povezovalnik 37"/>
          <p:cNvCxnSpPr>
            <a:cxnSpLocks/>
          </p:cNvCxnSpPr>
          <p:nvPr/>
        </p:nvCxnSpPr>
        <p:spPr>
          <a:xfrm flipH="1">
            <a:off x="1882924" y="2233159"/>
            <a:ext cx="14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Skupina 38"/>
          <p:cNvGrpSpPr/>
          <p:nvPr/>
        </p:nvGrpSpPr>
        <p:grpSpPr>
          <a:xfrm flipH="1">
            <a:off x="1904149" y="3833442"/>
            <a:ext cx="1404000" cy="792000"/>
            <a:chOff x="2675335" y="4179249"/>
            <a:chExt cx="1404000" cy="792000"/>
          </a:xfrm>
        </p:grpSpPr>
        <p:cxnSp>
          <p:nvCxnSpPr>
            <p:cNvPr id="40" name="Raven povezovalnik 39"/>
            <p:cNvCxnSpPr/>
            <p:nvPr/>
          </p:nvCxnSpPr>
          <p:spPr>
            <a:xfrm flipH="1">
              <a:off x="3499576" y="4179249"/>
              <a:ext cx="1068" cy="79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ven povezovalnik 40"/>
            <p:cNvCxnSpPr/>
            <p:nvPr/>
          </p:nvCxnSpPr>
          <p:spPr>
            <a:xfrm flipH="1">
              <a:off x="2675335" y="4533514"/>
              <a:ext cx="1404000" cy="1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F265833-3C01-4E47-A72E-E9148B6F421A}"/>
              </a:ext>
            </a:extLst>
          </p:cNvPr>
          <p:cNvGrpSpPr/>
          <p:nvPr/>
        </p:nvGrpSpPr>
        <p:grpSpPr>
          <a:xfrm>
            <a:off x="1904149" y="3185775"/>
            <a:ext cx="1404000" cy="442032"/>
            <a:chOff x="1854502" y="2061158"/>
            <a:chExt cx="1404000" cy="442032"/>
          </a:xfrm>
        </p:grpSpPr>
        <p:cxnSp>
          <p:nvCxnSpPr>
            <p:cNvPr id="42" name="Raven povezovalnik 41"/>
            <p:cNvCxnSpPr/>
            <p:nvPr/>
          </p:nvCxnSpPr>
          <p:spPr>
            <a:xfrm>
              <a:off x="1854502" y="2062273"/>
              <a:ext cx="1404000" cy="1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ven povezovalnik 42"/>
            <p:cNvCxnSpPr/>
            <p:nvPr/>
          </p:nvCxnSpPr>
          <p:spPr>
            <a:xfrm>
              <a:off x="3251968" y="2061158"/>
              <a:ext cx="1068" cy="442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Skupina 43"/>
          <p:cNvGrpSpPr/>
          <p:nvPr/>
        </p:nvGrpSpPr>
        <p:grpSpPr>
          <a:xfrm flipH="1">
            <a:off x="1922149" y="5247947"/>
            <a:ext cx="1404000" cy="792000"/>
            <a:chOff x="2675335" y="4179249"/>
            <a:chExt cx="1404000" cy="792000"/>
          </a:xfrm>
        </p:grpSpPr>
        <p:cxnSp>
          <p:nvCxnSpPr>
            <p:cNvPr id="45" name="Raven povezovalnik 44"/>
            <p:cNvCxnSpPr/>
            <p:nvPr/>
          </p:nvCxnSpPr>
          <p:spPr>
            <a:xfrm flipH="1">
              <a:off x="3499576" y="4179249"/>
              <a:ext cx="1068" cy="79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ven povezovalnik 45"/>
            <p:cNvCxnSpPr/>
            <p:nvPr/>
          </p:nvCxnSpPr>
          <p:spPr>
            <a:xfrm flipH="1">
              <a:off x="2675335" y="4533514"/>
              <a:ext cx="1404000" cy="1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Elipsa 46"/>
          <p:cNvSpPr>
            <a:spLocks noChangeAspect="1"/>
          </p:cNvSpPr>
          <p:nvPr/>
        </p:nvSpPr>
        <p:spPr>
          <a:xfrm rot="8100000">
            <a:off x="2454726" y="5555164"/>
            <a:ext cx="108000" cy="10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PoljeZBesedilom 47"/>
          <p:cNvSpPr txBox="1"/>
          <p:nvPr/>
        </p:nvSpPr>
        <p:spPr>
          <a:xfrm>
            <a:off x="3748159" y="2033104"/>
            <a:ext cx="158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vodniki (žice)</a:t>
            </a:r>
          </a:p>
        </p:txBody>
      </p:sp>
      <p:sp>
        <p:nvSpPr>
          <p:cNvPr id="49" name="PoljeZBesedilom 48"/>
          <p:cNvSpPr txBox="1"/>
          <p:nvPr/>
        </p:nvSpPr>
        <p:spPr>
          <a:xfrm>
            <a:off x="3769384" y="3006681"/>
            <a:ext cx="313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spreminjanje smeri vodnika</a:t>
            </a:r>
          </a:p>
          <a:p>
            <a:r>
              <a:rPr lang="sl-SI" sz="2000" b="1" dirty="0"/>
              <a:t>(pod pravim kotom!)</a:t>
            </a:r>
          </a:p>
        </p:txBody>
      </p:sp>
      <p:sp>
        <p:nvSpPr>
          <p:cNvPr id="50" name="PoljeZBesedilom 49"/>
          <p:cNvSpPr txBox="1"/>
          <p:nvPr/>
        </p:nvSpPr>
        <p:spPr>
          <a:xfrm>
            <a:off x="3745049" y="3987652"/>
            <a:ext cx="3461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križanje vodnikov – brez spoja!</a:t>
            </a:r>
          </a:p>
        </p:txBody>
      </p:sp>
      <p:sp>
        <p:nvSpPr>
          <p:cNvPr id="51" name="PoljeZBesedilom 50"/>
          <p:cNvSpPr txBox="1"/>
          <p:nvPr/>
        </p:nvSpPr>
        <p:spPr>
          <a:xfrm>
            <a:off x="3769384" y="5332741"/>
            <a:ext cx="303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spoj vodnikov </a:t>
            </a:r>
            <a:r>
              <a:rPr lang="sl-SI" sz="2000" dirty="0"/>
              <a:t>(označimo z majhnim črnim krožcem)</a:t>
            </a:r>
            <a:endParaRPr lang="sl-SI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28400"/>
          <a:stretch/>
        </p:blipFill>
        <p:spPr>
          <a:xfrm>
            <a:off x="7251600" y="1671123"/>
            <a:ext cx="2457450" cy="936104"/>
          </a:xfrm>
          <a:prstGeom prst="rect">
            <a:avLst/>
          </a:prstGeom>
        </p:spPr>
      </p:pic>
      <p:sp>
        <p:nvSpPr>
          <p:cNvPr id="55" name="PoljeZBesedilom 54"/>
          <p:cNvSpPr txBox="1"/>
          <p:nvPr/>
        </p:nvSpPr>
        <p:spPr>
          <a:xfrm>
            <a:off x="9564711" y="2258702"/>
            <a:ext cx="61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(+)</a:t>
            </a:r>
            <a:r>
              <a:rPr lang="sl-SI" dirty="0"/>
              <a:t> </a:t>
            </a:r>
          </a:p>
        </p:txBody>
      </p:sp>
      <p:sp>
        <p:nvSpPr>
          <p:cNvPr id="56" name="PoljeZBesedilom 55"/>
          <p:cNvSpPr txBox="1"/>
          <p:nvPr/>
        </p:nvSpPr>
        <p:spPr>
          <a:xfrm>
            <a:off x="9564711" y="1564533"/>
            <a:ext cx="61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(-)</a:t>
            </a:r>
            <a:r>
              <a:rPr lang="sl-SI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7"/>
          <a:stretch/>
        </p:blipFill>
        <p:spPr>
          <a:xfrm>
            <a:off x="7544758" y="4613237"/>
            <a:ext cx="1543454" cy="19918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4758" y="3045323"/>
            <a:ext cx="1512168" cy="1512168"/>
          </a:xfrm>
          <a:prstGeom prst="rect">
            <a:avLst/>
          </a:prstGeom>
        </p:spPr>
      </p:pic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21E4DB04-AB03-47BD-A583-9A32EFD042AC}"/>
              </a:ext>
            </a:extLst>
          </p:cNvPr>
          <p:cNvSpPr txBox="1"/>
          <p:nvPr/>
        </p:nvSpPr>
        <p:spPr>
          <a:xfrm>
            <a:off x="680012" y="1092931"/>
            <a:ext cx="1016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 so dogovorjeni znaki za posamezne dele električnih krogov. </a:t>
            </a:r>
            <a:r>
              <a:rPr lang="sl-SI" dirty="0"/>
              <a:t>Risati jih je potrebno zelo natančno.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F27373B5-E829-4221-B718-2D5D0128EF1D}"/>
              </a:ext>
            </a:extLst>
          </p:cNvPr>
          <p:cNvSpPr txBox="1"/>
          <p:nvPr/>
        </p:nvSpPr>
        <p:spPr>
          <a:xfrm>
            <a:off x="304801" y="269467"/>
            <a:ext cx="258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Simbole preriši v zvezek in pripiši, kaj pomenijo!</a:t>
            </a:r>
          </a:p>
        </p:txBody>
      </p:sp>
    </p:spTree>
    <p:extLst>
      <p:ext uri="{BB962C8B-B14F-4D97-AF65-F5344CB8AC3E}">
        <p14:creationId xmlns:p14="http://schemas.microsoft.com/office/powerpoint/2010/main" val="24211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  <p:bldP spid="51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3971" y="23699"/>
            <a:ext cx="8229600" cy="1143000"/>
          </a:xfrm>
        </p:spPr>
        <p:txBody>
          <a:bodyPr/>
          <a:lstStyle/>
          <a:p>
            <a:r>
              <a:rPr lang="sl-SI" dirty="0"/>
              <a:t>SIMBOLI V ELEKTROTEHNIKI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1894225" y="1949070"/>
            <a:ext cx="1522207" cy="170817"/>
            <a:chOff x="156798" y="5547527"/>
            <a:chExt cx="1522207" cy="170817"/>
          </a:xfrm>
        </p:grpSpPr>
        <p:cxnSp>
          <p:nvCxnSpPr>
            <p:cNvPr id="147" name="Raven povezovalnik 146"/>
            <p:cNvCxnSpPr>
              <a:stCxn id="165" idx="7"/>
            </p:cNvCxnSpPr>
            <p:nvPr/>
          </p:nvCxnSpPr>
          <p:spPr>
            <a:xfrm>
              <a:off x="1097178" y="5682344"/>
              <a:ext cx="5818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aven povezovalnik 148"/>
            <p:cNvCxnSpPr>
              <a:stCxn id="158" idx="3"/>
            </p:cNvCxnSpPr>
            <p:nvPr/>
          </p:nvCxnSpPr>
          <p:spPr>
            <a:xfrm flipH="1">
              <a:off x="156798" y="5682344"/>
              <a:ext cx="6150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ipsa 157"/>
            <p:cNvSpPr>
              <a:spLocks noChangeAspect="1"/>
            </p:cNvSpPr>
            <p:nvPr/>
          </p:nvSpPr>
          <p:spPr>
            <a:xfrm rot="2700000">
              <a:off x="771800" y="5646344"/>
              <a:ext cx="72000" cy="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5" name="Elipsa 164"/>
            <p:cNvSpPr>
              <a:spLocks noChangeAspect="1"/>
            </p:cNvSpPr>
            <p:nvPr/>
          </p:nvSpPr>
          <p:spPr>
            <a:xfrm rot="2700000">
              <a:off x="1025178" y="5646344"/>
              <a:ext cx="72000" cy="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189" name="Raven povezovalnik 188"/>
            <p:cNvCxnSpPr/>
            <p:nvPr/>
          </p:nvCxnSpPr>
          <p:spPr>
            <a:xfrm flipV="1">
              <a:off x="829831" y="5547527"/>
              <a:ext cx="231347" cy="1093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kupina 19"/>
          <p:cNvGrpSpPr/>
          <p:nvPr/>
        </p:nvGrpSpPr>
        <p:grpSpPr>
          <a:xfrm>
            <a:off x="1884934" y="2655248"/>
            <a:ext cx="1522207" cy="72000"/>
            <a:chOff x="156798" y="6169651"/>
            <a:chExt cx="1522207" cy="72000"/>
          </a:xfrm>
        </p:grpSpPr>
        <p:cxnSp>
          <p:nvCxnSpPr>
            <p:cNvPr id="190" name="Raven povezovalnik 189"/>
            <p:cNvCxnSpPr>
              <a:stCxn id="202" idx="7"/>
            </p:cNvCxnSpPr>
            <p:nvPr/>
          </p:nvCxnSpPr>
          <p:spPr>
            <a:xfrm>
              <a:off x="1097178" y="6205651"/>
              <a:ext cx="5818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Raven povezovalnik 199"/>
            <p:cNvCxnSpPr>
              <a:stCxn id="201" idx="3"/>
            </p:cNvCxnSpPr>
            <p:nvPr/>
          </p:nvCxnSpPr>
          <p:spPr>
            <a:xfrm flipH="1">
              <a:off x="156798" y="6205651"/>
              <a:ext cx="6150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Elipsa 200"/>
            <p:cNvSpPr>
              <a:spLocks noChangeAspect="1"/>
            </p:cNvSpPr>
            <p:nvPr/>
          </p:nvSpPr>
          <p:spPr>
            <a:xfrm rot="2700000">
              <a:off x="771800" y="6169651"/>
              <a:ext cx="72000" cy="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2" name="Elipsa 201"/>
            <p:cNvSpPr>
              <a:spLocks noChangeAspect="1"/>
            </p:cNvSpPr>
            <p:nvPr/>
          </p:nvSpPr>
          <p:spPr>
            <a:xfrm rot="2700000">
              <a:off x="1025178" y="6169651"/>
              <a:ext cx="72000" cy="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203" name="Raven povezovalnik 202"/>
            <p:cNvCxnSpPr>
              <a:endCxn id="202" idx="1"/>
            </p:cNvCxnSpPr>
            <p:nvPr/>
          </p:nvCxnSpPr>
          <p:spPr>
            <a:xfrm flipV="1">
              <a:off x="829831" y="6169651"/>
              <a:ext cx="231347" cy="105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oljeZBesedilom 51"/>
          <p:cNvSpPr txBox="1"/>
          <p:nvPr/>
        </p:nvSpPr>
        <p:spPr>
          <a:xfrm>
            <a:off x="3947254" y="2024830"/>
            <a:ext cx="322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enopolno stikalo - izključeno</a:t>
            </a:r>
          </a:p>
        </p:txBody>
      </p:sp>
      <p:sp>
        <p:nvSpPr>
          <p:cNvPr id="53" name="PoljeZBesedilom 52"/>
          <p:cNvSpPr txBox="1"/>
          <p:nvPr/>
        </p:nvSpPr>
        <p:spPr>
          <a:xfrm>
            <a:off x="3947254" y="2465738"/>
            <a:ext cx="3177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enopolno stikalo - vključeno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418FD54-2271-4FEC-9F6B-F9EBE1D68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020" y="2058431"/>
            <a:ext cx="872620" cy="96273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965325C-0DCF-4C41-8F3F-8E0AF11C4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643" y="3357702"/>
            <a:ext cx="1539373" cy="172989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A966B12E-94FC-4563-8E3C-6D7187EC8D72}"/>
              </a:ext>
            </a:extLst>
          </p:cNvPr>
          <p:cNvGrpSpPr/>
          <p:nvPr/>
        </p:nvGrpSpPr>
        <p:grpSpPr>
          <a:xfrm>
            <a:off x="1894225" y="3616335"/>
            <a:ext cx="1476487" cy="464459"/>
            <a:chOff x="2340540" y="3180907"/>
            <a:chExt cx="1476487" cy="464459"/>
          </a:xfrm>
        </p:grpSpPr>
        <p:cxnSp>
          <p:nvCxnSpPr>
            <p:cNvPr id="59" name="Raven povezovalnik 58">
              <a:extLst>
                <a:ext uri="{FF2B5EF4-FFF2-40B4-BE49-F238E27FC236}">
                  <a16:creationId xmlns:a16="http://schemas.microsoft.com/office/drawing/2014/main" id="{F5D928FF-6D5F-4BB3-A8DC-5B0258C0F095}"/>
                </a:ext>
              </a:extLst>
            </p:cNvPr>
            <p:cNvCxnSpPr>
              <a:stCxn id="60" idx="3"/>
            </p:cNvCxnSpPr>
            <p:nvPr/>
          </p:nvCxnSpPr>
          <p:spPr>
            <a:xfrm flipH="1">
              <a:off x="2340540" y="3394350"/>
              <a:ext cx="6150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ipsa 59">
              <a:extLst>
                <a:ext uri="{FF2B5EF4-FFF2-40B4-BE49-F238E27FC236}">
                  <a16:creationId xmlns:a16="http://schemas.microsoft.com/office/drawing/2014/main" id="{EC38189D-7979-4BD8-B2C6-507EAF4C863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955542" y="3358350"/>
              <a:ext cx="72000" cy="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AB2BDAA8-85B0-414B-AAF7-01F145DC2522}"/>
                </a:ext>
              </a:extLst>
            </p:cNvPr>
            <p:cNvGrpSpPr/>
            <p:nvPr/>
          </p:nvGrpSpPr>
          <p:grpSpPr>
            <a:xfrm>
              <a:off x="3163200" y="3180907"/>
              <a:ext cx="653827" cy="72000"/>
              <a:chOff x="3208920" y="3362623"/>
              <a:chExt cx="653827" cy="72000"/>
            </a:xfrm>
          </p:grpSpPr>
          <p:cxnSp>
            <p:nvCxnSpPr>
              <p:cNvPr id="58" name="Raven povezovalnik 57">
                <a:extLst>
                  <a:ext uri="{FF2B5EF4-FFF2-40B4-BE49-F238E27FC236}">
                    <a16:creationId xmlns:a16="http://schemas.microsoft.com/office/drawing/2014/main" id="{17770725-EB4D-4496-AB9D-9B0A6E1B1D61}"/>
                  </a:ext>
                </a:extLst>
              </p:cNvPr>
              <p:cNvCxnSpPr>
                <a:stCxn id="61" idx="7"/>
              </p:cNvCxnSpPr>
              <p:nvPr/>
            </p:nvCxnSpPr>
            <p:spPr>
              <a:xfrm>
                <a:off x="3280920" y="3398623"/>
                <a:ext cx="5818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Elipsa 60">
                <a:extLst>
                  <a:ext uri="{FF2B5EF4-FFF2-40B4-BE49-F238E27FC236}">
                    <a16:creationId xmlns:a16="http://schemas.microsoft.com/office/drawing/2014/main" id="{A41F40FE-7E55-4F0C-B441-BE1A25779E0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208920" y="3362623"/>
                <a:ext cx="72000" cy="72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cxnSp>
          <p:nvCxnSpPr>
            <p:cNvPr id="62" name="Raven povezovalnik 61">
              <a:extLst>
                <a:ext uri="{FF2B5EF4-FFF2-40B4-BE49-F238E27FC236}">
                  <a16:creationId xmlns:a16="http://schemas.microsoft.com/office/drawing/2014/main" id="{5D4673C4-E95C-4F4F-BB42-3C54AC703E37}"/>
                </a:ext>
              </a:extLst>
            </p:cNvPr>
            <p:cNvCxnSpPr/>
            <p:nvPr/>
          </p:nvCxnSpPr>
          <p:spPr>
            <a:xfrm flipV="1">
              <a:off x="3013573" y="3259533"/>
              <a:ext cx="231347" cy="1093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EB5D18AB-BB62-4015-84D5-606364764069}"/>
                </a:ext>
              </a:extLst>
            </p:cNvPr>
            <p:cNvGrpSpPr/>
            <p:nvPr/>
          </p:nvGrpSpPr>
          <p:grpSpPr>
            <a:xfrm>
              <a:off x="3163200" y="3573366"/>
              <a:ext cx="653827" cy="72000"/>
              <a:chOff x="3208920" y="3358350"/>
              <a:chExt cx="653827" cy="72000"/>
            </a:xfrm>
          </p:grpSpPr>
          <p:cxnSp>
            <p:nvCxnSpPr>
              <p:cNvPr id="64" name="Raven povezovalnik 63">
                <a:extLst>
                  <a:ext uri="{FF2B5EF4-FFF2-40B4-BE49-F238E27FC236}">
                    <a16:creationId xmlns:a16="http://schemas.microsoft.com/office/drawing/2014/main" id="{FAD4AFC9-A0D5-49B5-B7CF-493B6860FD2B}"/>
                  </a:ext>
                </a:extLst>
              </p:cNvPr>
              <p:cNvCxnSpPr>
                <a:stCxn id="65" idx="7"/>
              </p:cNvCxnSpPr>
              <p:nvPr/>
            </p:nvCxnSpPr>
            <p:spPr>
              <a:xfrm>
                <a:off x="3280920" y="3394350"/>
                <a:ext cx="5818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a 64">
                <a:extLst>
                  <a:ext uri="{FF2B5EF4-FFF2-40B4-BE49-F238E27FC236}">
                    <a16:creationId xmlns:a16="http://schemas.microsoft.com/office/drawing/2014/main" id="{3270C077-0C18-4DE4-9893-F569843095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208920" y="3358350"/>
                <a:ext cx="72000" cy="72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19F7596E-9A77-40A6-B3E6-700A157D2AFE}"/>
              </a:ext>
            </a:extLst>
          </p:cNvPr>
          <p:cNvSpPr txBox="1"/>
          <p:nvPr/>
        </p:nvSpPr>
        <p:spPr>
          <a:xfrm>
            <a:off x="3990534" y="3629464"/>
            <a:ext cx="3400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menjalno ali preklopno stikalo </a:t>
            </a:r>
            <a:r>
              <a:rPr lang="sl-SI" sz="2000" dirty="0"/>
              <a:t>– vedno je vključena ena veja električnega kroga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D08136F-F79A-4AB6-8F39-0A6BD6FE180B}"/>
              </a:ext>
            </a:extLst>
          </p:cNvPr>
          <p:cNvSpPr txBox="1"/>
          <p:nvPr/>
        </p:nvSpPr>
        <p:spPr>
          <a:xfrm>
            <a:off x="9445108" y="2216520"/>
            <a:ext cx="133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stikalo ima 2 priključka</a:t>
            </a: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F678D09B-CD60-45DC-844F-ED193897BBCE}"/>
              </a:ext>
            </a:extLst>
          </p:cNvPr>
          <p:cNvSpPr txBox="1"/>
          <p:nvPr/>
        </p:nvSpPr>
        <p:spPr>
          <a:xfrm>
            <a:off x="9519586" y="3703247"/>
            <a:ext cx="133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stikalo ima 3 priključke</a:t>
            </a:r>
          </a:p>
        </p:txBody>
      </p:sp>
      <p:sp>
        <p:nvSpPr>
          <p:cNvPr id="68" name="PoljeZBesedilom 67">
            <a:extLst>
              <a:ext uri="{FF2B5EF4-FFF2-40B4-BE49-F238E27FC236}">
                <a16:creationId xmlns:a16="http://schemas.microsoft.com/office/drawing/2014/main" id="{3F7C5E36-DF17-42DB-B839-F4E91CDA5153}"/>
              </a:ext>
            </a:extLst>
          </p:cNvPr>
          <p:cNvSpPr txBox="1"/>
          <p:nvPr/>
        </p:nvSpPr>
        <p:spPr>
          <a:xfrm>
            <a:off x="304801" y="269467"/>
            <a:ext cx="258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Simbole preriši v zvezek in pripiši, kaj pomenijo!</a:t>
            </a:r>
          </a:p>
        </p:txBody>
      </p:sp>
    </p:spTree>
    <p:extLst>
      <p:ext uri="{BB962C8B-B14F-4D97-AF65-F5344CB8AC3E}">
        <p14:creationId xmlns:p14="http://schemas.microsoft.com/office/powerpoint/2010/main" val="17443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3971" y="23700"/>
            <a:ext cx="8229600" cy="645643"/>
          </a:xfrm>
        </p:spPr>
        <p:txBody>
          <a:bodyPr>
            <a:normAutofit fontScale="90000"/>
          </a:bodyPr>
          <a:lstStyle/>
          <a:p>
            <a:r>
              <a:rPr lang="sl-SI" dirty="0"/>
              <a:t>SIMBOLI V ELEKTROTEHNIKI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CEA1309-6998-404B-B17A-1B4C4F4EA12B}"/>
              </a:ext>
            </a:extLst>
          </p:cNvPr>
          <p:cNvGrpSpPr/>
          <p:nvPr/>
        </p:nvGrpSpPr>
        <p:grpSpPr>
          <a:xfrm>
            <a:off x="1835328" y="3443013"/>
            <a:ext cx="1522207" cy="540000"/>
            <a:chOff x="1867396" y="3583924"/>
            <a:chExt cx="1522207" cy="540000"/>
          </a:xfrm>
        </p:grpSpPr>
        <p:sp>
          <p:nvSpPr>
            <p:cNvPr id="107" name="Elipsa 106"/>
            <p:cNvSpPr/>
            <p:nvPr/>
          </p:nvSpPr>
          <p:spPr>
            <a:xfrm rot="2700000">
              <a:off x="2375726" y="3583924"/>
              <a:ext cx="540000" cy="5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108" name="Raven povezovalnik 107"/>
            <p:cNvCxnSpPr>
              <a:stCxn id="111" idx="7"/>
            </p:cNvCxnSpPr>
            <p:nvPr/>
          </p:nvCxnSpPr>
          <p:spPr>
            <a:xfrm>
              <a:off x="2825776" y="3855835"/>
              <a:ext cx="5638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aven povezovalnik 108"/>
            <p:cNvCxnSpPr>
              <a:stCxn id="110" idx="3"/>
            </p:cNvCxnSpPr>
            <p:nvPr/>
          </p:nvCxnSpPr>
          <p:spPr>
            <a:xfrm flipH="1" flipV="1">
              <a:off x="1867396" y="3853799"/>
              <a:ext cx="597002" cy="20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ipsa 109"/>
            <p:cNvSpPr>
              <a:spLocks noChangeAspect="1"/>
            </p:cNvSpPr>
            <p:nvPr/>
          </p:nvSpPr>
          <p:spPr>
            <a:xfrm rot="2700000">
              <a:off x="2464398" y="3801835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1" name="Elipsa 110"/>
            <p:cNvSpPr>
              <a:spLocks noChangeAspect="1"/>
            </p:cNvSpPr>
            <p:nvPr/>
          </p:nvSpPr>
          <p:spPr>
            <a:xfrm rot="2700000">
              <a:off x="2717776" y="3801835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61" name="Skupina 160"/>
          <p:cNvGrpSpPr/>
          <p:nvPr/>
        </p:nvGrpSpPr>
        <p:grpSpPr>
          <a:xfrm>
            <a:off x="1876570" y="903560"/>
            <a:ext cx="1260000" cy="540000"/>
            <a:chOff x="2555776" y="4617172"/>
            <a:chExt cx="1455486" cy="720000"/>
          </a:xfrm>
        </p:grpSpPr>
        <p:cxnSp>
          <p:nvCxnSpPr>
            <p:cNvPr id="150" name="Raven povezovalnik 149"/>
            <p:cNvCxnSpPr/>
            <p:nvPr/>
          </p:nvCxnSpPr>
          <p:spPr>
            <a:xfrm>
              <a:off x="3219174" y="4797152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Raven povezovalnik 150"/>
            <p:cNvCxnSpPr/>
            <p:nvPr/>
          </p:nvCxnSpPr>
          <p:spPr>
            <a:xfrm>
              <a:off x="3347864" y="4617172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Raven povezovalnik 158"/>
            <p:cNvCxnSpPr/>
            <p:nvPr/>
          </p:nvCxnSpPr>
          <p:spPr>
            <a:xfrm flipH="1">
              <a:off x="2555776" y="4977172"/>
              <a:ext cx="6633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Raven povezovalnik 159"/>
            <p:cNvCxnSpPr/>
            <p:nvPr/>
          </p:nvCxnSpPr>
          <p:spPr>
            <a:xfrm flipH="1">
              <a:off x="3347864" y="4964728"/>
              <a:ext cx="6633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Skupina 167"/>
          <p:cNvGrpSpPr/>
          <p:nvPr/>
        </p:nvGrpSpPr>
        <p:grpSpPr>
          <a:xfrm>
            <a:off x="1771896" y="2143770"/>
            <a:ext cx="1764000" cy="540000"/>
            <a:chOff x="3923928" y="4988978"/>
            <a:chExt cx="2001586" cy="720000"/>
          </a:xfrm>
        </p:grpSpPr>
        <p:cxnSp>
          <p:nvCxnSpPr>
            <p:cNvPr id="152" name="Raven povezovalnik 151"/>
            <p:cNvCxnSpPr/>
            <p:nvPr/>
          </p:nvCxnSpPr>
          <p:spPr>
            <a:xfrm>
              <a:off x="4587326" y="5168958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Raven povezovalnik 152"/>
            <p:cNvCxnSpPr/>
            <p:nvPr/>
          </p:nvCxnSpPr>
          <p:spPr>
            <a:xfrm>
              <a:off x="4716016" y="4988978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Raven povezovalnik 153"/>
            <p:cNvCxnSpPr/>
            <p:nvPr/>
          </p:nvCxnSpPr>
          <p:spPr>
            <a:xfrm>
              <a:off x="4875358" y="5168958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Raven povezovalnik 154"/>
            <p:cNvCxnSpPr/>
            <p:nvPr/>
          </p:nvCxnSpPr>
          <p:spPr>
            <a:xfrm>
              <a:off x="5004048" y="4988978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Raven povezovalnik 155"/>
            <p:cNvCxnSpPr/>
            <p:nvPr/>
          </p:nvCxnSpPr>
          <p:spPr>
            <a:xfrm>
              <a:off x="5133426" y="5168958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Raven povezovalnik 156"/>
            <p:cNvCxnSpPr/>
            <p:nvPr/>
          </p:nvCxnSpPr>
          <p:spPr>
            <a:xfrm>
              <a:off x="5262116" y="4988978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Raven povezovalnik 161"/>
            <p:cNvCxnSpPr/>
            <p:nvPr/>
          </p:nvCxnSpPr>
          <p:spPr>
            <a:xfrm flipH="1">
              <a:off x="3923928" y="5349616"/>
              <a:ext cx="6633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aven povezovalnik 162"/>
            <p:cNvCxnSpPr/>
            <p:nvPr/>
          </p:nvCxnSpPr>
          <p:spPr>
            <a:xfrm flipH="1">
              <a:off x="5262116" y="5337172"/>
              <a:ext cx="6633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aven povezovalnik 163"/>
            <p:cNvCxnSpPr/>
            <p:nvPr/>
          </p:nvCxnSpPr>
          <p:spPr>
            <a:xfrm flipH="1">
              <a:off x="4715847" y="5355185"/>
              <a:ext cx="1225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aven povezovalnik 166"/>
            <p:cNvCxnSpPr/>
            <p:nvPr/>
          </p:nvCxnSpPr>
          <p:spPr>
            <a:xfrm flipH="1">
              <a:off x="4995478" y="5355727"/>
              <a:ext cx="108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PoljeZBesedilom 211"/>
          <p:cNvSpPr txBox="1"/>
          <p:nvPr/>
        </p:nvSpPr>
        <p:spPr>
          <a:xfrm>
            <a:off x="2292525" y="5521502"/>
            <a:ext cx="61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~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2319920" y="4350188"/>
            <a:ext cx="653976" cy="662847"/>
            <a:chOff x="3846016" y="2618549"/>
            <a:chExt cx="653976" cy="662847"/>
          </a:xfrm>
        </p:grpSpPr>
        <p:sp>
          <p:nvSpPr>
            <p:cNvPr id="213" name="PoljeZBesedilom 212"/>
            <p:cNvSpPr txBox="1"/>
            <p:nvPr/>
          </p:nvSpPr>
          <p:spPr>
            <a:xfrm>
              <a:off x="3846016" y="2618549"/>
              <a:ext cx="653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__</a:t>
              </a:r>
              <a:r>
                <a:rPr lang="sl-SI" b="1" dirty="0"/>
                <a:t> </a:t>
              </a:r>
            </a:p>
          </p:txBody>
        </p:sp>
        <p:sp>
          <p:nvSpPr>
            <p:cNvPr id="214" name="PoljeZBesedilom 213"/>
            <p:cNvSpPr txBox="1"/>
            <p:nvPr/>
          </p:nvSpPr>
          <p:spPr>
            <a:xfrm>
              <a:off x="3846016" y="2912064"/>
              <a:ext cx="619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/>
                <a:t>-----</a:t>
              </a:r>
              <a:r>
                <a:rPr lang="sl-SI" dirty="0"/>
                <a:t> </a:t>
              </a: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r="20709"/>
          <a:stretch/>
        </p:blipFill>
        <p:spPr>
          <a:xfrm rot="5400000">
            <a:off x="8128374" y="646734"/>
            <a:ext cx="703078" cy="121673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8" r="31647"/>
          <a:stretch/>
        </p:blipFill>
        <p:spPr>
          <a:xfrm rot="5400000">
            <a:off x="6488717" y="695527"/>
            <a:ext cx="378581" cy="108153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13040" t="2961" r="9680" b="6319"/>
          <a:stretch/>
        </p:blipFill>
        <p:spPr>
          <a:xfrm>
            <a:off x="6480956" y="1565896"/>
            <a:ext cx="1025633" cy="120400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05" y="3072646"/>
            <a:ext cx="1305543" cy="979157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821065" y="973505"/>
            <a:ext cx="1777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baterija 1,5 V</a:t>
            </a:r>
          </a:p>
          <a:p>
            <a:r>
              <a:rPr lang="sl-SI" sz="2000" dirty="0"/>
              <a:t>(galvanski člen)</a:t>
            </a:r>
          </a:p>
        </p:txBody>
      </p:sp>
      <p:sp>
        <p:nvSpPr>
          <p:cNvPr id="100" name="PoljeZBesedilom 99"/>
          <p:cNvSpPr txBox="1"/>
          <p:nvPr/>
        </p:nvSpPr>
        <p:spPr>
          <a:xfrm>
            <a:off x="3887639" y="2167898"/>
            <a:ext cx="1601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baterija 4,5 V</a:t>
            </a:r>
          </a:p>
        </p:txBody>
      </p:sp>
      <p:sp>
        <p:nvSpPr>
          <p:cNvPr id="101" name="PoljeZBesedilom 100"/>
          <p:cNvSpPr txBox="1"/>
          <p:nvPr/>
        </p:nvSpPr>
        <p:spPr>
          <a:xfrm>
            <a:off x="3887292" y="3403372"/>
            <a:ext cx="2599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omrežni vir električne napetosti</a:t>
            </a:r>
          </a:p>
        </p:txBody>
      </p:sp>
      <p:sp>
        <p:nvSpPr>
          <p:cNvPr id="102" name="PoljeZBesedilom 101"/>
          <p:cNvSpPr txBox="1"/>
          <p:nvPr/>
        </p:nvSpPr>
        <p:spPr>
          <a:xfrm>
            <a:off x="3817239" y="4390521"/>
            <a:ext cx="239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oznaka za enosmerno napetost</a:t>
            </a:r>
          </a:p>
        </p:txBody>
      </p:sp>
      <p:sp>
        <p:nvSpPr>
          <p:cNvPr id="103" name="PoljeZBesedilom 102"/>
          <p:cNvSpPr txBox="1"/>
          <p:nvPr/>
        </p:nvSpPr>
        <p:spPr>
          <a:xfrm>
            <a:off x="3788238" y="5521502"/>
            <a:ext cx="230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oznaka za izmenično napetost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849" y="5318434"/>
            <a:ext cx="1262192" cy="10473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95B79C9-8FFC-4E09-89E1-6171C9747C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6375" y="4254886"/>
            <a:ext cx="1151053" cy="97915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CE3F0B6-D30B-4C78-8FA9-257F01DCFC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157" y="5608547"/>
            <a:ext cx="757238" cy="757238"/>
          </a:xfrm>
          <a:prstGeom prst="rect">
            <a:avLst/>
          </a:prstGeom>
        </p:spPr>
      </p:pic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D7A07C5B-4456-4B98-9FF0-376C02FB4EC3}"/>
              </a:ext>
            </a:extLst>
          </p:cNvPr>
          <p:cNvSpPr txBox="1"/>
          <p:nvPr/>
        </p:nvSpPr>
        <p:spPr>
          <a:xfrm>
            <a:off x="304801" y="269467"/>
            <a:ext cx="258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Simbole preriši v zvezek in pripiši, kaj pomenijo!</a:t>
            </a:r>
          </a:p>
        </p:txBody>
      </p:sp>
    </p:spTree>
    <p:extLst>
      <p:ext uri="{BB962C8B-B14F-4D97-AF65-F5344CB8AC3E}">
        <p14:creationId xmlns:p14="http://schemas.microsoft.com/office/powerpoint/2010/main" val="6599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14" grpId="0"/>
      <p:bldP spid="100" grpId="0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3971" y="23699"/>
            <a:ext cx="8229600" cy="1143000"/>
          </a:xfrm>
        </p:spPr>
        <p:txBody>
          <a:bodyPr/>
          <a:lstStyle/>
          <a:p>
            <a:r>
              <a:rPr lang="sl-SI" dirty="0"/>
              <a:t>SIMBOLI V ELEKTROTEHNIKI</a:t>
            </a:r>
          </a:p>
        </p:txBody>
      </p:sp>
      <p:grpSp>
        <p:nvGrpSpPr>
          <p:cNvPr id="92" name="Skupina 91"/>
          <p:cNvGrpSpPr>
            <a:grpSpLocks noChangeAspect="1"/>
          </p:cNvGrpSpPr>
          <p:nvPr/>
        </p:nvGrpSpPr>
        <p:grpSpPr>
          <a:xfrm>
            <a:off x="1872343" y="1286342"/>
            <a:ext cx="1527494" cy="540000"/>
            <a:chOff x="719042" y="4797152"/>
            <a:chExt cx="3697500" cy="1307141"/>
          </a:xfrm>
        </p:grpSpPr>
        <p:grpSp>
          <p:nvGrpSpPr>
            <p:cNvPr id="93" name="Skupina 92"/>
            <p:cNvGrpSpPr>
              <a:grpSpLocks noChangeAspect="1"/>
            </p:cNvGrpSpPr>
            <p:nvPr/>
          </p:nvGrpSpPr>
          <p:grpSpPr>
            <a:xfrm rot="2700000">
              <a:off x="1907704" y="4797152"/>
              <a:ext cx="1307141" cy="1307141"/>
              <a:chOff x="1907704" y="4797152"/>
              <a:chExt cx="1307141" cy="1307141"/>
            </a:xfrm>
          </p:grpSpPr>
          <p:sp>
            <p:nvSpPr>
              <p:cNvPr id="96" name="Elipsa 95"/>
              <p:cNvSpPr/>
              <p:nvPr/>
            </p:nvSpPr>
            <p:spPr>
              <a:xfrm>
                <a:off x="1907704" y="4797152"/>
                <a:ext cx="1307141" cy="130714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cxnSp>
            <p:nvCxnSpPr>
              <p:cNvPr id="97" name="Raven povezovalnik 96"/>
              <p:cNvCxnSpPr>
                <a:stCxn id="96" idx="0"/>
                <a:endCxn id="96" idx="4"/>
              </p:cNvCxnSpPr>
              <p:nvPr/>
            </p:nvCxnSpPr>
            <p:spPr>
              <a:xfrm>
                <a:off x="2561275" y="4797152"/>
                <a:ext cx="0" cy="13071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aven povezovalnik 97"/>
              <p:cNvCxnSpPr>
                <a:stCxn id="96" idx="2"/>
                <a:endCxn id="96" idx="6"/>
              </p:cNvCxnSpPr>
              <p:nvPr/>
            </p:nvCxnSpPr>
            <p:spPr>
              <a:xfrm>
                <a:off x="1907704" y="5450723"/>
                <a:ext cx="130714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Raven povezovalnik 93"/>
            <p:cNvCxnSpPr>
              <a:stCxn id="96" idx="7"/>
            </p:cNvCxnSpPr>
            <p:nvPr/>
          </p:nvCxnSpPr>
          <p:spPr>
            <a:xfrm>
              <a:off x="3214846" y="5450722"/>
              <a:ext cx="1201696" cy="2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ven povezovalnik 94"/>
            <p:cNvCxnSpPr>
              <a:stCxn id="96" idx="3"/>
            </p:cNvCxnSpPr>
            <p:nvPr/>
          </p:nvCxnSpPr>
          <p:spPr>
            <a:xfrm flipH="1" flipV="1">
              <a:off x="719042" y="5446961"/>
              <a:ext cx="1188663" cy="37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Skupina 132"/>
          <p:cNvGrpSpPr/>
          <p:nvPr/>
        </p:nvGrpSpPr>
        <p:grpSpPr>
          <a:xfrm>
            <a:off x="1858978" y="4152580"/>
            <a:ext cx="1457427" cy="347495"/>
            <a:chOff x="7049855" y="2548371"/>
            <a:chExt cx="1813042" cy="376573"/>
          </a:xfrm>
        </p:grpSpPr>
        <p:sp>
          <p:nvSpPr>
            <p:cNvPr id="129" name="Pravokotnik 128"/>
            <p:cNvSpPr/>
            <p:nvPr/>
          </p:nvSpPr>
          <p:spPr>
            <a:xfrm>
              <a:off x="7524328" y="2548371"/>
              <a:ext cx="864096" cy="3765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131" name="Raven povezovalnik 130"/>
            <p:cNvCxnSpPr>
              <a:stCxn id="129" idx="1"/>
            </p:cNvCxnSpPr>
            <p:nvPr/>
          </p:nvCxnSpPr>
          <p:spPr>
            <a:xfrm flipH="1" flipV="1">
              <a:off x="7049855" y="2736657"/>
              <a:ext cx="47447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aven povezovalnik 131"/>
            <p:cNvCxnSpPr/>
            <p:nvPr/>
          </p:nvCxnSpPr>
          <p:spPr>
            <a:xfrm flipH="1" flipV="1">
              <a:off x="8388424" y="2736658"/>
              <a:ext cx="47447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Skupina 137"/>
          <p:cNvGrpSpPr/>
          <p:nvPr/>
        </p:nvGrpSpPr>
        <p:grpSpPr>
          <a:xfrm>
            <a:off x="1872343" y="5613948"/>
            <a:ext cx="1457426" cy="347495"/>
            <a:chOff x="7049856" y="2548371"/>
            <a:chExt cx="1813041" cy="376573"/>
          </a:xfrm>
        </p:grpSpPr>
        <p:sp>
          <p:nvSpPr>
            <p:cNvPr id="139" name="Pravokotnik 138"/>
            <p:cNvSpPr/>
            <p:nvPr/>
          </p:nvSpPr>
          <p:spPr>
            <a:xfrm>
              <a:off x="7524328" y="2548371"/>
              <a:ext cx="864096" cy="3765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140" name="Raven povezovalnik 139"/>
            <p:cNvCxnSpPr>
              <a:stCxn id="139" idx="3"/>
            </p:cNvCxnSpPr>
            <p:nvPr/>
          </p:nvCxnSpPr>
          <p:spPr>
            <a:xfrm flipH="1">
              <a:off x="7049856" y="2736658"/>
              <a:ext cx="13385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aven povezovalnik 140"/>
            <p:cNvCxnSpPr/>
            <p:nvPr/>
          </p:nvCxnSpPr>
          <p:spPr>
            <a:xfrm flipH="1" flipV="1">
              <a:off x="8388424" y="2736658"/>
              <a:ext cx="47447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1872343" y="2631451"/>
            <a:ext cx="1527494" cy="540000"/>
            <a:chOff x="2483768" y="3470874"/>
            <a:chExt cx="1527494" cy="540000"/>
          </a:xfrm>
        </p:grpSpPr>
        <p:sp>
          <p:nvSpPr>
            <p:cNvPr id="208" name="Elipsa 207"/>
            <p:cNvSpPr/>
            <p:nvPr/>
          </p:nvSpPr>
          <p:spPr>
            <a:xfrm rot="2700000">
              <a:off x="2974823" y="3470874"/>
              <a:ext cx="540000" cy="5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206" name="Raven povezovalnik 205"/>
            <p:cNvCxnSpPr>
              <a:stCxn id="208" idx="7"/>
            </p:cNvCxnSpPr>
            <p:nvPr/>
          </p:nvCxnSpPr>
          <p:spPr>
            <a:xfrm>
              <a:off x="3514823" y="3740874"/>
              <a:ext cx="496439" cy="10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Raven povezovalnik 206"/>
            <p:cNvCxnSpPr>
              <a:stCxn id="208" idx="3"/>
            </p:cNvCxnSpPr>
            <p:nvPr/>
          </p:nvCxnSpPr>
          <p:spPr>
            <a:xfrm flipH="1" flipV="1">
              <a:off x="2483768" y="3739320"/>
              <a:ext cx="491055" cy="15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PoljeZBesedilom 210"/>
            <p:cNvSpPr txBox="1"/>
            <p:nvPr/>
          </p:nvSpPr>
          <p:spPr>
            <a:xfrm>
              <a:off x="3023245" y="3508487"/>
              <a:ext cx="351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b="1" dirty="0"/>
                <a:t>M</a:t>
              </a:r>
              <a:r>
                <a:rPr lang="sl-SI" dirty="0"/>
                <a:t> </a:t>
              </a:r>
            </a:p>
          </p:txBody>
        </p:sp>
      </p:grpSp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2"/>
          <a:srcRect l="23767" t="7902" r="24259" b="6189"/>
          <a:stretch/>
        </p:blipFill>
        <p:spPr>
          <a:xfrm rot="5400000">
            <a:off x="6843863" y="822057"/>
            <a:ext cx="792088" cy="1440161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3"/>
          <a:srcRect l="12055" t="30516" r="6216"/>
          <a:stretch/>
        </p:blipFill>
        <p:spPr>
          <a:xfrm>
            <a:off x="6231795" y="2218771"/>
            <a:ext cx="2016224" cy="1283965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9826" y="3979161"/>
            <a:ext cx="1150436" cy="914449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044" y="5025696"/>
            <a:ext cx="1524000" cy="152400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t="17240" r="32361" b="18500"/>
          <a:stretch/>
        </p:blipFill>
        <p:spPr>
          <a:xfrm>
            <a:off x="9365198" y="4572018"/>
            <a:ext cx="954459" cy="1872208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t="6800" r="29302" b="9886"/>
          <a:stretch/>
        </p:blipFill>
        <p:spPr>
          <a:xfrm>
            <a:off x="8400257" y="5242025"/>
            <a:ext cx="625349" cy="1292465"/>
          </a:xfrm>
          <a:prstGeom prst="rect">
            <a:avLst/>
          </a:prstGeom>
        </p:spPr>
      </p:pic>
      <p:sp>
        <p:nvSpPr>
          <p:cNvPr id="215" name="PoljeZBesedilom 214"/>
          <p:cNvSpPr txBox="1"/>
          <p:nvPr/>
        </p:nvSpPr>
        <p:spPr>
          <a:xfrm>
            <a:off x="3774722" y="1342081"/>
            <a:ext cx="93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žarnica</a:t>
            </a:r>
          </a:p>
        </p:txBody>
      </p:sp>
      <p:sp>
        <p:nvSpPr>
          <p:cNvPr id="216" name="PoljeZBesedilom 215"/>
          <p:cNvSpPr txBox="1"/>
          <p:nvPr/>
        </p:nvSpPr>
        <p:spPr>
          <a:xfrm>
            <a:off x="3774722" y="2660697"/>
            <a:ext cx="160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elektromotor</a:t>
            </a:r>
          </a:p>
        </p:txBody>
      </p:sp>
      <p:sp>
        <p:nvSpPr>
          <p:cNvPr id="217" name="PoljeZBesedilom 216"/>
          <p:cNvSpPr txBox="1"/>
          <p:nvPr/>
        </p:nvSpPr>
        <p:spPr>
          <a:xfrm>
            <a:off x="3775600" y="4099965"/>
            <a:ext cx="206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električni upornik</a:t>
            </a:r>
          </a:p>
        </p:txBody>
      </p:sp>
      <p:sp>
        <p:nvSpPr>
          <p:cNvPr id="218" name="PoljeZBesedilom 217"/>
          <p:cNvSpPr txBox="1"/>
          <p:nvPr/>
        </p:nvSpPr>
        <p:spPr>
          <a:xfrm>
            <a:off x="3743119" y="5539233"/>
            <a:ext cx="1208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varovalka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66540364-752E-4E5C-BF4F-B6D7B985BFBD}"/>
              </a:ext>
            </a:extLst>
          </p:cNvPr>
          <p:cNvSpPr txBox="1"/>
          <p:nvPr/>
        </p:nvSpPr>
        <p:spPr>
          <a:xfrm>
            <a:off x="304801" y="269467"/>
            <a:ext cx="258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Simbole preriši v zvezek in pripiši, kaj pomenijo!</a:t>
            </a:r>
          </a:p>
        </p:txBody>
      </p:sp>
    </p:spTree>
    <p:extLst>
      <p:ext uri="{BB962C8B-B14F-4D97-AF65-F5344CB8AC3E}">
        <p14:creationId xmlns:p14="http://schemas.microsoft.com/office/powerpoint/2010/main" val="30890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/>
      <p:bldP spid="217" grpId="0"/>
      <p:bldP spid="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6507" y="21951"/>
            <a:ext cx="6642529" cy="1194728"/>
          </a:xfrm>
        </p:spPr>
        <p:txBody>
          <a:bodyPr>
            <a:noAutofit/>
          </a:bodyPr>
          <a:lstStyle/>
          <a:p>
            <a:r>
              <a:rPr lang="sl-SI" sz="2800" dirty="0"/>
              <a:t>PRIMER UPORABE SIMBOLOV ZA RISANJE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SHEME ELEKTRIČNEGA KROGA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734EC65E-51DB-4DB2-A453-23524BC87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109" y="1317904"/>
            <a:ext cx="2896607" cy="144830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EEA5EE1E-43D8-4336-9F90-37517EFA3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73" y="3861765"/>
            <a:ext cx="2378861" cy="2069248"/>
          </a:xfrm>
          <a:prstGeom prst="rect">
            <a:avLst/>
          </a:prstGeom>
        </p:spPr>
      </p:pic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FC6DB0D6-0D55-4068-9EAF-3473DD85059E}"/>
              </a:ext>
            </a:extLst>
          </p:cNvPr>
          <p:cNvSpPr txBox="1"/>
          <p:nvPr/>
        </p:nvSpPr>
        <p:spPr>
          <a:xfrm>
            <a:off x="2989049" y="1857390"/>
            <a:ext cx="84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žarnica</a:t>
            </a:r>
          </a:p>
        </p:txBody>
      </p:sp>
      <p:sp>
        <p:nvSpPr>
          <p:cNvPr id="147" name="PoljeZBesedilom 146">
            <a:extLst>
              <a:ext uri="{FF2B5EF4-FFF2-40B4-BE49-F238E27FC236}">
                <a16:creationId xmlns:a16="http://schemas.microsoft.com/office/drawing/2014/main" id="{6E4E36C8-C6A1-4158-A398-83BB5D4809B8}"/>
              </a:ext>
            </a:extLst>
          </p:cNvPr>
          <p:cNvSpPr txBox="1"/>
          <p:nvPr/>
        </p:nvSpPr>
        <p:spPr>
          <a:xfrm>
            <a:off x="3444267" y="4711723"/>
            <a:ext cx="84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žarnica</a:t>
            </a:r>
          </a:p>
        </p:txBody>
      </p:sp>
      <p:sp>
        <p:nvSpPr>
          <p:cNvPr id="149" name="PoljeZBesedilom 148">
            <a:extLst>
              <a:ext uri="{FF2B5EF4-FFF2-40B4-BE49-F238E27FC236}">
                <a16:creationId xmlns:a16="http://schemas.microsoft.com/office/drawing/2014/main" id="{67923E51-6FDB-4CC6-8BE8-86CD0B52026F}"/>
              </a:ext>
            </a:extLst>
          </p:cNvPr>
          <p:cNvSpPr txBox="1"/>
          <p:nvPr/>
        </p:nvSpPr>
        <p:spPr>
          <a:xfrm>
            <a:off x="4859423" y="1393039"/>
            <a:ext cx="86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vodniki</a:t>
            </a:r>
          </a:p>
        </p:txBody>
      </p:sp>
      <p:sp>
        <p:nvSpPr>
          <p:cNvPr id="158" name="PoljeZBesedilom 157">
            <a:extLst>
              <a:ext uri="{FF2B5EF4-FFF2-40B4-BE49-F238E27FC236}">
                <a16:creationId xmlns:a16="http://schemas.microsoft.com/office/drawing/2014/main" id="{BCB39093-EDBC-4D22-8C6C-BE81C2B9557A}"/>
              </a:ext>
            </a:extLst>
          </p:cNvPr>
          <p:cNvSpPr txBox="1"/>
          <p:nvPr/>
        </p:nvSpPr>
        <p:spPr>
          <a:xfrm>
            <a:off x="5054191" y="3448086"/>
            <a:ext cx="86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vodniki</a:t>
            </a:r>
          </a:p>
        </p:txBody>
      </p:sp>
      <p:sp>
        <p:nvSpPr>
          <p:cNvPr id="165" name="PoljeZBesedilom 164">
            <a:extLst>
              <a:ext uri="{FF2B5EF4-FFF2-40B4-BE49-F238E27FC236}">
                <a16:creationId xmlns:a16="http://schemas.microsoft.com/office/drawing/2014/main" id="{119FD8D3-0AFF-4C2B-B533-A8BDA7F67A54}"/>
              </a:ext>
            </a:extLst>
          </p:cNvPr>
          <p:cNvSpPr txBox="1"/>
          <p:nvPr/>
        </p:nvSpPr>
        <p:spPr>
          <a:xfrm>
            <a:off x="6711716" y="1876223"/>
            <a:ext cx="143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baterija 4,5 V</a:t>
            </a:r>
          </a:p>
        </p:txBody>
      </p:sp>
      <p:sp>
        <p:nvSpPr>
          <p:cNvPr id="166" name="PoljeZBesedilom 165">
            <a:extLst>
              <a:ext uri="{FF2B5EF4-FFF2-40B4-BE49-F238E27FC236}">
                <a16:creationId xmlns:a16="http://schemas.microsoft.com/office/drawing/2014/main" id="{36483DCB-E20C-43AE-BB25-416E9F039768}"/>
              </a:ext>
            </a:extLst>
          </p:cNvPr>
          <p:cNvSpPr txBox="1"/>
          <p:nvPr/>
        </p:nvSpPr>
        <p:spPr>
          <a:xfrm>
            <a:off x="6717367" y="4794436"/>
            <a:ext cx="143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baterija 4,5 V</a:t>
            </a:r>
          </a:p>
        </p:txBody>
      </p:sp>
      <p:sp>
        <p:nvSpPr>
          <p:cNvPr id="3" name="Oblaček govora: pravokotnik z zaobljenimi vogali 2">
            <a:extLst>
              <a:ext uri="{FF2B5EF4-FFF2-40B4-BE49-F238E27FC236}">
                <a16:creationId xmlns:a16="http://schemas.microsoft.com/office/drawing/2014/main" id="{128FD663-39F4-47A1-A80B-6F02C84393BC}"/>
              </a:ext>
            </a:extLst>
          </p:cNvPr>
          <p:cNvSpPr/>
          <p:nvPr/>
        </p:nvSpPr>
        <p:spPr>
          <a:xfrm>
            <a:off x="956361" y="4529536"/>
            <a:ext cx="2378861" cy="1268464"/>
          </a:xfrm>
          <a:prstGeom prst="wedgeRoundRectCallout">
            <a:avLst>
              <a:gd name="adj1" fmla="val 121429"/>
              <a:gd name="adj2" fmla="val 5358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Vodniki potekajo v shemah vedno kot ravne črte.</a:t>
            </a:r>
          </a:p>
        </p:txBody>
      </p:sp>
      <p:sp>
        <p:nvSpPr>
          <p:cNvPr id="12" name="Oblaček govora: pravokotnik z zaobljenimi vogali 11">
            <a:extLst>
              <a:ext uri="{FF2B5EF4-FFF2-40B4-BE49-F238E27FC236}">
                <a16:creationId xmlns:a16="http://schemas.microsoft.com/office/drawing/2014/main" id="{9D95D100-10AB-4B66-859A-4A42246C7AFB}"/>
              </a:ext>
            </a:extLst>
          </p:cNvPr>
          <p:cNvSpPr/>
          <p:nvPr/>
        </p:nvSpPr>
        <p:spPr>
          <a:xfrm>
            <a:off x="7649605" y="2956830"/>
            <a:ext cx="2378861" cy="1268464"/>
          </a:xfrm>
          <a:prstGeom prst="wedgeRoundRectCallout">
            <a:avLst>
              <a:gd name="adj1" fmla="val -97314"/>
              <a:gd name="adj2" fmla="val 3128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Ko vodnik spremeni smer, jo spremeni pod pravim kotom!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39F9D8-B105-4155-9CAF-80E8AB825B3A}"/>
              </a:ext>
            </a:extLst>
          </p:cNvPr>
          <p:cNvSpPr txBox="1"/>
          <p:nvPr/>
        </p:nvSpPr>
        <p:spPr>
          <a:xfrm>
            <a:off x="416745" y="2863114"/>
            <a:ext cx="630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Shema električnega kroga je s simboli narisan električni krog.</a:t>
            </a:r>
          </a:p>
        </p:txBody>
      </p:sp>
      <p:sp>
        <p:nvSpPr>
          <p:cNvPr id="14" name="Oblaček govora: pravokotnik z zaobljenimi vogali 13">
            <a:extLst>
              <a:ext uri="{FF2B5EF4-FFF2-40B4-BE49-F238E27FC236}">
                <a16:creationId xmlns:a16="http://schemas.microsoft.com/office/drawing/2014/main" id="{2ADF7543-B1CB-4405-AACE-1BE25F55C8E7}"/>
              </a:ext>
            </a:extLst>
          </p:cNvPr>
          <p:cNvSpPr/>
          <p:nvPr/>
        </p:nvSpPr>
        <p:spPr>
          <a:xfrm>
            <a:off x="7622482" y="5163768"/>
            <a:ext cx="2378861" cy="1077277"/>
          </a:xfrm>
          <a:prstGeom prst="wedgeRoundRectCallout">
            <a:avLst>
              <a:gd name="adj1" fmla="val -97711"/>
              <a:gd name="adj2" fmla="val 1936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Črte vodnikov ne smejo biti nikjer prekinjene!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A5280F4-B802-4645-B52A-3E17FD1BACC2}"/>
              </a:ext>
            </a:extLst>
          </p:cNvPr>
          <p:cNvSpPr txBox="1"/>
          <p:nvPr/>
        </p:nvSpPr>
        <p:spPr>
          <a:xfrm>
            <a:off x="221976" y="1102936"/>
            <a:ext cx="291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Preriši in prepiši v zvezek!</a:t>
            </a:r>
          </a:p>
        </p:txBody>
      </p:sp>
    </p:spTree>
    <p:extLst>
      <p:ext uri="{BB962C8B-B14F-4D97-AF65-F5344CB8AC3E}">
        <p14:creationId xmlns:p14="http://schemas.microsoft.com/office/powerpoint/2010/main" val="3564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7" grpId="0"/>
      <p:bldP spid="149" grpId="0"/>
      <p:bldP spid="158" grpId="0"/>
      <p:bldP spid="165" grpId="0"/>
      <p:bldP spid="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SLIK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>
                <a:hlinkClick r:id="rId2"/>
              </a:rPr>
              <a:t>https://encrypted-tbn1.gstatic.com/images?q=tbn:ANd9GcQmPCluXbkrxvZDfmymv6Nh61VYnwdx0h9dFbbm-qrdQkY2SVR0</a:t>
            </a:r>
            <a:endParaRPr lang="sl-SI" sz="1400" dirty="0"/>
          </a:p>
          <a:p>
            <a:r>
              <a:rPr lang="sl-SI" sz="1400" dirty="0">
                <a:hlinkClick r:id="rId3"/>
              </a:rPr>
              <a:t>https://encrypted-tbn0.gstatic.com/images?q=tbn:ANd9GcRseklS_5Ew8L84pVsZAnSQKQMnYDt8we1AoLbIGA3therjldo9Ug</a:t>
            </a:r>
            <a:endParaRPr lang="sl-SI" sz="1400" dirty="0"/>
          </a:p>
          <a:p>
            <a:r>
              <a:rPr lang="sl-SI" sz="1400" dirty="0">
                <a:hlinkClick r:id="rId4"/>
              </a:rPr>
              <a:t>https://www.merkur.si/gradnja/elektroinstalacije/stikala-in-vticnice/</a:t>
            </a:r>
            <a:endParaRPr lang="sl-SI" sz="1400" dirty="0"/>
          </a:p>
          <a:p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424076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279</Words>
  <Application>Microsoft Office PowerPoint</Application>
  <PresentationFormat>Širokozaslonsko</PresentationFormat>
  <Paragraphs>56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RISANJE SIMBOLOV V SHEMAH ELEKTRIČNIH KROGOV</vt:lpstr>
      <vt:lpstr>SIMBOLI V ELEKTROTEHNIKI</vt:lpstr>
      <vt:lpstr>SIMBOLI V ELEKTROTEHNIKI</vt:lpstr>
      <vt:lpstr>SIMBOLI V ELEKTROTEHNIKI</vt:lpstr>
      <vt:lpstr>SIMBOLI V ELEKTROTEHNIKI</vt:lpstr>
      <vt:lpstr>PRIMER UPORABE SIMBOLOV ZA RISANJE SHEME ELEKTRIČNEGA KROGA</vt:lpstr>
      <vt:lpstr>VIRI SLIK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Risani simboli v električnih vezavah</dc:title>
  <dc:creator>Martin</dc:creator>
  <cp:lastModifiedBy>Martin Knuplež</cp:lastModifiedBy>
  <cp:revision>52</cp:revision>
  <dcterms:created xsi:type="dcterms:W3CDTF">2013-03-11T08:25:13Z</dcterms:created>
  <dcterms:modified xsi:type="dcterms:W3CDTF">2020-05-06T16:11:46Z</dcterms:modified>
</cp:coreProperties>
</file>