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7" r:id="rId8"/>
    <p:sldId id="261" r:id="rId9"/>
    <p:sldId id="266" r:id="rId10"/>
    <p:sldId id="264" r:id="rId11"/>
    <p:sldId id="262" r:id="rId12"/>
    <p:sldId id="265" r:id="rId1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16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37EAE-C8F9-4FE3-940C-2BEAD7711E80}" type="datetimeFigureOut">
              <a:rPr lang="sl-SI" smtClean="0"/>
              <a:t>7.5.2020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F96AF-5048-4B80-BED2-6C8CA0DEEB0A}" type="slidenum">
              <a:rPr lang="sl-SI" smtClean="0"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453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37EAE-C8F9-4FE3-940C-2BEAD7711E80}" type="datetimeFigureOut">
              <a:rPr lang="sl-SI" smtClean="0"/>
              <a:t>7.5.2020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F96AF-5048-4B80-BED2-6C8CA0DEEB0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954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37EAE-C8F9-4FE3-940C-2BEAD7711E80}" type="datetimeFigureOut">
              <a:rPr lang="sl-SI" smtClean="0"/>
              <a:t>7.5.2020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F96AF-5048-4B80-BED2-6C8CA0DEEB0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14804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37EAE-C8F9-4FE3-940C-2BEAD7711E80}" type="datetimeFigureOut">
              <a:rPr lang="sl-SI" smtClean="0"/>
              <a:t>7.5.2020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F96AF-5048-4B80-BED2-6C8CA0DEEB0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71896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37EAE-C8F9-4FE3-940C-2BEAD7711E80}" type="datetimeFigureOut">
              <a:rPr lang="sl-SI" smtClean="0"/>
              <a:t>7.5.2020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F96AF-5048-4B80-BED2-6C8CA0DEEB0A}" type="slidenum">
              <a:rPr lang="sl-SI" smtClean="0"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947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37EAE-C8F9-4FE3-940C-2BEAD7711E80}" type="datetimeFigureOut">
              <a:rPr lang="sl-SI" smtClean="0"/>
              <a:t>7.5.2020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F96AF-5048-4B80-BED2-6C8CA0DEEB0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1910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37EAE-C8F9-4FE3-940C-2BEAD7711E80}" type="datetimeFigureOut">
              <a:rPr lang="sl-SI" smtClean="0"/>
              <a:t>7.5.2020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F96AF-5048-4B80-BED2-6C8CA0DEEB0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85145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37EAE-C8F9-4FE3-940C-2BEAD7711E80}" type="datetimeFigureOut">
              <a:rPr lang="sl-SI" smtClean="0"/>
              <a:t>7.5.2020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F96AF-5048-4B80-BED2-6C8CA0DEEB0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09418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37EAE-C8F9-4FE3-940C-2BEAD7711E80}" type="datetimeFigureOut">
              <a:rPr lang="sl-SI" smtClean="0"/>
              <a:t>7.5.2020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F96AF-5048-4B80-BED2-6C8CA0DEEB0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11885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5337EAE-C8F9-4FE3-940C-2BEAD7711E80}" type="datetimeFigureOut">
              <a:rPr lang="sl-SI" smtClean="0"/>
              <a:t>7.5.2020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1F96AF-5048-4B80-BED2-6C8CA0DEEB0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06601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37EAE-C8F9-4FE3-940C-2BEAD7711E80}" type="datetimeFigureOut">
              <a:rPr lang="sl-SI" smtClean="0"/>
              <a:t>7.5.2020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F96AF-5048-4B80-BED2-6C8CA0DEEB0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79341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5337EAE-C8F9-4FE3-940C-2BEAD7711E80}" type="datetimeFigureOut">
              <a:rPr lang="sl-SI" smtClean="0"/>
              <a:t>7.5.2020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71F96AF-5048-4B80-BED2-6C8CA0DEEB0A}" type="slidenum">
              <a:rPr lang="sl-SI" smtClean="0"/>
              <a:t>‹#›</a:t>
            </a:fld>
            <a:endParaRPr lang="sl-SI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97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mnGuLuQjmGc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s://www.youtube.com/watch?v=CHykXlxAAqA&amp;t=4s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RAZVOJ IZ SEMENA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0502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ZANIMIVOSTI</a:t>
            </a:r>
            <a:endParaRPr lang="sl-SI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l-SI" dirty="0" smtClean="0"/>
              <a:t>1. Nekatere vodne leče imajo plodove, ki imajo maso okoli 70 tisočink g in so veliki okoli 3 desetinke mm, kar je približno toliko kot zrno soli. Največji plodovi pa so buče velikanke, ki lahko presežejo maso 500 kg.</a:t>
            </a:r>
          </a:p>
          <a:p>
            <a:pPr marL="0" indent="0">
              <a:lnSpc>
                <a:spcPct val="100000"/>
              </a:lnSpc>
              <a:buNone/>
            </a:pPr>
            <a:endParaRPr lang="sl-SI" dirty="0" smtClean="0"/>
          </a:p>
          <a:p>
            <a:pPr>
              <a:lnSpc>
                <a:spcPct val="100000"/>
              </a:lnSpc>
            </a:pPr>
            <a:r>
              <a:rPr lang="sl-SI" dirty="0" smtClean="0"/>
              <a:t>2. Semena orhidej so zelo drobna in skoraj brez rezervnih hranil. Vodo in hranila jim dovajajo glive, ki obdajajo kaleče seme.</a:t>
            </a:r>
          </a:p>
          <a:p>
            <a:pPr>
              <a:lnSpc>
                <a:spcPct val="100000"/>
              </a:lnSpc>
            </a:pPr>
            <a:endParaRPr lang="sl-SI" dirty="0" smtClean="0"/>
          </a:p>
          <a:p>
            <a:pPr>
              <a:lnSpc>
                <a:spcPct val="100000"/>
              </a:lnSpc>
            </a:pPr>
            <a:r>
              <a:rPr lang="sl-SI" dirty="0" smtClean="0"/>
              <a:t>3. Nekatere rastline kalijo šele potem, ko je seme prešlo v prebavilo živali.</a:t>
            </a:r>
          </a:p>
          <a:p>
            <a:pPr>
              <a:lnSpc>
                <a:spcPct val="100000"/>
              </a:lnSpc>
            </a:pPr>
            <a:r>
              <a:rPr lang="sl-SI" dirty="0"/>
              <a:t>4. </a:t>
            </a:r>
            <a:r>
              <a:rPr lang="sl-SI" dirty="0">
                <a:hlinkClick r:id="rId2"/>
              </a:rPr>
              <a:t>https://</a:t>
            </a:r>
            <a:r>
              <a:rPr lang="sl-SI" dirty="0" smtClean="0">
                <a:hlinkClick r:id="rId2"/>
              </a:rPr>
              <a:t>www.youtube.com/watch?v=mnGuLuQjmGc</a:t>
            </a:r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3394" y="-6247"/>
            <a:ext cx="1804572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34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420" y="1090982"/>
            <a:ext cx="6490199" cy="483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68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RAZVOJ IZ SEMEN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sl-SI" dirty="0" smtClean="0"/>
              <a:t>1. Na rastlinah se po cvetenju razvijejo semena, ki so različnih oblik, velikosti in barv. </a:t>
            </a:r>
          </a:p>
          <a:p>
            <a:pPr>
              <a:lnSpc>
                <a:spcPct val="100000"/>
              </a:lnSpc>
            </a:pPr>
            <a:r>
              <a:rPr lang="sl-SI" dirty="0" smtClean="0"/>
              <a:t>2. Vsa semena vsebujejo: </a:t>
            </a:r>
            <a:r>
              <a:rPr lang="sl-SI" b="1" dirty="0" smtClean="0"/>
              <a:t>kalček (zarodek)</a:t>
            </a:r>
            <a:r>
              <a:rPr lang="sl-SI" dirty="0" smtClean="0"/>
              <a:t>, </a:t>
            </a:r>
            <a:r>
              <a:rPr lang="sl-SI" b="1" dirty="0" smtClean="0"/>
              <a:t>hrano za kalček </a:t>
            </a:r>
            <a:r>
              <a:rPr lang="sl-SI" dirty="0" smtClean="0"/>
              <a:t>in </a:t>
            </a:r>
            <a:r>
              <a:rPr lang="sl-SI" b="1" dirty="0" smtClean="0"/>
              <a:t>semensko lupino</a:t>
            </a:r>
            <a:r>
              <a:rPr lang="sl-SI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sl-SI" dirty="0" smtClean="0"/>
              <a:t>3. </a:t>
            </a:r>
            <a:r>
              <a:rPr lang="sl-SI" b="1" dirty="0" smtClean="0"/>
              <a:t>Kalček je mlada rastlinica, ki ima že v semenu pogosto razvite vse glavne rastlinske organe </a:t>
            </a:r>
            <a:r>
              <a:rPr lang="sl-SI" dirty="0" smtClean="0"/>
              <a:t>(liste, steblo, korenine). Prve liste na steblu rastline imenujemo </a:t>
            </a:r>
            <a:r>
              <a:rPr lang="sl-SI" b="1" dirty="0" smtClean="0"/>
              <a:t>klični listi</a:t>
            </a:r>
            <a:r>
              <a:rPr lang="sl-SI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sl-SI" dirty="0" smtClean="0"/>
              <a:t>4. Kalček koruze ima </a:t>
            </a:r>
            <a:r>
              <a:rPr lang="sl-SI" b="1" dirty="0" smtClean="0"/>
              <a:t>en klični list </a:t>
            </a:r>
            <a:r>
              <a:rPr lang="sl-SI" dirty="0" smtClean="0"/>
              <a:t>(enokaličnica) in založne snovi v </a:t>
            </a:r>
            <a:r>
              <a:rPr lang="sl-SI" dirty="0" smtClean="0"/>
              <a:t>semenu – MOČNATO TELO. </a:t>
            </a:r>
            <a:r>
              <a:rPr lang="sl-SI" dirty="0" smtClean="0"/>
              <a:t>Kalček fižola ima </a:t>
            </a:r>
            <a:r>
              <a:rPr lang="sl-SI" b="1" dirty="0" smtClean="0"/>
              <a:t>dva</a:t>
            </a:r>
            <a:r>
              <a:rPr lang="sl-SI" dirty="0" smtClean="0"/>
              <a:t> </a:t>
            </a:r>
            <a:r>
              <a:rPr lang="sl-SI" b="1" dirty="0" smtClean="0"/>
              <a:t>klična lista </a:t>
            </a:r>
            <a:r>
              <a:rPr lang="sl-SI" dirty="0" smtClean="0"/>
              <a:t>(dvokaličnica), v katerih so založne snovi.</a:t>
            </a:r>
          </a:p>
          <a:p>
            <a:pPr>
              <a:lnSpc>
                <a:spcPct val="100000"/>
              </a:lnSpc>
            </a:pPr>
            <a:r>
              <a:rPr lang="sl-SI" dirty="0" smtClean="0"/>
              <a:t>5. Mnoge rastline imajo seme obdane s tkivi (</a:t>
            </a:r>
            <a:r>
              <a:rPr lang="sl-SI" b="1" dirty="0" err="1" smtClean="0"/>
              <a:t>osemenje</a:t>
            </a:r>
            <a:r>
              <a:rPr lang="sl-SI" b="1" dirty="0" smtClean="0"/>
              <a:t> – lahko je sočno ali suho</a:t>
            </a:r>
            <a:r>
              <a:rPr lang="sl-SI" dirty="0" smtClean="0"/>
              <a:t>), </a:t>
            </a:r>
            <a:r>
              <a:rPr lang="sl-SI" dirty="0" smtClean="0"/>
              <a:t>ki skupaj sestavljajo </a:t>
            </a:r>
            <a:r>
              <a:rPr lang="sl-SI" b="1" dirty="0" smtClean="0"/>
              <a:t>plod</a:t>
            </a:r>
            <a:r>
              <a:rPr lang="sl-SI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sl-SI" dirty="0" smtClean="0"/>
              <a:t>6. Za kalitev potrebujejo semena </a:t>
            </a:r>
            <a:r>
              <a:rPr lang="sl-SI" b="1" dirty="0" smtClean="0"/>
              <a:t>primerno temperaturo </a:t>
            </a:r>
            <a:r>
              <a:rPr lang="sl-SI" dirty="0" smtClean="0"/>
              <a:t>in </a:t>
            </a:r>
            <a:r>
              <a:rPr lang="sl-SI" b="1" dirty="0" smtClean="0"/>
              <a:t>zadostno količino vode</a:t>
            </a:r>
            <a:r>
              <a:rPr lang="sl-SI" dirty="0" smtClean="0"/>
              <a:t>.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3054" y="89934"/>
            <a:ext cx="1097375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9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017" y="275955"/>
            <a:ext cx="6850855" cy="6086208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0413" y="275955"/>
            <a:ext cx="1804572" cy="1743607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8641723" y="2975019"/>
            <a:ext cx="3083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 smtClean="0"/>
              <a:t>RAZNOLIKOST SEMEN RAZLIČNIH RASTLINSKIH VRST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333984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ZGRADBA SEMENA ENOKALIČNICE</a:t>
            </a:r>
            <a:endParaRPr lang="sl-SI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Označba mesta vsebine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5307" y="2277253"/>
            <a:ext cx="4450466" cy="3109229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132" y="2277253"/>
            <a:ext cx="4587548" cy="3409763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7428" y="0"/>
            <a:ext cx="1804572" cy="1743607"/>
          </a:xfrm>
          <a:prstGeom prst="rect">
            <a:avLst/>
          </a:prstGeom>
        </p:spPr>
      </p:pic>
      <p:sp>
        <p:nvSpPr>
          <p:cNvPr id="3" name="Zaobljeni pravokotnik 2"/>
          <p:cNvSpPr/>
          <p:nvPr/>
        </p:nvSpPr>
        <p:spPr>
          <a:xfrm>
            <a:off x="6568132" y="3567449"/>
            <a:ext cx="644037" cy="33485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Zaobljeni pravokotnik 3"/>
          <p:cNvSpPr/>
          <p:nvPr/>
        </p:nvSpPr>
        <p:spPr>
          <a:xfrm>
            <a:off x="10238704" y="3193961"/>
            <a:ext cx="798490" cy="78817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Zaobljeni pravokotnik 4"/>
          <p:cNvSpPr/>
          <p:nvPr/>
        </p:nvSpPr>
        <p:spPr>
          <a:xfrm>
            <a:off x="10058400" y="4713668"/>
            <a:ext cx="811369" cy="47651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2366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ZGRADBA SEMENA DVOKALIČNICE</a:t>
            </a:r>
            <a:endParaRPr lang="sl-SI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2166067"/>
            <a:ext cx="4066384" cy="304826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6606" y="2166067"/>
            <a:ext cx="4991648" cy="315736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7428" y="0"/>
            <a:ext cx="1804572" cy="1743607"/>
          </a:xfrm>
          <a:prstGeom prst="rect">
            <a:avLst/>
          </a:prstGeom>
        </p:spPr>
      </p:pic>
      <p:sp>
        <p:nvSpPr>
          <p:cNvPr id="3" name="Zaobljeni pravokotnik 2"/>
          <p:cNvSpPr/>
          <p:nvPr/>
        </p:nvSpPr>
        <p:spPr>
          <a:xfrm>
            <a:off x="5996606" y="3760631"/>
            <a:ext cx="687529" cy="37348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Zaobljeni pravokotnik 6"/>
          <p:cNvSpPr/>
          <p:nvPr/>
        </p:nvSpPr>
        <p:spPr>
          <a:xfrm>
            <a:off x="6928834" y="4301544"/>
            <a:ext cx="772732" cy="695459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Zaobljeni pravokotnik 7"/>
          <p:cNvSpPr/>
          <p:nvPr/>
        </p:nvSpPr>
        <p:spPr>
          <a:xfrm>
            <a:off x="9684914" y="4430333"/>
            <a:ext cx="1030310" cy="579549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4437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438" y="398724"/>
            <a:ext cx="6448406" cy="5371012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7907627" y="2472745"/>
            <a:ext cx="3639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smtClean="0"/>
              <a:t>PREREZI RAZLIČNIH SEMEN</a:t>
            </a:r>
            <a:endParaRPr lang="sl-SI" sz="2400" b="1"/>
          </a:p>
        </p:txBody>
      </p:sp>
      <p:sp>
        <p:nvSpPr>
          <p:cNvPr id="4" name="Zaobljeni pravokotnik 3"/>
          <p:cNvSpPr/>
          <p:nvPr/>
        </p:nvSpPr>
        <p:spPr>
          <a:xfrm>
            <a:off x="7907627" y="2245286"/>
            <a:ext cx="3835583" cy="858521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3545" y="0"/>
            <a:ext cx="1804572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98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86314" y="2730348"/>
            <a:ext cx="3388313" cy="2679131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4520" y="2375757"/>
            <a:ext cx="2334140" cy="343838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5772" y="2726763"/>
            <a:ext cx="3051461" cy="304172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9207" y="2424670"/>
            <a:ext cx="2991085" cy="3420362"/>
          </a:xfrm>
          <a:prstGeom prst="rect">
            <a:avLst/>
          </a:prstGeom>
        </p:spPr>
      </p:pic>
      <p:sp>
        <p:nvSpPr>
          <p:cNvPr id="7" name="Zaobljeni pravokotnik 6"/>
          <p:cNvSpPr/>
          <p:nvPr/>
        </p:nvSpPr>
        <p:spPr>
          <a:xfrm>
            <a:off x="638473" y="334851"/>
            <a:ext cx="9646276" cy="15454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Mnoge rastline imajo semena obdana s posebnimi tkivi, ki so največkrat namenjena zaščiti in razširjanju semen. Tkiva imenujemo </a:t>
            </a:r>
            <a:r>
              <a:rPr lang="sl-SI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osemenje</a:t>
            </a:r>
            <a:r>
              <a:rPr lang="sl-SI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in skupaj s semeni sestavljajo </a:t>
            </a:r>
            <a:r>
              <a:rPr lang="sl-SI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plod</a:t>
            </a:r>
            <a:r>
              <a:rPr lang="sl-SI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sl-SI" sz="2400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7428" y="136709"/>
            <a:ext cx="1804572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04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4428" t="4234" r="7075" b="5787"/>
          <a:stretch/>
        </p:blipFill>
        <p:spPr>
          <a:xfrm>
            <a:off x="618563" y="726140"/>
            <a:ext cx="5109883" cy="4572001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695" y="1371599"/>
            <a:ext cx="5773924" cy="4406645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7428" y="42595"/>
            <a:ext cx="1804572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5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KALITEV SEMEN</a:t>
            </a:r>
            <a:endParaRPr lang="sl-SI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041"/>
          <a:stretch/>
        </p:blipFill>
        <p:spPr>
          <a:xfrm>
            <a:off x="6716160" y="2026565"/>
            <a:ext cx="4243762" cy="402272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3"/>
          <a:srcRect l="1810"/>
          <a:stretch/>
        </p:blipFill>
        <p:spPr>
          <a:xfrm>
            <a:off x="759853" y="2439431"/>
            <a:ext cx="5190802" cy="319699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3394" y="138355"/>
            <a:ext cx="1804572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30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Demonstracija: KALITEV AVOKADA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Potrebujemo: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4957" y="2133501"/>
            <a:ext cx="3723409" cy="355792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122" y="2325164"/>
            <a:ext cx="2281680" cy="153225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/>
          <a:srcRect l="17809" t="24224" r="20249" b="9859"/>
          <a:stretch/>
        </p:blipFill>
        <p:spPr>
          <a:xfrm>
            <a:off x="3982610" y="1845734"/>
            <a:ext cx="1790621" cy="285691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280" y="4334693"/>
            <a:ext cx="1882462" cy="1882462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1790469" y="3912463"/>
            <a:ext cx="1166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AVOKADO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120482" y="5869094"/>
            <a:ext cx="144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/>
              <a:t>ZOBOTREBCE</a:t>
            </a:r>
            <a:endParaRPr lang="sl-SI" b="1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3982610" y="4750984"/>
            <a:ext cx="1866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/>
              <a:t>KOZAREC Z VODO</a:t>
            </a:r>
            <a:endParaRPr lang="sl-SI" b="1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8461420" y="5787529"/>
            <a:ext cx="232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/>
              <a:t>PRIPRAVA NA KALITEV</a:t>
            </a:r>
            <a:endParaRPr lang="sl-SI" b="1" dirty="0"/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8900" y="79639"/>
            <a:ext cx="1678931" cy="1622211"/>
          </a:xfrm>
          <a:prstGeom prst="rect">
            <a:avLst/>
          </a:prstGeom>
        </p:spPr>
      </p:pic>
      <p:sp>
        <p:nvSpPr>
          <p:cNvPr id="13" name="PoljeZBesedilom 12"/>
          <p:cNvSpPr txBox="1"/>
          <p:nvPr/>
        </p:nvSpPr>
        <p:spPr>
          <a:xfrm>
            <a:off x="2485813" y="5712920"/>
            <a:ext cx="5487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hlinkClick r:id="rId7"/>
              </a:rPr>
              <a:t>https://</a:t>
            </a:r>
            <a:r>
              <a:rPr lang="sl-SI" dirty="0" smtClean="0">
                <a:hlinkClick r:id="rId7"/>
              </a:rPr>
              <a:t>www.youtube.com/watch?v=CHykXlxAAqA&amp;t=4s</a:t>
            </a:r>
            <a:endParaRPr lang="sl-SI" dirty="0" smtClean="0"/>
          </a:p>
          <a:p>
            <a:pPr algn="ctr"/>
            <a:r>
              <a:rPr lang="sl-SI" b="1" dirty="0" smtClean="0"/>
              <a:t>(POGOJI ZA RAST RASTLIN) 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95171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3999</TotalTime>
  <Words>306</Words>
  <Application>Microsoft Office PowerPoint</Application>
  <PresentationFormat>Po meri</PresentationFormat>
  <Paragraphs>29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3" baseType="lpstr">
      <vt:lpstr>Retrospektiva</vt:lpstr>
      <vt:lpstr>RAZVOJ IZ SEMENA</vt:lpstr>
      <vt:lpstr>PowerPointova predstavitev</vt:lpstr>
      <vt:lpstr>ZGRADBA SEMENA ENOKALIČNICE</vt:lpstr>
      <vt:lpstr>ZGRADBA SEMENA DVOKALIČNICE</vt:lpstr>
      <vt:lpstr>PowerPointova predstavitev</vt:lpstr>
      <vt:lpstr>PowerPointova predstavitev</vt:lpstr>
      <vt:lpstr>PowerPointova predstavitev</vt:lpstr>
      <vt:lpstr>KALITEV SEMEN</vt:lpstr>
      <vt:lpstr>Demonstracija: KALITEV AVOKADA</vt:lpstr>
      <vt:lpstr>ZANIMIVOSTI</vt:lpstr>
      <vt:lpstr>PowerPointova predstavitev</vt:lpstr>
      <vt:lpstr>RAZVOJ IZ SEMEN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RAZVOJ IZ SEMENA</dc:title>
  <dc:creator>Alenka Stanonik</dc:creator>
  <cp:lastModifiedBy>prijava-vsi</cp:lastModifiedBy>
  <cp:revision>17</cp:revision>
  <dcterms:created xsi:type="dcterms:W3CDTF">2020-02-20T18:08:47Z</dcterms:created>
  <dcterms:modified xsi:type="dcterms:W3CDTF">2020-05-07T07:28:44Z</dcterms:modified>
</cp:coreProperties>
</file>