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9" r:id="rId3"/>
    <p:sldId id="260" r:id="rId4"/>
    <p:sldId id="257" r:id="rId5"/>
    <p:sldId id="284" r:id="rId6"/>
    <p:sldId id="262" r:id="rId7"/>
    <p:sldId id="263" r:id="rId8"/>
    <p:sldId id="281" r:id="rId9"/>
    <p:sldId id="285" r:id="rId10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5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CC1BF-3FA5-4172-9A66-AEACC0BC2B31}" type="datetimeFigureOut">
              <a:rPr lang="sl-SI" smtClean="0"/>
              <a:pPr/>
              <a:t>8.5.2020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677C27-E443-480F-9FFE-1AA714B53D1D}" type="slidenum">
              <a:rPr lang="sl-SI" smtClean="0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77C27-E443-480F-9FFE-1AA714B53D1D}" type="slidenum">
              <a:rPr lang="sl-SI" smtClean="0"/>
              <a:pPr/>
              <a:t>6</a:t>
            </a:fld>
            <a:endParaRPr lang="sl-SI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BF363-E594-4A04-8747-F3FC0DB5AB6F}" type="datetimeFigureOut">
              <a:rPr lang="sl-SI" smtClean="0"/>
              <a:pPr/>
              <a:t>8.5.2020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0220-AE2C-4EB2-9FC5-CB14D179E0E6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BF363-E594-4A04-8747-F3FC0DB5AB6F}" type="datetimeFigureOut">
              <a:rPr lang="sl-SI" smtClean="0"/>
              <a:pPr/>
              <a:t>8.5.2020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0220-AE2C-4EB2-9FC5-CB14D179E0E6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BF363-E594-4A04-8747-F3FC0DB5AB6F}" type="datetimeFigureOut">
              <a:rPr lang="sl-SI" smtClean="0"/>
              <a:pPr/>
              <a:t>8.5.2020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0220-AE2C-4EB2-9FC5-CB14D179E0E6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BF363-E594-4A04-8747-F3FC0DB5AB6F}" type="datetimeFigureOut">
              <a:rPr lang="sl-SI" smtClean="0"/>
              <a:pPr/>
              <a:t>8.5.2020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0220-AE2C-4EB2-9FC5-CB14D179E0E6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BF363-E594-4A04-8747-F3FC0DB5AB6F}" type="datetimeFigureOut">
              <a:rPr lang="sl-SI" smtClean="0"/>
              <a:pPr/>
              <a:t>8.5.2020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0220-AE2C-4EB2-9FC5-CB14D179E0E6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BF363-E594-4A04-8747-F3FC0DB5AB6F}" type="datetimeFigureOut">
              <a:rPr lang="sl-SI" smtClean="0"/>
              <a:pPr/>
              <a:t>8.5.2020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0220-AE2C-4EB2-9FC5-CB14D179E0E6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BF363-E594-4A04-8747-F3FC0DB5AB6F}" type="datetimeFigureOut">
              <a:rPr lang="sl-SI" smtClean="0"/>
              <a:pPr/>
              <a:t>8.5.2020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0220-AE2C-4EB2-9FC5-CB14D179E0E6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BF363-E594-4A04-8747-F3FC0DB5AB6F}" type="datetimeFigureOut">
              <a:rPr lang="sl-SI" smtClean="0"/>
              <a:pPr/>
              <a:t>8.5.2020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0220-AE2C-4EB2-9FC5-CB14D179E0E6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BF363-E594-4A04-8747-F3FC0DB5AB6F}" type="datetimeFigureOut">
              <a:rPr lang="sl-SI" smtClean="0"/>
              <a:pPr/>
              <a:t>8.5.2020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0220-AE2C-4EB2-9FC5-CB14D179E0E6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BF363-E594-4A04-8747-F3FC0DB5AB6F}" type="datetimeFigureOut">
              <a:rPr lang="sl-SI" smtClean="0"/>
              <a:pPr/>
              <a:t>8.5.2020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0220-AE2C-4EB2-9FC5-CB14D179E0E6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BF363-E594-4A04-8747-F3FC0DB5AB6F}" type="datetimeFigureOut">
              <a:rPr lang="sl-SI" smtClean="0"/>
              <a:pPr/>
              <a:t>8.5.2020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0220-AE2C-4EB2-9FC5-CB14D179E0E6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BF363-E594-4A04-8747-F3FC0DB5AB6F}" type="datetimeFigureOut">
              <a:rPr lang="sl-SI" smtClean="0"/>
              <a:pPr/>
              <a:t>8.5.2020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00220-AE2C-4EB2-9FC5-CB14D179E0E6}" type="slidenum">
              <a:rPr lang="sl-SI" smtClean="0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hyperlink" Target="https://www.youtube.com/watch?v=wXsZbkt0yqo" TargetMode="Externa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gif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slide" Target="slide9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slide" Target="slide8.xml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slide" Target="slide6.xml"/><Relationship Id="rId5" Type="http://schemas.openxmlformats.org/officeDocument/2006/relationships/image" Target="../media/image19.jpeg"/><Relationship Id="rId4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eta.finance-on.net/galerije/404/1219649073_francij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96552" y="1412776"/>
            <a:ext cx="10488318" cy="4462693"/>
          </a:xfrm>
          <a:prstGeom prst="rect">
            <a:avLst/>
          </a:prstGeom>
          <a:noFill/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07504" y="-171400"/>
            <a:ext cx="9144000" cy="1944216"/>
          </a:xfrm>
        </p:spPr>
        <p:txBody>
          <a:bodyPr>
            <a:noAutofit/>
          </a:bodyPr>
          <a:lstStyle/>
          <a:p>
            <a:r>
              <a:rPr lang="sl-SI" sz="5400" b="1" dirty="0" smtClean="0">
                <a:latin typeface="Algerian" pitchFamily="82" charset="0"/>
              </a:rPr>
              <a:t>FRANCOSKA REVOLUCIJA</a:t>
            </a:r>
            <a:endParaRPr lang="sl-SI" sz="5400" b="1" dirty="0">
              <a:latin typeface="Algerian" pitchFamily="82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-180528" y="6446168"/>
            <a:ext cx="8928992" cy="411832"/>
          </a:xfrm>
        </p:spPr>
        <p:txBody>
          <a:bodyPr>
            <a:normAutofit fontScale="77500" lnSpcReduction="20000"/>
          </a:bodyPr>
          <a:lstStyle/>
          <a:p>
            <a:r>
              <a:rPr lang="sl-SI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sp>
        <p:nvSpPr>
          <p:cNvPr id="4" name="Pravokotnik 3"/>
          <p:cNvSpPr/>
          <p:nvPr/>
        </p:nvSpPr>
        <p:spPr>
          <a:xfrm>
            <a:off x="2286000" y="31058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dirty="0">
                <a:hlinkClick r:id="rId5"/>
              </a:rPr>
              <a:t>https://</a:t>
            </a:r>
            <a:r>
              <a:rPr lang="sl-SI" dirty="0" smtClean="0">
                <a:hlinkClick r:id="rId5"/>
              </a:rPr>
              <a:t>www.youtube.com/watch?v=wXsZbkt0yqo</a:t>
            </a:r>
            <a:endParaRPr lang="sl-SI" dirty="0" smtClean="0"/>
          </a:p>
          <a:p>
            <a:endParaRPr lang="sl-SI" dirty="0"/>
          </a:p>
        </p:txBody>
      </p:sp>
      <p:pic>
        <p:nvPicPr>
          <p:cNvPr id="6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6129" y="555121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2525"/>
            </a:gs>
            <a:gs pos="39999">
              <a:schemeClr val="accent2">
                <a:lumMod val="60000"/>
                <a:lumOff val="40000"/>
              </a:schemeClr>
            </a:gs>
            <a:gs pos="70000">
              <a:schemeClr val="accent2">
                <a:lumMod val="40000"/>
                <a:lumOff val="60000"/>
              </a:schemeClr>
            </a:gs>
            <a:gs pos="100000">
              <a:srgbClr val="FFEBF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Uporabnik\Desktop\ZGODOVINA FRANCOSKA REVOLUCIJA\slike\ludvik 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1462" y="2420888"/>
            <a:ext cx="4192538" cy="2889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67544" y="188640"/>
            <a:ext cx="8229600" cy="6336704"/>
          </a:xfrm>
        </p:spPr>
        <p:txBody>
          <a:bodyPr/>
          <a:lstStyle/>
          <a:p>
            <a:r>
              <a:rPr lang="sl-SI" dirty="0" smtClean="0"/>
              <a:t>Odstranili so Ludvika XVI., ki se ni mogel primerjati s prejšnjim kraljem Ludvikom XIV. </a:t>
            </a:r>
            <a:endParaRPr lang="sl-SI" dirty="0"/>
          </a:p>
        </p:txBody>
      </p:sp>
      <p:pic>
        <p:nvPicPr>
          <p:cNvPr id="2050" name="Picture 2" descr="C:\Users\Uporabnik\Desktop\ZGODOVINA FRANCOSKA REVOLUCIJA\slike\ludvik 16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484784"/>
            <a:ext cx="3563177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Uporabnik\Desktop\ZGODOVINA FRANCOSKA REVOLUCIJA\slike\ludvik 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2442367"/>
            <a:ext cx="3487862" cy="441563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7" name="Raven puščični konektor 6"/>
          <p:cNvCxnSpPr/>
          <p:nvPr/>
        </p:nvCxnSpPr>
        <p:spPr>
          <a:xfrm>
            <a:off x="4427984" y="620688"/>
            <a:ext cx="0" cy="1512168"/>
          </a:xfrm>
          <a:prstGeom prst="straightConnector1">
            <a:avLst/>
          </a:prstGeom>
          <a:ln w="28575">
            <a:solidFill>
              <a:srgbClr val="FF252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ven puščični konektor 8"/>
          <p:cNvCxnSpPr/>
          <p:nvPr/>
        </p:nvCxnSpPr>
        <p:spPr>
          <a:xfrm flipH="1">
            <a:off x="3779912" y="1700808"/>
            <a:ext cx="648072" cy="432048"/>
          </a:xfrm>
          <a:prstGeom prst="straightConnector1">
            <a:avLst/>
          </a:prstGeom>
          <a:ln w="28575">
            <a:solidFill>
              <a:srgbClr val="FF252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ven puščični konektor 10"/>
          <p:cNvCxnSpPr/>
          <p:nvPr/>
        </p:nvCxnSpPr>
        <p:spPr>
          <a:xfrm>
            <a:off x="6444208" y="1124744"/>
            <a:ext cx="864096" cy="1296144"/>
          </a:xfrm>
          <a:prstGeom prst="straightConnector1">
            <a:avLst/>
          </a:prstGeom>
          <a:ln w="28575">
            <a:solidFill>
              <a:srgbClr val="FF252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91450" y="120983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 cstate="print">
            <a:lum/>
          </a:blip>
          <a:srcRect/>
          <a:stretch>
            <a:fillRect t="-1000" r="3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otnik 8"/>
          <p:cNvSpPr/>
          <p:nvPr/>
        </p:nvSpPr>
        <p:spPr>
          <a:xfrm>
            <a:off x="539552" y="1412776"/>
            <a:ext cx="5184576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l-SI" sz="8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SVOBODA, ENAKOST,</a:t>
            </a:r>
            <a:br>
              <a:rPr lang="sl-SI" sz="8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sl-SI" sz="8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BRATSTVO</a:t>
            </a:r>
            <a:endParaRPr lang="sl-SI" sz="8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9" name="Picture 7" descr="http://chnm.gmu.edu/revolution/searchimages/152.jpg"/>
          <p:cNvPicPr>
            <a:picLocks noChangeAspect="1" noChangeArrowheads="1"/>
          </p:cNvPicPr>
          <p:nvPr/>
        </p:nvPicPr>
        <p:blipFill>
          <a:blip r:embed="rId5" cstate="print"/>
          <a:srcRect l="8321" r="1641" b="11593"/>
          <a:stretch>
            <a:fillRect/>
          </a:stretch>
        </p:blipFill>
        <p:spPr bwMode="auto">
          <a:xfrm>
            <a:off x="5765351" y="1340768"/>
            <a:ext cx="3378649" cy="2808312"/>
          </a:xfrm>
          <a:prstGeom prst="rect">
            <a:avLst/>
          </a:prstGeom>
          <a:noFill/>
        </p:spPr>
      </p:pic>
      <p:pic>
        <p:nvPicPr>
          <p:cNvPr id="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0352" y="499279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2525"/>
            </a:gs>
            <a:gs pos="39999">
              <a:schemeClr val="accent2">
                <a:lumMod val="60000"/>
                <a:lumOff val="40000"/>
              </a:schemeClr>
            </a:gs>
            <a:gs pos="70000">
              <a:schemeClr val="accent2">
                <a:lumMod val="40000"/>
                <a:lumOff val="60000"/>
              </a:schemeClr>
            </a:gs>
            <a:gs pos="100000">
              <a:srgbClr val="FFEBF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C:\Users\Uporabnik\Desktop\ZGODOVINA FRANCOSKA REVOLUCIJA\slike\knjige_foto_bastile_display.jpg"/>
          <p:cNvPicPr>
            <a:picLocks noChangeAspect="1" noChangeArrowheads="1"/>
          </p:cNvPicPr>
          <p:nvPr/>
        </p:nvPicPr>
        <p:blipFill>
          <a:blip r:embed="rId4" cstate="print">
            <a:lum bright="16000"/>
          </a:blip>
          <a:srcRect/>
          <a:stretch>
            <a:fillRect/>
          </a:stretch>
        </p:blipFill>
        <p:spPr bwMode="auto">
          <a:xfrm>
            <a:off x="3275856" y="2841988"/>
            <a:ext cx="5868144" cy="4016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Vzroki: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79512" y="1196752"/>
            <a:ext cx="8229600" cy="4525963"/>
          </a:xfrm>
        </p:spPr>
        <p:txBody>
          <a:bodyPr/>
          <a:lstStyle/>
          <a:p>
            <a:r>
              <a:rPr lang="sl-SI" dirty="0" smtClean="0"/>
              <a:t>Visoki davki, </a:t>
            </a:r>
          </a:p>
          <a:p>
            <a:r>
              <a:rPr lang="sl-SI" dirty="0" smtClean="0"/>
              <a:t>omejevanje zemlje, </a:t>
            </a:r>
          </a:p>
          <a:p>
            <a:r>
              <a:rPr lang="sl-SI" dirty="0" smtClean="0"/>
              <a:t>veliko zapravljanje kraljev, </a:t>
            </a:r>
          </a:p>
          <a:p>
            <a:r>
              <a:rPr lang="sl-SI" dirty="0" smtClean="0"/>
              <a:t>slaba letina. </a:t>
            </a:r>
          </a:p>
          <a:p>
            <a:r>
              <a:rPr lang="sl-SI" dirty="0" smtClean="0"/>
              <a:t>Revni so stradali</a:t>
            </a:r>
          </a:p>
          <a:p>
            <a:endParaRPr lang="sl-SI" dirty="0"/>
          </a:p>
        </p:txBody>
      </p:sp>
      <p:pic>
        <p:nvPicPr>
          <p:cNvPr id="28677" name="Picture 5" descr="http://images.halloweencostumes.org/shiel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516216" y="404664"/>
            <a:ext cx="1934328" cy="2242220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8084" y="511311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2525"/>
            </a:gs>
            <a:gs pos="39999">
              <a:schemeClr val="accent2">
                <a:lumMod val="60000"/>
                <a:lumOff val="40000"/>
              </a:schemeClr>
            </a:gs>
            <a:gs pos="70000">
              <a:schemeClr val="accent2">
                <a:lumMod val="40000"/>
                <a:lumOff val="60000"/>
              </a:schemeClr>
            </a:gs>
            <a:gs pos="100000">
              <a:srgbClr val="FFEBF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Francoski stanovi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1. stan: duhovščina</a:t>
            </a:r>
          </a:p>
          <a:p>
            <a:r>
              <a:rPr lang="sl-SI" dirty="0" smtClean="0"/>
              <a:t>2. stan: plemstvo</a:t>
            </a:r>
          </a:p>
          <a:p>
            <a:endParaRPr lang="sl-SI" dirty="0" smtClean="0"/>
          </a:p>
          <a:p>
            <a:endParaRPr lang="sl-SI" dirty="0" smtClean="0"/>
          </a:p>
          <a:p>
            <a:r>
              <a:rPr lang="sl-SI" dirty="0" smtClean="0"/>
              <a:t>3. stan: </a:t>
            </a:r>
            <a:endParaRPr lang="sl-SI" dirty="0"/>
          </a:p>
        </p:txBody>
      </p:sp>
      <p:pic>
        <p:nvPicPr>
          <p:cNvPr id="4098" name="Picture 2" descr="http://dwellingintheword.files.wordpress.com/2009/10/4-minister_priest.gif?w=450"/>
          <p:cNvPicPr>
            <a:picLocks noChangeAspect="1" noChangeArrowheads="1"/>
          </p:cNvPicPr>
          <p:nvPr/>
        </p:nvPicPr>
        <p:blipFill>
          <a:blip r:embed="rId4" cstate="print"/>
          <a:srcRect l="8894" r="11060"/>
          <a:stretch>
            <a:fillRect/>
          </a:stretch>
        </p:blipFill>
        <p:spPr bwMode="auto">
          <a:xfrm flipH="1">
            <a:off x="6660232" y="620688"/>
            <a:ext cx="2232248" cy="3117555"/>
          </a:xfrm>
          <a:prstGeom prst="rect">
            <a:avLst/>
          </a:prstGeom>
          <a:noFill/>
        </p:spPr>
      </p:pic>
      <p:pic>
        <p:nvPicPr>
          <p:cNvPr id="4100" name="Picture 4" descr="http://upload.wikimedia.org/wikipedia/commons/4/42/Polish_magnates_1576-158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2276872"/>
            <a:ext cx="2950870" cy="1852371"/>
          </a:xfrm>
          <a:prstGeom prst="rect">
            <a:avLst/>
          </a:prstGeom>
          <a:noFill/>
        </p:spPr>
      </p:pic>
      <p:pic>
        <p:nvPicPr>
          <p:cNvPr id="4102" name="Picture 6" descr="http://pripravi.se/media/cache/image/3-kmetje_na_repu_lestvice-aa1a8d41aae530b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3728" y="4221088"/>
            <a:ext cx="1768252" cy="2526073"/>
          </a:xfrm>
          <a:prstGeom prst="rect">
            <a:avLst/>
          </a:prstGeom>
          <a:noFill/>
        </p:spPr>
      </p:pic>
      <p:pic>
        <p:nvPicPr>
          <p:cNvPr id="4104" name="Picture 8" descr="http://www.wellness-aspara.com/wp-content/uploads/2011/09/slider-650x300-zdravniki.jpg"/>
          <p:cNvPicPr>
            <a:picLocks noChangeAspect="1" noChangeArrowheads="1"/>
          </p:cNvPicPr>
          <p:nvPr/>
        </p:nvPicPr>
        <p:blipFill>
          <a:blip r:embed="rId7" cstate="print"/>
          <a:srcRect l="23195" r="17367"/>
          <a:stretch>
            <a:fillRect/>
          </a:stretch>
        </p:blipFill>
        <p:spPr bwMode="auto">
          <a:xfrm>
            <a:off x="3851920" y="4437112"/>
            <a:ext cx="2952328" cy="2292514"/>
          </a:xfrm>
          <a:prstGeom prst="rect">
            <a:avLst/>
          </a:prstGeom>
          <a:noFill/>
        </p:spPr>
      </p:pic>
      <p:pic>
        <p:nvPicPr>
          <p:cNvPr id="4106" name="Picture 10" descr="http://upload.wikimedia.org/wikipedia/commons/7/74/Fur_traders_in_canada_177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16216" y="4941168"/>
            <a:ext cx="2483768" cy="1751056"/>
          </a:xfrm>
          <a:prstGeom prst="rect">
            <a:avLst/>
          </a:prstGeom>
          <a:noFill/>
        </p:spPr>
      </p:pic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2525"/>
            </a:gs>
            <a:gs pos="39999">
              <a:schemeClr val="accent2">
                <a:lumMod val="60000"/>
                <a:lumOff val="40000"/>
              </a:schemeClr>
            </a:gs>
            <a:gs pos="70000">
              <a:schemeClr val="accent2">
                <a:lumMod val="40000"/>
                <a:lumOff val="60000"/>
              </a:schemeClr>
            </a:gs>
            <a:gs pos="100000">
              <a:srgbClr val="FFEBF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Picture 6" descr="http://2.bp.blogspot.com/-e6HWPBZdiv4/TwxC97FWGeI/AAAAAAAABTI/GZtqNMCQNb4/s1600/louis+dea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12976"/>
            <a:ext cx="5868144" cy="3843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POTEK REVOLUCIJE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0" y="1124744"/>
            <a:ext cx="7452320" cy="2232248"/>
          </a:xfrm>
        </p:spPr>
        <p:txBody>
          <a:bodyPr>
            <a:normAutofit lnSpcReduction="10000"/>
          </a:bodyPr>
          <a:lstStyle/>
          <a:p>
            <a:r>
              <a:rPr lang="sl-SI" dirty="0" smtClean="0"/>
              <a:t>Potekala v 3 delih.</a:t>
            </a:r>
          </a:p>
          <a:p>
            <a:r>
              <a:rPr lang="sl-SI" dirty="0" smtClean="0"/>
              <a:t>1. del (1789-1791)</a:t>
            </a:r>
          </a:p>
          <a:p>
            <a:r>
              <a:rPr lang="sl-SI" dirty="0" smtClean="0"/>
              <a:t>2. del (1791-1793)</a:t>
            </a:r>
          </a:p>
          <a:p>
            <a:r>
              <a:rPr lang="sl-SI" dirty="0" smtClean="0"/>
              <a:t>3. del (1793-1794) ali vladavina terorja</a:t>
            </a:r>
          </a:p>
          <a:p>
            <a:pPr>
              <a:buNone/>
            </a:pPr>
            <a:endParaRPr lang="sl-SI" dirty="0"/>
          </a:p>
        </p:txBody>
      </p:sp>
      <p:sp>
        <p:nvSpPr>
          <p:cNvPr id="6" name="Interaktivni gumb: Naprej ali naslednji 5">
            <a:hlinkClick r:id="" action="ppaction://hlinkshowjump?jump=nextslide" highlightClick="1"/>
          </p:cNvPr>
          <p:cNvSpPr/>
          <p:nvPr/>
        </p:nvSpPr>
        <p:spPr>
          <a:xfrm>
            <a:off x="3419872" y="1628800"/>
            <a:ext cx="360040" cy="288032"/>
          </a:xfrm>
          <a:prstGeom prst="actionButtonForwardNext">
            <a:avLst/>
          </a:prstGeom>
          <a:gradFill>
            <a:gsLst>
              <a:gs pos="0">
                <a:srgbClr val="FF2525"/>
              </a:gs>
              <a:gs pos="39999">
                <a:schemeClr val="accent2">
                  <a:lumMod val="60000"/>
                  <a:lumOff val="40000"/>
                </a:schemeClr>
              </a:gs>
              <a:gs pos="70000">
                <a:schemeClr val="accent2">
                  <a:lumMod val="40000"/>
                  <a:lumOff val="60000"/>
                </a:schemeClr>
              </a:gs>
              <a:gs pos="100000">
                <a:srgbClr val="FFEBFA"/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Interaktivni gumb: Naprej ali naslednji 6">
            <a:hlinkClick r:id="rId6" action="ppaction://hlinksldjump" highlightClick="1"/>
          </p:cNvPr>
          <p:cNvSpPr/>
          <p:nvPr/>
        </p:nvSpPr>
        <p:spPr>
          <a:xfrm>
            <a:off x="3491880" y="2348880"/>
            <a:ext cx="288032" cy="288032"/>
          </a:xfrm>
          <a:prstGeom prst="actionButtonForwardNext">
            <a:avLst/>
          </a:prstGeom>
          <a:gradFill flip="none" rotWithShape="1">
            <a:gsLst>
              <a:gs pos="0">
                <a:srgbClr val="FF2525"/>
              </a:gs>
              <a:gs pos="39999">
                <a:schemeClr val="accent2">
                  <a:lumMod val="60000"/>
                  <a:lumOff val="40000"/>
                </a:schemeClr>
              </a:gs>
              <a:gs pos="70000">
                <a:schemeClr val="accent2">
                  <a:lumMod val="40000"/>
                  <a:lumOff val="60000"/>
                </a:schemeClr>
              </a:gs>
              <a:gs pos="100000">
                <a:srgbClr val="FFEBFA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Interaktivni gumb: Naprej ali naslednji 8">
            <a:hlinkClick r:id="rId7" action="ppaction://hlinksldjump" highlightClick="1"/>
          </p:cNvPr>
          <p:cNvSpPr/>
          <p:nvPr/>
        </p:nvSpPr>
        <p:spPr>
          <a:xfrm>
            <a:off x="6876256" y="2852936"/>
            <a:ext cx="360040" cy="360040"/>
          </a:xfrm>
          <a:prstGeom prst="actionButtonForwardNext">
            <a:avLst/>
          </a:prstGeom>
          <a:gradFill>
            <a:gsLst>
              <a:gs pos="0">
                <a:srgbClr val="FF2525"/>
              </a:gs>
              <a:gs pos="39999">
                <a:schemeClr val="accent2">
                  <a:lumMod val="60000"/>
                  <a:lumOff val="40000"/>
                </a:schemeClr>
              </a:gs>
              <a:gs pos="70000">
                <a:schemeClr val="accent2">
                  <a:lumMod val="40000"/>
                  <a:lumOff val="60000"/>
                </a:schemeClr>
              </a:gs>
              <a:gs pos="100000">
                <a:srgbClr val="FFEBFA"/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92469" y="60881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2525"/>
            </a:gs>
            <a:gs pos="39999">
              <a:schemeClr val="accent2">
                <a:lumMod val="60000"/>
                <a:lumOff val="40000"/>
              </a:schemeClr>
            </a:gs>
            <a:gs pos="70000">
              <a:schemeClr val="accent2">
                <a:lumMod val="40000"/>
                <a:lumOff val="60000"/>
              </a:schemeClr>
            </a:gs>
            <a:gs pos="100000">
              <a:srgbClr val="FFEBF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https://encrypted-tbn3.google.com/images?q=tbn:ANd9GcSoXBpk_3P7Vtuiq5X5P6kEwPsPDF31RriMcChp5ISNwObIQBuAD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2276872"/>
            <a:ext cx="2664296" cy="4144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1. DEL – Revolucija </a:t>
            </a:r>
            <a:r>
              <a:rPr lang="sl-SI" smtClean="0"/>
              <a:t>se začne (14.julij 1789)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637112"/>
          </a:xfrm>
        </p:spPr>
        <p:txBody>
          <a:bodyPr>
            <a:normAutofit/>
          </a:bodyPr>
          <a:lstStyle/>
          <a:p>
            <a:r>
              <a:rPr lang="sl-SI" sz="2000" dirty="0" smtClean="0"/>
              <a:t>Ludvik XVI. zavrne sklepe narodne </a:t>
            </a:r>
            <a:r>
              <a:rPr lang="sl-SI" sz="2000" dirty="0"/>
              <a:t>s</a:t>
            </a:r>
            <a:r>
              <a:rPr lang="sl-SI" sz="2000" dirty="0" smtClean="0"/>
              <a:t>kupščine in zbira vojsko.</a:t>
            </a:r>
          </a:p>
          <a:p>
            <a:r>
              <a:rPr lang="sl-SI" sz="2000" dirty="0" smtClean="0"/>
              <a:t>Parižani so napadli in zavzeli kraljevo trdnjavo (</a:t>
            </a:r>
            <a:r>
              <a:rPr lang="sl-SI" sz="2000" dirty="0" err="1" smtClean="0"/>
              <a:t>Bastilija</a:t>
            </a:r>
            <a:r>
              <a:rPr lang="sl-SI" sz="2000" dirty="0" smtClean="0"/>
              <a:t>).</a:t>
            </a:r>
          </a:p>
          <a:p>
            <a:r>
              <a:rPr lang="sl-SI" sz="2000" dirty="0" smtClean="0"/>
              <a:t>Plemiške družine so se začele izseljevati in delovati proti revoluciji.</a:t>
            </a:r>
            <a:r>
              <a:rPr lang="sl-SI" sz="2000" dirty="0"/>
              <a:t> </a:t>
            </a:r>
            <a:r>
              <a:rPr lang="sl-SI" sz="2000" dirty="0" smtClean="0"/>
              <a:t>Nezaupanje, nadzori in aretacije so se krepili.</a:t>
            </a:r>
          </a:p>
          <a:p>
            <a:r>
              <a:rPr lang="sl-SI" sz="2000" dirty="0" smtClean="0"/>
              <a:t>Ustanovitev narodne garde.</a:t>
            </a:r>
          </a:p>
          <a:p>
            <a:endParaRPr lang="sl-SI" sz="2000" dirty="0" smtClean="0"/>
          </a:p>
        </p:txBody>
      </p:sp>
      <p:pic>
        <p:nvPicPr>
          <p:cNvPr id="25602" name="Picture 2" descr="http://cdn.dipity.com/uploads/events/e29d8b9621c3e7e96b866a82c555a2f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645024"/>
            <a:ext cx="5311486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Interaktivni gumb: Nazaj ali prejšnji 5">
            <a:hlinkClick r:id="" action="ppaction://hlinkshowjump?jump=previousslide" highlightClick="1"/>
          </p:cNvPr>
          <p:cNvSpPr/>
          <p:nvPr/>
        </p:nvSpPr>
        <p:spPr>
          <a:xfrm>
            <a:off x="8532440" y="116632"/>
            <a:ext cx="360040" cy="432048"/>
          </a:xfrm>
          <a:prstGeom prst="actionButtonBackPrevious">
            <a:avLst/>
          </a:prstGeom>
          <a:gradFill>
            <a:gsLst>
              <a:gs pos="0">
                <a:srgbClr val="FF2525"/>
              </a:gs>
              <a:gs pos="39999">
                <a:schemeClr val="accent2">
                  <a:lumMod val="60000"/>
                  <a:lumOff val="40000"/>
                </a:schemeClr>
              </a:gs>
              <a:gs pos="70000">
                <a:schemeClr val="accent2">
                  <a:lumMod val="40000"/>
                  <a:lumOff val="60000"/>
                </a:schemeClr>
              </a:gs>
              <a:gs pos="100000">
                <a:srgbClr val="FFEBFA"/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8912" y="111838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2525"/>
            </a:gs>
            <a:gs pos="39999">
              <a:schemeClr val="accent2">
                <a:lumMod val="60000"/>
                <a:lumOff val="40000"/>
              </a:schemeClr>
            </a:gs>
            <a:gs pos="70000">
              <a:schemeClr val="accent2">
                <a:lumMod val="40000"/>
                <a:lumOff val="60000"/>
              </a:schemeClr>
            </a:gs>
            <a:gs pos="100000">
              <a:srgbClr val="FFEBF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2. DEL</a:t>
            </a:r>
            <a:endParaRPr lang="sl-SI" dirty="0"/>
          </a:p>
        </p:txBody>
      </p:sp>
      <p:pic>
        <p:nvPicPr>
          <p:cNvPr id="7172" name="Picture 4" descr="http://www.eracewalk.com/img/XB2020x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4077072"/>
            <a:ext cx="3584399" cy="2780928"/>
          </a:xfrm>
          <a:prstGeom prst="rect">
            <a:avLst/>
          </a:prstGeom>
          <a:noFill/>
        </p:spPr>
      </p:pic>
      <p:pic>
        <p:nvPicPr>
          <p:cNvPr id="8" name="Picture 2" descr="http://general-history.com/wp-content/uploads/2012/01/Guillotine_Louis_XV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23520" y="1424995"/>
            <a:ext cx="4320480" cy="5433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Raven puščični konektor 9"/>
          <p:cNvCxnSpPr/>
          <p:nvPr/>
        </p:nvCxnSpPr>
        <p:spPr>
          <a:xfrm flipH="1" flipV="1">
            <a:off x="4283968" y="3861048"/>
            <a:ext cx="72008" cy="720080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Interaktivni gumb: Nazaj ali prejšnji 10">
            <a:hlinkClick r:id="rId6" action="ppaction://hlinksldjump" highlightClick="1"/>
          </p:cNvPr>
          <p:cNvSpPr/>
          <p:nvPr/>
        </p:nvSpPr>
        <p:spPr>
          <a:xfrm>
            <a:off x="8532440" y="188640"/>
            <a:ext cx="288032" cy="360040"/>
          </a:xfrm>
          <a:prstGeom prst="actionButtonBackPrevious">
            <a:avLst/>
          </a:prstGeom>
          <a:gradFill>
            <a:gsLst>
              <a:gs pos="0">
                <a:srgbClr val="FF2525"/>
              </a:gs>
              <a:gs pos="39999">
                <a:schemeClr val="accent2">
                  <a:lumMod val="60000"/>
                  <a:lumOff val="40000"/>
                </a:schemeClr>
              </a:gs>
              <a:gs pos="70000">
                <a:schemeClr val="accent2">
                  <a:lumMod val="40000"/>
                  <a:lumOff val="60000"/>
                </a:schemeClr>
              </a:gs>
              <a:gs pos="100000">
                <a:srgbClr val="FFEBFA"/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0" y="1556792"/>
            <a:ext cx="5508104" cy="4525963"/>
          </a:xfrm>
        </p:spPr>
        <p:txBody>
          <a:bodyPr/>
          <a:lstStyle/>
          <a:p>
            <a:r>
              <a:rPr lang="sl-SI" dirty="0" smtClean="0"/>
              <a:t>Francija postane republika.</a:t>
            </a:r>
          </a:p>
          <a:p>
            <a:r>
              <a:rPr lang="sl-SI" dirty="0" smtClean="0"/>
              <a:t>Ludviku XVI. sodijo z giljotino.</a:t>
            </a:r>
          </a:p>
          <a:p>
            <a:r>
              <a:rPr lang="sl-SI" dirty="0" smtClean="0"/>
              <a:t>Duhovščina se razcepi.</a:t>
            </a:r>
          </a:p>
          <a:p>
            <a:r>
              <a:rPr lang="sl-SI" dirty="0" smtClean="0"/>
              <a:t>Poskus pobega Ludvika XVI.</a:t>
            </a:r>
            <a:endParaRPr lang="sl-SI" dirty="0"/>
          </a:p>
        </p:txBody>
      </p:sp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6296" y="50691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2525"/>
            </a:gs>
            <a:gs pos="39999">
              <a:schemeClr val="accent2">
                <a:lumMod val="60000"/>
                <a:lumOff val="40000"/>
              </a:schemeClr>
            </a:gs>
            <a:gs pos="70000">
              <a:schemeClr val="accent2">
                <a:lumMod val="40000"/>
                <a:lumOff val="60000"/>
              </a:schemeClr>
            </a:gs>
            <a:gs pos="100000">
              <a:srgbClr val="FFEBF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3. DEL – VLADAVINA TERORJA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251520" y="1412776"/>
            <a:ext cx="3744416" cy="2232247"/>
          </a:xfrm>
        </p:spPr>
        <p:txBody>
          <a:bodyPr>
            <a:normAutofit fontScale="92500"/>
          </a:bodyPr>
          <a:lstStyle/>
          <a:p>
            <a:r>
              <a:rPr lang="sl-SI" dirty="0" smtClean="0"/>
              <a:t>Začne se z uvedbo diktature.</a:t>
            </a:r>
          </a:p>
          <a:p>
            <a:r>
              <a:rPr lang="sl-SI" dirty="0" err="1" smtClean="0"/>
              <a:t>Maksimillian</a:t>
            </a:r>
            <a:r>
              <a:rPr lang="sl-SI" dirty="0" smtClean="0"/>
              <a:t> </a:t>
            </a:r>
            <a:r>
              <a:rPr lang="sl-SI" dirty="0" err="1" smtClean="0"/>
              <a:t>Robespierre</a:t>
            </a:r>
            <a:r>
              <a:rPr lang="sl-SI" dirty="0" smtClean="0"/>
              <a:t> vodi republike.</a:t>
            </a:r>
          </a:p>
          <a:p>
            <a:pPr marL="0" indent="0">
              <a:buNone/>
            </a:pPr>
            <a:endParaRPr lang="sl-SI" dirty="0" smtClean="0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788024" y="1340768"/>
            <a:ext cx="3888432" cy="2332856"/>
          </a:xfrm>
        </p:spPr>
        <p:txBody>
          <a:bodyPr>
            <a:normAutofit fontScale="92500"/>
          </a:bodyPr>
          <a:lstStyle/>
          <a:p>
            <a:r>
              <a:rPr lang="sl-SI" dirty="0" smtClean="0"/>
              <a:t>Zaradi porazov -&gt; veliko pomanjkanje in nezadovoljstvo.</a:t>
            </a:r>
          </a:p>
          <a:p>
            <a:r>
              <a:rPr lang="sl-SI" dirty="0" smtClean="0"/>
              <a:t>Smrtna kazen postane glavno orožje revolucije.</a:t>
            </a:r>
          </a:p>
          <a:p>
            <a:endParaRPr lang="sl-SI" dirty="0"/>
          </a:p>
        </p:txBody>
      </p:sp>
      <p:pic>
        <p:nvPicPr>
          <p:cNvPr id="46084" name="Picture 4" descr="http://1.bp.blogspot.com/-WK3jU-RLi8k/TdQi99PiOSI/AAAAAAAAHNs/3DMjjyGozIY/s1600/guillotine2.jpg"/>
          <p:cNvPicPr>
            <a:picLocks noChangeAspect="1" noChangeArrowheads="1"/>
          </p:cNvPicPr>
          <p:nvPr/>
        </p:nvPicPr>
        <p:blipFill>
          <a:blip r:embed="rId4" cstate="print"/>
          <a:srcRect r="4850" b="-799"/>
          <a:stretch>
            <a:fillRect/>
          </a:stretch>
        </p:blipFill>
        <p:spPr bwMode="auto">
          <a:xfrm>
            <a:off x="4139952" y="3458592"/>
            <a:ext cx="4278565" cy="3399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766</TotalTime>
  <Words>202</Words>
  <Application>Microsoft Office PowerPoint</Application>
  <PresentationFormat>Diaprojekcija na zaslonu (4:3)</PresentationFormat>
  <Paragraphs>38</Paragraphs>
  <Slides>9</Slides>
  <Notes>1</Notes>
  <HiddenSlides>0</HiddenSlides>
  <MMClips>9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9</vt:i4>
      </vt:variant>
    </vt:vector>
  </HeadingPairs>
  <TitlesOfParts>
    <vt:vector size="13" baseType="lpstr">
      <vt:lpstr>Algerian</vt:lpstr>
      <vt:lpstr>Arial</vt:lpstr>
      <vt:lpstr>Calibri</vt:lpstr>
      <vt:lpstr>Officeova tema</vt:lpstr>
      <vt:lpstr>FRANCOSKA REVOLUCIJA</vt:lpstr>
      <vt:lpstr>PowerPointova predstavitev</vt:lpstr>
      <vt:lpstr>PowerPointova predstavitev</vt:lpstr>
      <vt:lpstr>Vzroki:</vt:lpstr>
      <vt:lpstr>Francoski stanovi</vt:lpstr>
      <vt:lpstr>POTEK REVOLUCIJE</vt:lpstr>
      <vt:lpstr>1. DEL – Revolucija se začne (14.julij 1789)</vt:lpstr>
      <vt:lpstr>2. DEL</vt:lpstr>
      <vt:lpstr>3. DEL – VLADAVINA TERORJA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FRANCOSKA REVOLUCIJA</dc:title>
  <dc:creator>Uporabnik</dc:creator>
  <cp:lastModifiedBy>Blanka Čad</cp:lastModifiedBy>
  <cp:revision>105</cp:revision>
  <dcterms:created xsi:type="dcterms:W3CDTF">2012-05-25T12:30:03Z</dcterms:created>
  <dcterms:modified xsi:type="dcterms:W3CDTF">2020-05-08T08:49:16Z</dcterms:modified>
</cp:coreProperties>
</file>