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70" r:id="rId3"/>
    <p:sldId id="271" r:id="rId4"/>
    <p:sldId id="274" r:id="rId5"/>
    <p:sldId id="272" r:id="rId6"/>
    <p:sldId id="273" r:id="rId7"/>
    <p:sldId id="275" r:id="rId8"/>
    <p:sldId id="276" r:id="rId9"/>
    <p:sldId id="277" r:id="rId10"/>
    <p:sldId id="278" r:id="rId11"/>
    <p:sldId id="279" r:id="rId12"/>
    <p:sldId id="281" r:id="rId13"/>
    <p:sldId id="280" r:id="rId14"/>
    <p:sldId id="282" r:id="rId15"/>
    <p:sldId id="283" r:id="rId16"/>
    <p:sldId id="287" r:id="rId17"/>
    <p:sldId id="285" r:id="rId18"/>
    <p:sldId id="286" r:id="rId19"/>
    <p:sldId id="284" r:id="rId2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1"/>
    <a:srgbClr val="FFD653"/>
    <a:srgbClr val="CEE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907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43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011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725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214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713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791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10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505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690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2026-1080-4F0D-80C6-435DEF60CF5D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760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22026-1080-4F0D-80C6-435DEF60CF5D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38CED-30D4-4C0B-8391-04B5A60171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943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G"/><Relationship Id="rId3" Type="http://schemas.openxmlformats.org/officeDocument/2006/relationships/image" Target="../media/image62.jpeg"/><Relationship Id="rId7" Type="http://schemas.openxmlformats.org/officeDocument/2006/relationships/image" Target="../media/image66.jp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96" y="0"/>
            <a:ext cx="10287000" cy="6858000"/>
          </a:xfrm>
        </p:spPr>
      </p:pic>
      <p:sp>
        <p:nvSpPr>
          <p:cNvPr id="5" name="Pravokotnik 4"/>
          <p:cNvSpPr/>
          <p:nvPr/>
        </p:nvSpPr>
        <p:spPr>
          <a:xfrm>
            <a:off x="-48608" y="480803"/>
            <a:ext cx="12240608" cy="1160979"/>
          </a:xfrm>
          <a:prstGeom prst="rect">
            <a:avLst/>
          </a:prstGeom>
          <a:solidFill>
            <a:srgbClr val="FFD6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nglebert" panose="02000506000000020004" pitchFamily="2" charset="0"/>
              <a:ea typeface="WhisperADream" panose="02000603000000000000" pitchFamily="2" charset="0"/>
            </a:endParaRPr>
          </a:p>
          <a:p>
            <a:pPr algn="ctr"/>
            <a:r>
              <a:rPr lang="sl-SI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WhisperADream" panose="02000603000000000000" pitchFamily="2" charset="0"/>
              </a:rPr>
              <a:t>TRAVNIK</a:t>
            </a:r>
          </a:p>
          <a:p>
            <a:pPr algn="ctr"/>
            <a:r>
              <a:rPr lang="sl-SI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WhisperADream" panose="02000603000000000000" pitchFamily="2" charset="0"/>
              </a:rPr>
              <a:t>2</a:t>
            </a:r>
            <a:r>
              <a:rPr lang="sl-SI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WhisperADream" panose="02000603000000000000" pitchFamily="2" charset="0"/>
              </a:rPr>
              <a:t>. </a:t>
            </a:r>
            <a:r>
              <a:rPr lang="sl-SI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WhisperADream" panose="02000603000000000000" pitchFamily="2" charset="0"/>
              </a:rPr>
              <a:t>razred</a:t>
            </a:r>
            <a:endParaRPr lang="sl-SI" sz="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nglebert" panose="02000506000000020004" pitchFamily="2" charset="0"/>
              <a:ea typeface="WhisperADream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0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73224" y="1623402"/>
            <a:ext cx="6102221" cy="4742229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sz="8000" dirty="0">
                <a:latin typeface="Century Gothic" panose="020B0502020202020204" pitchFamily="34" charset="0"/>
              </a:rPr>
              <a:t>So cvetlice z lepimi barvnimi cvetovi. Z njimi privabljajo mnoge žuželke, ki prenašajo cvetni prah iz cveta na cvet. Zato te cvetlice imenujemo </a:t>
            </a:r>
            <a:r>
              <a:rPr lang="sl-SI" sz="8000" b="1" dirty="0">
                <a:latin typeface="Century Gothic" panose="020B0502020202020204" pitchFamily="34" charset="0"/>
              </a:rPr>
              <a:t>ŽUŽKOCVETKE. </a:t>
            </a:r>
            <a:r>
              <a:rPr lang="sl-SI" sz="8000" dirty="0">
                <a:latin typeface="Century Gothic" panose="020B0502020202020204" pitchFamily="34" charset="0"/>
              </a:rPr>
              <a:t>Med žuželkami so najbolj pomembni opraševalci cvetov čmrlji in čebele. Opraševanje cvetov je zelo pomembno za razmnoževanje rastlin.</a:t>
            </a:r>
          </a:p>
          <a:p>
            <a:endParaRPr lang="sl-SI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00967"/>
          </a:xfrm>
          <a:solidFill>
            <a:srgbClr val="FFD653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sl-SI" b="1" dirty="0" smtClean="0">
                <a:latin typeface="Century Gothic" panose="020B0502020202020204" pitchFamily="34" charset="0"/>
              </a:rPr>
              <a:t>TRAVNIŠKE CVETLICE</a:t>
            </a:r>
            <a:endParaRPr lang="sl-SI" b="1" dirty="0">
              <a:latin typeface="Century Gothic" panose="020B0502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2" r="25223"/>
          <a:stretch/>
        </p:blipFill>
        <p:spPr>
          <a:xfrm>
            <a:off x="7121770" y="1706928"/>
            <a:ext cx="4554472" cy="45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1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Rezultat iskanja slik za travniška kadulj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67" y="426470"/>
            <a:ext cx="2012629" cy="252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Rezultat iskanja slik za travniška kadulj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371" y="375408"/>
            <a:ext cx="1873700" cy="25735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avokotnik 5"/>
          <p:cNvSpPr/>
          <p:nvPr/>
        </p:nvSpPr>
        <p:spPr>
          <a:xfrm>
            <a:off x="1790804" y="3030270"/>
            <a:ext cx="248978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TRAVNIŠKA KADULJA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lika 6" descr="Rezultat iskanja slik za ivanjš&amp;ccaron;ic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83976" y="711699"/>
            <a:ext cx="2450818" cy="1880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Rezultat iskanja slik za IVANJŠ&amp;Ccaron;IC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671" y="354814"/>
            <a:ext cx="1887722" cy="25224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avokotnik 8"/>
          <p:cNvSpPr/>
          <p:nvPr/>
        </p:nvSpPr>
        <p:spPr>
          <a:xfrm>
            <a:off x="8740032" y="3036903"/>
            <a:ext cx="157927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IVANJŠČICA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Slika 10" descr="Rezultat iskanja slik za &amp;ccaron;rna detelj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67" y="3857619"/>
            <a:ext cx="1685411" cy="207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lika 11" descr="Rezultat iskanja slik za &amp;ccaron;rna detelj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185" y="3816863"/>
            <a:ext cx="2822809" cy="211436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ravokotnik 12"/>
          <p:cNvSpPr/>
          <p:nvPr/>
        </p:nvSpPr>
        <p:spPr>
          <a:xfrm>
            <a:off x="1814643" y="6134780"/>
            <a:ext cx="178766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ČRNA DETELJA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Slika 13" descr="Rezultat iskanja slik za ripe&amp;ccaron;a zlatica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r="4048"/>
          <a:stretch/>
        </p:blipFill>
        <p:spPr bwMode="auto">
          <a:xfrm>
            <a:off x="9068861" y="3857619"/>
            <a:ext cx="2736310" cy="20328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Slika 14" descr="Rezultat iskanja slik za ripe&amp;ccaron;a zlatica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62"/>
          <a:stretch/>
        </p:blipFill>
        <p:spPr bwMode="auto">
          <a:xfrm>
            <a:off x="7100856" y="3845347"/>
            <a:ext cx="1867298" cy="204512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ravokotnik 15"/>
          <p:cNvSpPr/>
          <p:nvPr/>
        </p:nvSpPr>
        <p:spPr>
          <a:xfrm>
            <a:off x="8409385" y="6045073"/>
            <a:ext cx="194796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RIPEČA ZLATICA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6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Povezana slik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70" y="456737"/>
            <a:ext cx="2446192" cy="2163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Rezultat iskanja slik za grabljiš&amp;ccaron;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0" b="5277"/>
          <a:stretch/>
        </p:blipFill>
        <p:spPr bwMode="auto">
          <a:xfrm>
            <a:off x="3283049" y="474322"/>
            <a:ext cx="2519874" cy="21457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2372483" y="2777452"/>
            <a:ext cx="151515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GRABLJIŠČE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lika 6" descr="Rezultat iskanja slik za rma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225" y="424157"/>
            <a:ext cx="2427238" cy="2195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Rezultat iskanja slik za rma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67"/>
          <a:stretch/>
        </p:blipFill>
        <p:spPr bwMode="auto">
          <a:xfrm>
            <a:off x="9574592" y="424157"/>
            <a:ext cx="1980346" cy="21959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Pravokotnik 8"/>
          <p:cNvSpPr/>
          <p:nvPr/>
        </p:nvSpPr>
        <p:spPr>
          <a:xfrm>
            <a:off x="8962087" y="2777452"/>
            <a:ext cx="87075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RMAN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Slika 9" descr="Rezultat iskanja slik za navadna arnika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89" y="3866685"/>
            <a:ext cx="1638494" cy="2232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ika 10" descr="Rezultat iskanja slik za arnika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379" y="3866685"/>
            <a:ext cx="343154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ravokotnik 11"/>
          <p:cNvSpPr/>
          <p:nvPr/>
        </p:nvSpPr>
        <p:spPr>
          <a:xfrm>
            <a:off x="2372483" y="6257371"/>
            <a:ext cx="104067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ARNIKA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Slika 12" descr="Rezultat iskanja slik za trpotec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2"/>
          <a:stretch/>
        </p:blipFill>
        <p:spPr bwMode="auto">
          <a:xfrm>
            <a:off x="7058992" y="3684709"/>
            <a:ext cx="1903095" cy="22588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Slika 13" descr="Povezana slika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" t="2799" r="2291" b="4580"/>
          <a:stretch/>
        </p:blipFill>
        <p:spPr bwMode="auto">
          <a:xfrm>
            <a:off x="9164515" y="3637660"/>
            <a:ext cx="2390423" cy="2305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Pravokotnik 14"/>
          <p:cNvSpPr/>
          <p:nvPr/>
        </p:nvSpPr>
        <p:spPr>
          <a:xfrm>
            <a:off x="8697592" y="6140957"/>
            <a:ext cx="113524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TRPOTEC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1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Rezultat iskanja slik za primo&amp;zcaron;e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98" y="596657"/>
            <a:ext cx="3206995" cy="2194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Rezultat iskanja slik za primo&amp;zcaron;e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54" y="596657"/>
            <a:ext cx="1627676" cy="21942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avokotnik 5"/>
          <p:cNvSpPr/>
          <p:nvPr/>
        </p:nvSpPr>
        <p:spPr>
          <a:xfrm>
            <a:off x="1544326" y="2970883"/>
            <a:ext cx="129394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PRIMOŽEK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lika 6" descr="Rezultat iskanja slik za navadna nokot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419" y="596657"/>
            <a:ext cx="2077549" cy="2194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Rezultat iskanja slik za navadna nokota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5"/>
          <a:stretch/>
        </p:blipFill>
        <p:spPr bwMode="auto">
          <a:xfrm>
            <a:off x="8872536" y="596657"/>
            <a:ext cx="2944326" cy="21942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Pravokotnik 8"/>
          <p:cNvSpPr/>
          <p:nvPr/>
        </p:nvSpPr>
        <p:spPr>
          <a:xfrm>
            <a:off x="7683193" y="2970883"/>
            <a:ext cx="240001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NAVADNA NOKOTA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Slika 9" descr="Rezultat iskanja slik za ranjak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54" y="3938954"/>
            <a:ext cx="2220258" cy="1947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ika 10" descr="Rezultat iskanja slik za ranjak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876" y="3974124"/>
            <a:ext cx="2411738" cy="191195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ravokotnik 11"/>
          <p:cNvSpPr/>
          <p:nvPr/>
        </p:nvSpPr>
        <p:spPr>
          <a:xfrm>
            <a:off x="2040730" y="6111931"/>
            <a:ext cx="108715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RANJAK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Slika 15" descr="Rezultat iskanja slik za MATERINa dušica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" r="39081"/>
          <a:stretch/>
        </p:blipFill>
        <p:spPr bwMode="auto">
          <a:xfrm>
            <a:off x="6644419" y="3906165"/>
            <a:ext cx="1935589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lika 16" descr="Rezultat iskanja slik za MATERINa dušica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968" y="3888898"/>
            <a:ext cx="3086100" cy="204724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Pravokotnik 17"/>
          <p:cNvSpPr/>
          <p:nvPr/>
        </p:nvSpPr>
        <p:spPr>
          <a:xfrm>
            <a:off x="7851509" y="6111931"/>
            <a:ext cx="223170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MATERINA DUŠICA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38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Rezultat iskanja slik za travniška zvon&amp;ccaron;ic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4" y="462695"/>
            <a:ext cx="1789137" cy="2128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Povezana slik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4" r="23665"/>
          <a:stretch/>
        </p:blipFill>
        <p:spPr bwMode="auto">
          <a:xfrm>
            <a:off x="2676057" y="462695"/>
            <a:ext cx="1860408" cy="22106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1538992" y="2755533"/>
            <a:ext cx="159370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ZVONČNICA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lika 6" descr="Povezana slik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" t="-15" r="12396" b="15"/>
          <a:stretch/>
        </p:blipFill>
        <p:spPr bwMode="auto">
          <a:xfrm>
            <a:off x="6279172" y="380704"/>
            <a:ext cx="2319704" cy="22106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Slika 8" descr="Povezana slika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r="7521"/>
          <a:stretch/>
        </p:blipFill>
        <p:spPr bwMode="auto">
          <a:xfrm>
            <a:off x="8841373" y="421699"/>
            <a:ext cx="2729304" cy="22106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Pravokotnik 9"/>
          <p:cNvSpPr/>
          <p:nvPr/>
        </p:nvSpPr>
        <p:spPr>
          <a:xfrm>
            <a:off x="8033299" y="2755533"/>
            <a:ext cx="161614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SPOMINČICE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Slika 10" descr="Rezultat iskanja slik za KOZJA BRADA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4"/>
          <a:stretch/>
        </p:blipFill>
        <p:spPr bwMode="auto">
          <a:xfrm>
            <a:off x="644424" y="3707374"/>
            <a:ext cx="1632170" cy="21307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Slika 11" descr="Rezultat iskanja slik za KOZJA BRAD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405" y="3707374"/>
            <a:ext cx="2159712" cy="213071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ravokotnik 12"/>
          <p:cNvSpPr/>
          <p:nvPr/>
        </p:nvSpPr>
        <p:spPr>
          <a:xfrm>
            <a:off x="1271444" y="6012542"/>
            <a:ext cx="175721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KOZJA BRADA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Slika 13" descr="Rezultat iskanja slik za GLAVINEC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/>
        </p:blipFill>
        <p:spPr bwMode="auto">
          <a:xfrm>
            <a:off x="6363125" y="3556362"/>
            <a:ext cx="1670174" cy="22817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Slika 14" descr="Rezultat iskanja slik za navadni glavinec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7836" r="3007"/>
          <a:stretch/>
        </p:blipFill>
        <p:spPr bwMode="auto">
          <a:xfrm>
            <a:off x="8282353" y="3556362"/>
            <a:ext cx="3288324" cy="2352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Pravokotnik 15"/>
          <p:cNvSpPr/>
          <p:nvPr/>
        </p:nvSpPr>
        <p:spPr>
          <a:xfrm>
            <a:off x="7162868" y="6012542"/>
            <a:ext cx="248657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NAVADNI GLAVINEC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0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Rezultat iskanja slik za regrat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6" r="4928"/>
          <a:stretch/>
        </p:blipFill>
        <p:spPr bwMode="auto">
          <a:xfrm>
            <a:off x="4670149" y="4054961"/>
            <a:ext cx="2632710" cy="2113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 descr="Rezultat iskanja slik za regra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564" y="4054961"/>
            <a:ext cx="1573385" cy="211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Rezultat iskanja slik za regra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56" y="4054961"/>
            <a:ext cx="1459524" cy="21132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avokotnik 6"/>
          <p:cNvSpPr/>
          <p:nvPr/>
        </p:nvSpPr>
        <p:spPr>
          <a:xfrm>
            <a:off x="5279820" y="6168241"/>
            <a:ext cx="103586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REGRAT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715" y="463079"/>
            <a:ext cx="1662332" cy="2216442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7795316" y="2787513"/>
            <a:ext cx="2319867" cy="3733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KUKAVIČJA LUČCA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91" y="446366"/>
            <a:ext cx="1533232" cy="230947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00" y="446366"/>
            <a:ext cx="1741172" cy="2324554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>
          <a:xfrm>
            <a:off x="1445093" y="2959157"/>
            <a:ext cx="2611612" cy="3733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NAVADNA KUKAVICA</a:t>
            </a: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5" r="3577" b="9487"/>
          <a:stretch/>
        </p:blipFill>
        <p:spPr>
          <a:xfrm>
            <a:off x="9046845" y="446366"/>
            <a:ext cx="2044725" cy="22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2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latin typeface="Century Gothic" panose="020B0502020202020204" pitchFamily="34" charset="0"/>
              </a:rPr>
              <a:t>DELI  RASTLINE</a:t>
            </a:r>
            <a:endParaRPr lang="sl-SI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51" t="21987" r="26375" b="13583"/>
          <a:stretch/>
        </p:blipFill>
        <p:spPr>
          <a:xfrm>
            <a:off x="2816077" y="1524000"/>
            <a:ext cx="6559847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98333" y="1524000"/>
            <a:ext cx="1008112" cy="6712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0852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95601" y="404665"/>
            <a:ext cx="7125113" cy="924475"/>
          </a:xfrm>
        </p:spPr>
        <p:txBody>
          <a:bodyPr/>
          <a:lstStyle/>
          <a:p>
            <a:r>
              <a:rPr lang="sl-SI" b="1" dirty="0">
                <a:latin typeface="Century Gothic" panose="020B0502020202020204" pitchFamily="34" charset="0"/>
              </a:rPr>
              <a:t>Ali veš, da</a:t>
            </a:r>
            <a:endParaRPr lang="sl-SI" b="1" dirty="0">
              <a:latin typeface="Century Gothic" panose="020B0502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135560" y="1355694"/>
            <a:ext cx="7125112" cy="496855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sl-SI" sz="2500" dirty="0">
                <a:latin typeface="Century Gothic" panose="020B0502020202020204" pitchFamily="34" charset="0"/>
              </a:rPr>
              <a:t>na travniku ni veliko rdečih cvetov? Žuželke ne razpoznajo rdeče barve. Rdeči cvetovi jih ne bi privabili.</a:t>
            </a:r>
          </a:p>
          <a:p>
            <a:pPr>
              <a:lnSpc>
                <a:spcPct val="150000"/>
              </a:lnSpc>
            </a:pPr>
            <a:endParaRPr lang="sl-SI" sz="25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2500" dirty="0">
                <a:latin typeface="Century Gothic" panose="020B0502020202020204" pitchFamily="34" charset="0"/>
              </a:rPr>
              <a:t>n</a:t>
            </a:r>
            <a:r>
              <a:rPr lang="sl-SI" sz="2500" dirty="0">
                <a:latin typeface="Century Gothic" panose="020B0502020202020204" pitchFamily="34" charset="0"/>
              </a:rPr>
              <a:t>ekatera stebelca na gosto prekrivajo listne uši,s katerimi se gostijo pikapolonice?</a:t>
            </a:r>
          </a:p>
          <a:p>
            <a:pPr marL="0" indent="0">
              <a:lnSpc>
                <a:spcPct val="150000"/>
              </a:lnSpc>
              <a:buNone/>
            </a:pPr>
            <a:endParaRPr lang="sl-SI" sz="25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2500" dirty="0">
                <a:latin typeface="Century Gothic" panose="020B0502020202020204" pitchFamily="34" charset="0"/>
              </a:rPr>
              <a:t>n</a:t>
            </a:r>
            <a:r>
              <a:rPr lang="sl-SI" sz="2500" dirty="0">
                <a:latin typeface="Century Gothic" panose="020B0502020202020204" pitchFamily="34" charset="0"/>
              </a:rPr>
              <a:t>e cvetijo samo cvetlice? Tudi trava cveti.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337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Century Gothic" panose="020B0502020202020204" pitchFamily="34" charset="0"/>
              </a:rPr>
              <a:t>Ali veš, da</a:t>
            </a:r>
            <a:endParaRPr lang="sl-SI" b="1" dirty="0">
              <a:latin typeface="Century Gothic" panose="020B0502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l-SI" sz="2500" dirty="0">
                <a:latin typeface="Century Gothic" panose="020B0502020202020204" pitchFamily="34" charset="0"/>
              </a:rPr>
              <a:t>čebele </a:t>
            </a:r>
            <a:r>
              <a:rPr lang="sl-SI" sz="2500" dirty="0">
                <a:latin typeface="Century Gothic" panose="020B0502020202020204" pitchFamily="34" charset="0"/>
              </a:rPr>
              <a:t>ostalim čebelam v panju zaplešejo svojevrsten ples, ko najdejo cvetlice s </a:t>
            </a:r>
            <a:r>
              <a:rPr lang="sl-SI" sz="2500" dirty="0">
                <a:latin typeface="Century Gothic" panose="020B0502020202020204" pitchFamily="34" charset="0"/>
              </a:rPr>
              <a:t>hrano?</a:t>
            </a:r>
            <a:br>
              <a:rPr lang="sl-SI" sz="2500" dirty="0">
                <a:latin typeface="Century Gothic" panose="020B0502020202020204" pitchFamily="34" charset="0"/>
              </a:rPr>
            </a:br>
            <a:r>
              <a:rPr lang="sl-SI" sz="2500" dirty="0">
                <a:latin typeface="Century Gothic" panose="020B0502020202020204" pitchFamily="34" charset="0"/>
              </a:rPr>
              <a:t>Tako </a:t>
            </a:r>
            <a:r>
              <a:rPr lang="sl-SI" sz="2500" dirty="0">
                <a:latin typeface="Century Gothic" panose="020B0502020202020204" pitchFamily="34" charset="0"/>
              </a:rPr>
              <a:t>jim sporočijo, kam naj gredo nabirat hrano.</a:t>
            </a:r>
          </a:p>
          <a:p>
            <a:pPr>
              <a:lnSpc>
                <a:spcPct val="150000"/>
              </a:lnSpc>
            </a:pPr>
            <a:endParaRPr lang="sl-SI" sz="25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2500" dirty="0">
                <a:latin typeface="Century Gothic" panose="020B0502020202020204" pitchFamily="34" charset="0"/>
              </a:rPr>
              <a:t>deževniki </a:t>
            </a:r>
            <a:r>
              <a:rPr lang="sl-SI" sz="2500" dirty="0">
                <a:latin typeface="Century Gothic" panose="020B0502020202020204" pitchFamily="34" charset="0"/>
              </a:rPr>
              <a:t>nimajo ušes, oči ali nosu?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8644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0" y="86337"/>
            <a:ext cx="12192000" cy="900967"/>
          </a:xfrm>
          <a:prstGeom prst="rect">
            <a:avLst/>
          </a:prstGeom>
          <a:solidFill>
            <a:srgbClr val="FFD653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sl-SI" b="1" dirty="0" smtClean="0">
                <a:latin typeface="Century Gothic" panose="020B0502020202020204" pitchFamily="34" charset="0"/>
              </a:rPr>
              <a:t>UGANI, KDO SEM?</a:t>
            </a:r>
            <a:endParaRPr lang="sl-SI" b="1" dirty="0">
              <a:latin typeface="Century Gothic" panose="020B0502020202020204" pitchFamily="34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454265" y="1256074"/>
            <a:ext cx="3229710" cy="2515767"/>
          </a:xfrm>
          <a:prstGeom prst="rect">
            <a:avLst/>
          </a:prstGeom>
          <a:solidFill>
            <a:srgbClr val="FFF7E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latin typeface="Century Gothic" panose="020B0502020202020204" pitchFamily="34" charset="0"/>
              </a:rPr>
              <a:t>Z </a:t>
            </a:r>
            <a:r>
              <a:rPr lang="sl-SI" sz="2400" dirty="0">
                <a:latin typeface="Century Gothic" panose="020B0502020202020204" pitchFamily="34" charset="0"/>
              </a:rPr>
              <a:t>rože k roži leta</a:t>
            </a:r>
            <a:r>
              <a:rPr lang="sl-SI" sz="2400" dirty="0" smtClean="0">
                <a:latin typeface="Century Gothic" panose="020B0502020202020204" pitchFamily="34" charset="0"/>
              </a:rPr>
              <a:t>, pelod </a:t>
            </a:r>
            <a:r>
              <a:rPr lang="sl-SI" sz="2400" dirty="0">
                <a:latin typeface="Century Gothic" panose="020B0502020202020204" pitchFamily="34" charset="0"/>
              </a:rPr>
              <a:t>ji teži </a:t>
            </a:r>
            <a:r>
              <a:rPr lang="sl-SI" sz="2400" dirty="0" smtClean="0">
                <a:latin typeface="Century Gothic" panose="020B0502020202020204" pitchFamily="34" charset="0"/>
              </a:rPr>
              <a:t>nožice, sladek </a:t>
            </a:r>
            <a:r>
              <a:rPr lang="sl-SI" sz="2400" dirty="0">
                <a:latin typeface="Century Gothic" panose="020B0502020202020204" pitchFamily="34" charset="0"/>
              </a:rPr>
              <a:t>sad obeta, zdrav napoj medice. </a:t>
            </a:r>
            <a:endParaRPr lang="sl-SI" sz="2400" dirty="0" smtClean="0">
              <a:latin typeface="Century Gothic" panose="020B0502020202020204" pitchFamily="34" charset="0"/>
            </a:endParaRPr>
          </a:p>
          <a:p>
            <a:pPr algn="ctr"/>
            <a:r>
              <a:rPr lang="sl-SI" i="1" dirty="0" smtClean="0">
                <a:latin typeface="Century Gothic" panose="020B0502020202020204" pitchFamily="34" charset="0"/>
              </a:rPr>
              <a:t>(</a:t>
            </a:r>
            <a:r>
              <a:rPr lang="sl-SI" i="1" dirty="0">
                <a:latin typeface="Century Gothic" panose="020B0502020202020204" pitchFamily="34" charset="0"/>
              </a:rPr>
              <a:t>Ivan </a:t>
            </a:r>
            <a:r>
              <a:rPr lang="sl-SI" i="1" dirty="0" smtClean="0">
                <a:latin typeface="Century Gothic" panose="020B0502020202020204" pitchFamily="34" charset="0"/>
              </a:rPr>
              <a:t>Cimerman)</a:t>
            </a:r>
            <a:endParaRPr lang="sl-SI" i="1" dirty="0">
              <a:latin typeface="Century Gothic" panose="020B0502020202020204" pitchFamily="34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8686800" y="1307020"/>
            <a:ext cx="3103684" cy="2377778"/>
          </a:xfrm>
          <a:prstGeom prst="rect">
            <a:avLst/>
          </a:prstGeom>
          <a:solidFill>
            <a:srgbClr val="FFF7E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latin typeface="Century Gothic" panose="020B0502020202020204" pitchFamily="34" charset="0"/>
              </a:rPr>
              <a:t>Tri – zajčku </a:t>
            </a:r>
            <a:r>
              <a:rPr lang="sl-SI" sz="2400" dirty="0">
                <a:latin typeface="Century Gothic" panose="020B0502020202020204" pitchFamily="34" charset="0"/>
              </a:rPr>
              <a:t>kosilo, štiri </a:t>
            </a:r>
            <a:r>
              <a:rPr lang="sl-SI" sz="2400" dirty="0" smtClean="0">
                <a:latin typeface="Century Gothic" panose="020B0502020202020204" pitchFamily="34" charset="0"/>
              </a:rPr>
              <a:t>– sreče </a:t>
            </a:r>
            <a:r>
              <a:rPr lang="sl-SI" sz="2400" dirty="0">
                <a:latin typeface="Century Gothic" panose="020B0502020202020204" pitchFamily="34" charset="0"/>
              </a:rPr>
              <a:t>obilo</a:t>
            </a:r>
            <a:r>
              <a:rPr lang="sl-SI" sz="2400" dirty="0" smtClean="0"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sl-SI" i="1" dirty="0" smtClean="0">
                <a:latin typeface="Century Gothic" panose="020B0502020202020204" pitchFamily="34" charset="0"/>
              </a:rPr>
              <a:t>(</a:t>
            </a:r>
            <a:r>
              <a:rPr lang="sl-SI" i="1" dirty="0">
                <a:latin typeface="Century Gothic" panose="020B0502020202020204" pitchFamily="34" charset="0"/>
              </a:rPr>
              <a:t>Vera Albreht)</a:t>
            </a:r>
          </a:p>
        </p:txBody>
      </p:sp>
      <p:sp>
        <p:nvSpPr>
          <p:cNvPr id="9" name="Pravokotnik 8"/>
          <p:cNvSpPr/>
          <p:nvPr/>
        </p:nvSpPr>
        <p:spPr>
          <a:xfrm>
            <a:off x="4545621" y="1307020"/>
            <a:ext cx="3525717" cy="2377778"/>
          </a:xfrm>
          <a:prstGeom prst="rect">
            <a:avLst/>
          </a:prstGeom>
          <a:solidFill>
            <a:srgbClr val="FFF7E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latin typeface="Century Gothic" panose="020B0502020202020204" pitchFamily="34" charset="0"/>
              </a:rPr>
              <a:t> Na </a:t>
            </a:r>
            <a:r>
              <a:rPr lang="sl-SI" sz="2400" dirty="0">
                <a:latin typeface="Century Gothic" panose="020B0502020202020204" pitchFamily="34" charset="0"/>
              </a:rPr>
              <a:t>letni dopust odpotuje le, če močno dežuje. Sicer pa revež gara, ves dan le zemljo rahlja</a:t>
            </a:r>
            <a:r>
              <a:rPr lang="sl-SI" sz="2400" dirty="0" smtClean="0"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sl-SI" i="1" dirty="0" smtClean="0">
                <a:latin typeface="Century Gothic" panose="020B0502020202020204" pitchFamily="34" charset="0"/>
              </a:rPr>
              <a:t>(</a:t>
            </a:r>
            <a:r>
              <a:rPr lang="sl-SI" i="1" dirty="0">
                <a:latin typeface="Century Gothic" panose="020B0502020202020204" pitchFamily="34" charset="0"/>
              </a:rPr>
              <a:t>Mira Voglar)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4545621" y="3997534"/>
            <a:ext cx="3525717" cy="2623959"/>
          </a:xfrm>
          <a:prstGeom prst="rect">
            <a:avLst/>
          </a:prstGeom>
          <a:solidFill>
            <a:srgbClr val="FFF7E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latin typeface="Century Gothic" panose="020B0502020202020204" pitchFamily="34" charset="0"/>
              </a:rPr>
              <a:t> Ko </a:t>
            </a:r>
            <a:r>
              <a:rPr lang="sl-SI" sz="2400" dirty="0">
                <a:latin typeface="Century Gothic" panose="020B0502020202020204" pitchFamily="34" charset="0"/>
              </a:rPr>
              <a:t>skočiš v travico za njo, za dolgo zgrabiš jo nogo. Krpan drugačno je imel </a:t>
            </a:r>
            <a:r>
              <a:rPr lang="sl-SI" sz="2400" dirty="0" smtClean="0">
                <a:latin typeface="Century Gothic" panose="020B0502020202020204" pitchFamily="34" charset="0"/>
              </a:rPr>
              <a:t>– na </a:t>
            </a:r>
            <a:r>
              <a:rPr lang="sl-SI" sz="2400" dirty="0">
                <a:latin typeface="Century Gothic" panose="020B0502020202020204" pitchFamily="34" charset="0"/>
              </a:rPr>
              <a:t>ramo si jo je nadel</a:t>
            </a:r>
            <a:r>
              <a:rPr lang="sl-SI" sz="2400" dirty="0" smtClean="0"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sl-SI" i="1" dirty="0" smtClean="0">
                <a:latin typeface="Century Gothic" panose="020B0502020202020204" pitchFamily="34" charset="0"/>
              </a:rPr>
              <a:t>(</a:t>
            </a:r>
            <a:r>
              <a:rPr lang="sl-SI" i="1" dirty="0">
                <a:latin typeface="Century Gothic" panose="020B0502020202020204" pitchFamily="34" charset="0"/>
              </a:rPr>
              <a:t>Vera Albreht)</a:t>
            </a:r>
          </a:p>
        </p:txBody>
      </p:sp>
      <p:sp>
        <p:nvSpPr>
          <p:cNvPr id="12" name="Pravokotnik 11"/>
          <p:cNvSpPr/>
          <p:nvPr/>
        </p:nvSpPr>
        <p:spPr>
          <a:xfrm>
            <a:off x="454265" y="4040611"/>
            <a:ext cx="3229710" cy="2584372"/>
          </a:xfrm>
          <a:prstGeom prst="rect">
            <a:avLst/>
          </a:prstGeom>
          <a:solidFill>
            <a:srgbClr val="FFF7E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latin typeface="Century Gothic" panose="020B0502020202020204" pitchFamily="34" charset="0"/>
              </a:rPr>
              <a:t>Je </a:t>
            </a:r>
            <a:r>
              <a:rPr lang="sl-SI" sz="2400" dirty="0">
                <a:latin typeface="Century Gothic" panose="020B0502020202020204" pitchFamily="34" charset="0"/>
              </a:rPr>
              <a:t>majhen, je buba, ko odraste, leti, na rožah poseda, </a:t>
            </a:r>
            <a:endParaRPr lang="sl-SI" sz="2400" dirty="0" smtClean="0">
              <a:latin typeface="Century Gothic" panose="020B0502020202020204" pitchFamily="34" charset="0"/>
            </a:endParaRPr>
          </a:p>
          <a:p>
            <a:pPr algn="ctr"/>
            <a:r>
              <a:rPr lang="sl-SI" sz="2400" dirty="0" smtClean="0">
                <a:latin typeface="Century Gothic" panose="020B0502020202020204" pitchFamily="34" charset="0"/>
              </a:rPr>
              <a:t>poleti </a:t>
            </a:r>
            <a:r>
              <a:rPr lang="sl-SI" sz="2400" dirty="0">
                <a:latin typeface="Century Gothic" panose="020B0502020202020204" pitchFamily="34" charset="0"/>
              </a:rPr>
              <a:t>živi</a:t>
            </a:r>
            <a:r>
              <a:rPr lang="sl-SI" sz="2400" dirty="0" smtClean="0"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sl-SI" i="1" dirty="0" smtClean="0">
                <a:latin typeface="Century Gothic" panose="020B0502020202020204" pitchFamily="34" charset="0"/>
              </a:rPr>
              <a:t>(</a:t>
            </a:r>
            <a:r>
              <a:rPr lang="sl-SI" i="1" dirty="0">
                <a:latin typeface="Century Gothic" panose="020B0502020202020204" pitchFamily="34" charset="0"/>
              </a:rPr>
              <a:t>Ivan Cimerman)</a:t>
            </a:r>
          </a:p>
        </p:txBody>
      </p:sp>
      <p:sp>
        <p:nvSpPr>
          <p:cNvPr id="15" name="Pravokotnik 14"/>
          <p:cNvSpPr/>
          <p:nvPr/>
        </p:nvSpPr>
        <p:spPr>
          <a:xfrm>
            <a:off x="8686800" y="4040611"/>
            <a:ext cx="3103684" cy="2580882"/>
          </a:xfrm>
          <a:prstGeom prst="rect">
            <a:avLst/>
          </a:prstGeom>
          <a:solidFill>
            <a:srgbClr val="FFF7E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>
                <a:latin typeface="Century Gothic" panose="020B0502020202020204" pitchFamily="34" charset="0"/>
              </a:rPr>
              <a:t>Mrežo napel, </a:t>
            </a:r>
            <a:endParaRPr lang="sl-SI" sz="2400" dirty="0" smtClean="0">
              <a:latin typeface="Century Gothic" panose="020B0502020202020204" pitchFamily="34" charset="0"/>
            </a:endParaRPr>
          </a:p>
          <a:p>
            <a:pPr algn="ctr"/>
            <a:r>
              <a:rPr lang="sl-SI" sz="2400" dirty="0" smtClean="0">
                <a:latin typeface="Century Gothic" panose="020B0502020202020204" pitchFamily="34" charset="0"/>
              </a:rPr>
              <a:t>muho ujel,</a:t>
            </a:r>
          </a:p>
          <a:p>
            <a:pPr algn="ctr"/>
            <a:r>
              <a:rPr lang="sl-SI" sz="2400" dirty="0" smtClean="0">
                <a:latin typeface="Century Gothic" panose="020B0502020202020204" pitchFamily="34" charset="0"/>
              </a:rPr>
              <a:t> </a:t>
            </a:r>
            <a:r>
              <a:rPr lang="sl-SI" sz="2400" dirty="0">
                <a:latin typeface="Century Gothic" panose="020B0502020202020204" pitchFamily="34" charset="0"/>
              </a:rPr>
              <a:t>lovec vesel</a:t>
            </a:r>
            <a:r>
              <a:rPr lang="sl-SI" sz="2400" dirty="0" smtClean="0"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sl-SI" i="1" dirty="0" smtClean="0">
                <a:latin typeface="Century Gothic" panose="020B0502020202020204" pitchFamily="34" charset="0"/>
              </a:rPr>
              <a:t>(</a:t>
            </a:r>
            <a:r>
              <a:rPr lang="sl-SI" i="1" dirty="0">
                <a:latin typeface="Century Gothic" panose="020B0502020202020204" pitchFamily="34" charset="0"/>
              </a:rPr>
              <a:t>Jože Šmit)</a:t>
            </a:r>
          </a:p>
        </p:txBody>
      </p:sp>
    </p:spTree>
    <p:extLst>
      <p:ext uri="{BB962C8B-B14F-4D97-AF65-F5344CB8AC3E}">
        <p14:creationId xmlns:p14="http://schemas.microsoft.com/office/powerpoint/2010/main" val="9526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7523" y="191171"/>
            <a:ext cx="10515600" cy="1127675"/>
          </a:xfrm>
        </p:spPr>
        <p:txBody>
          <a:bodyPr/>
          <a:lstStyle/>
          <a:p>
            <a:pPr algn="ctr"/>
            <a:r>
              <a:rPr lang="sl-SI" b="1" dirty="0" smtClean="0">
                <a:latin typeface="Century Gothic" panose="020B0502020202020204" pitchFamily="34" charset="0"/>
              </a:rPr>
              <a:t>TRAVNIK</a:t>
            </a:r>
            <a:endParaRPr lang="sl-SI" b="1" dirty="0">
              <a:latin typeface="Century Gothic" panose="020B0502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6862" y="1318846"/>
            <a:ext cx="11465169" cy="5134708"/>
          </a:xfrm>
        </p:spPr>
        <p:txBody>
          <a:bodyPr>
            <a:normAutofit fontScale="92500"/>
          </a:bodyPr>
          <a:lstStyle/>
          <a:p>
            <a:r>
              <a:rPr lang="sl-SI" dirty="0" smtClean="0">
                <a:latin typeface="Century Gothic" panose="020B0502020202020204" pitchFamily="34" charset="0"/>
              </a:rPr>
              <a:t>Travnik je </a:t>
            </a:r>
            <a:r>
              <a:rPr lang="sl-SI" b="1" dirty="0" smtClean="0">
                <a:latin typeface="Century Gothic" panose="020B0502020202020204" pitchFamily="34" charset="0"/>
              </a:rPr>
              <a:t>življenjski prostor</a:t>
            </a:r>
            <a:r>
              <a:rPr lang="sl-SI" dirty="0" smtClean="0">
                <a:latin typeface="Century Gothic" panose="020B0502020202020204" pitchFamily="34" charset="0"/>
              </a:rPr>
              <a:t>, v katerem med rastlinami prevladujejo</a:t>
            </a:r>
          </a:p>
          <a:p>
            <a:pPr marL="0" indent="0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 </a:t>
            </a:r>
            <a:r>
              <a:rPr lang="sl-SI" b="1" dirty="0" smtClean="0">
                <a:latin typeface="Century Gothic" panose="020B0502020202020204" pitchFamily="34" charset="0"/>
              </a:rPr>
              <a:t>trave</a:t>
            </a:r>
            <a:r>
              <a:rPr lang="sl-SI" dirty="0" smtClean="0">
                <a:latin typeface="Century Gothic" panose="020B0502020202020204" pitchFamily="34" charset="0"/>
              </a:rPr>
              <a:t> in </a:t>
            </a:r>
            <a:r>
              <a:rPr lang="sl-SI" b="1" dirty="0" smtClean="0">
                <a:latin typeface="Century Gothic" panose="020B0502020202020204" pitchFamily="34" charset="0"/>
              </a:rPr>
              <a:t>zelišča</a:t>
            </a:r>
            <a:r>
              <a:rPr lang="sl-SI" dirty="0" smtClean="0">
                <a:latin typeface="Century Gothic" panose="020B0502020202020204" pitchFamily="34" charset="0"/>
              </a:rPr>
              <a:t>, med živalmi pa </a:t>
            </a:r>
            <a:r>
              <a:rPr lang="sl-SI" b="1" dirty="0" smtClean="0">
                <a:latin typeface="Century Gothic" panose="020B0502020202020204" pitchFamily="34" charset="0"/>
              </a:rPr>
              <a:t>žuželke</a:t>
            </a:r>
            <a:r>
              <a:rPr lang="sl-SI" dirty="0" smtClean="0">
                <a:latin typeface="Century Gothic" panose="020B0502020202020204" pitchFamily="34" charset="0"/>
              </a:rPr>
              <a:t>.  Na travniku pa so tudi  </a:t>
            </a:r>
            <a:r>
              <a:rPr lang="sl-SI" b="1" dirty="0" smtClean="0">
                <a:latin typeface="Century Gothic" panose="020B0502020202020204" pitchFamily="34" charset="0"/>
              </a:rPr>
              <a:t>rože</a:t>
            </a:r>
            <a:r>
              <a:rPr lang="sl-SI" dirty="0" smtClean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endParaRPr lang="sl-SI" dirty="0">
              <a:latin typeface="Century Gothic" panose="020B0502020202020204" pitchFamily="34" charset="0"/>
            </a:endParaRPr>
          </a:p>
          <a:p>
            <a:r>
              <a:rPr lang="sl-SI" dirty="0">
                <a:latin typeface="Century Gothic" panose="020B0502020202020204" pitchFamily="34" charset="0"/>
              </a:rPr>
              <a:t>Najbolj </a:t>
            </a:r>
            <a:r>
              <a:rPr lang="sl-SI" dirty="0" smtClean="0">
                <a:latin typeface="Century Gothic" panose="020B0502020202020204" pitchFamily="34" charset="0"/>
              </a:rPr>
              <a:t>pisan je spomladi </a:t>
            </a:r>
            <a:r>
              <a:rPr lang="sl-SI" dirty="0">
                <a:latin typeface="Century Gothic" panose="020B0502020202020204" pitchFamily="34" charset="0"/>
              </a:rPr>
              <a:t>in </a:t>
            </a:r>
            <a:endParaRPr lang="sl-SI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l-SI" dirty="0">
                <a:latin typeface="Century Gothic" panose="020B0502020202020204" pitchFamily="34" charset="0"/>
              </a:rPr>
              <a:t> </a:t>
            </a:r>
            <a:r>
              <a:rPr lang="sl-SI" dirty="0" smtClean="0">
                <a:latin typeface="Century Gothic" panose="020B0502020202020204" pitchFamily="34" charset="0"/>
              </a:rPr>
              <a:t> poleti</a:t>
            </a:r>
            <a:r>
              <a:rPr lang="sl-SI" dirty="0">
                <a:latin typeface="Century Gothic" panose="020B0502020202020204" pitchFamily="34" charset="0"/>
              </a:rPr>
              <a:t>, </a:t>
            </a:r>
            <a:r>
              <a:rPr lang="sl-SI" dirty="0" smtClean="0">
                <a:latin typeface="Century Gothic" panose="020B0502020202020204" pitchFamily="34" charset="0"/>
              </a:rPr>
              <a:t>ko </a:t>
            </a:r>
            <a:r>
              <a:rPr lang="sl-SI" dirty="0">
                <a:latin typeface="Century Gothic" panose="020B0502020202020204" pitchFamily="34" charset="0"/>
              </a:rPr>
              <a:t>na njem cvetijo </a:t>
            </a:r>
            <a:endParaRPr lang="sl-SI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l-SI" dirty="0">
                <a:latin typeface="Century Gothic" panose="020B0502020202020204" pitchFamily="34" charset="0"/>
              </a:rPr>
              <a:t> </a:t>
            </a:r>
            <a:r>
              <a:rPr lang="sl-SI" dirty="0" smtClean="0">
                <a:latin typeface="Century Gothic" panose="020B0502020202020204" pitchFamily="34" charset="0"/>
              </a:rPr>
              <a:t>  rastline s </a:t>
            </a:r>
            <a:r>
              <a:rPr lang="sl-SI" dirty="0">
                <a:latin typeface="Century Gothic" panose="020B0502020202020204" pitchFamily="34" charset="0"/>
              </a:rPr>
              <a:t>pisanimi cvetovi. </a:t>
            </a:r>
          </a:p>
          <a:p>
            <a:pPr marL="0" indent="0">
              <a:buNone/>
            </a:pPr>
            <a:endParaRPr lang="sl-SI" dirty="0" smtClean="0">
              <a:latin typeface="Century Gothic" panose="020B0502020202020204" pitchFamily="34" charset="0"/>
            </a:endParaRPr>
          </a:p>
          <a:p>
            <a:r>
              <a:rPr lang="sl-SI" dirty="0">
                <a:latin typeface="Century Gothic" panose="020B0502020202020204" pitchFamily="34" charset="0"/>
              </a:rPr>
              <a:t>Travnike med seboj ločujejo </a:t>
            </a:r>
            <a:endParaRPr lang="sl-SI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  grmi </a:t>
            </a:r>
            <a:r>
              <a:rPr lang="sl-SI" dirty="0">
                <a:latin typeface="Century Gothic" panose="020B0502020202020204" pitchFamily="34" charset="0"/>
              </a:rPr>
              <a:t>in drevesa, ki tvorijo </a:t>
            </a:r>
            <a:endParaRPr lang="sl-SI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l-SI" dirty="0">
                <a:latin typeface="Century Gothic" panose="020B0502020202020204" pitchFamily="34" charset="0"/>
              </a:rPr>
              <a:t> </a:t>
            </a:r>
            <a:r>
              <a:rPr lang="sl-SI" dirty="0" smtClean="0">
                <a:latin typeface="Century Gothic" panose="020B0502020202020204" pitchFamily="34" charset="0"/>
              </a:rPr>
              <a:t> živo </a:t>
            </a:r>
            <a:r>
              <a:rPr lang="sl-SI" dirty="0">
                <a:latin typeface="Century Gothic" panose="020B0502020202020204" pitchFamily="34" charset="0"/>
              </a:rPr>
              <a:t>mejo. </a:t>
            </a:r>
          </a:p>
          <a:p>
            <a:endParaRPr lang="sl-SI" dirty="0">
              <a:latin typeface="Century Gothic" panose="020B0502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31" y="2727874"/>
            <a:ext cx="5509846" cy="366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1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latin typeface="Century Gothic" panose="020B0502020202020204" pitchFamily="34" charset="0"/>
              </a:rPr>
              <a:t>DELO NA TRAVNIKU:</a:t>
            </a:r>
            <a:endParaRPr lang="sl-SI" b="1" dirty="0">
              <a:latin typeface="Century Gothic" panose="020B0502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587745"/>
            <a:ext cx="4191000" cy="2412267"/>
          </a:xfrm>
        </p:spPr>
        <p:txBody>
          <a:bodyPr/>
          <a:lstStyle/>
          <a:p>
            <a:pPr lvl="0"/>
            <a:r>
              <a:rPr lang="sl-SI" dirty="0" smtClean="0">
                <a:latin typeface="Century Gothic" panose="020B0502020202020204" pitchFamily="34" charset="0"/>
              </a:rPr>
              <a:t>Kosimo,</a:t>
            </a:r>
          </a:p>
          <a:p>
            <a:pPr lvl="0"/>
            <a:r>
              <a:rPr lang="sl-SI" dirty="0" smtClean="0">
                <a:latin typeface="Century Gothic" panose="020B0502020202020204" pitchFamily="34" charset="0"/>
              </a:rPr>
              <a:t>sušimo krmo, </a:t>
            </a:r>
          </a:p>
          <a:p>
            <a:pPr lvl="0"/>
            <a:r>
              <a:rPr lang="sl-SI" dirty="0" smtClean="0">
                <a:latin typeface="Century Gothic" panose="020B0502020202020204" pitchFamily="34" charset="0"/>
              </a:rPr>
              <a:t>baliramo,</a:t>
            </a:r>
            <a:endParaRPr lang="sl-SI" dirty="0">
              <a:latin typeface="Century Gothic" panose="020B0502020202020204" pitchFamily="34" charset="0"/>
            </a:endParaRPr>
          </a:p>
          <a:p>
            <a:pPr lvl="0"/>
            <a:r>
              <a:rPr lang="sl-SI" dirty="0">
                <a:latin typeface="Century Gothic" panose="020B0502020202020204" pitchFamily="34" charset="0"/>
              </a:rPr>
              <a:t>pospravljamo </a:t>
            </a:r>
            <a:r>
              <a:rPr lang="sl-SI" dirty="0" smtClean="0">
                <a:latin typeface="Century Gothic" panose="020B0502020202020204" pitchFamily="34" charset="0"/>
              </a:rPr>
              <a:t>krmo.</a:t>
            </a:r>
            <a:endParaRPr lang="sl-SI" dirty="0">
              <a:latin typeface="Century Gothic" panose="020B0502020202020204" pitchFamily="34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838200" y="4062367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800" dirty="0">
                <a:latin typeface="Century Gothic" panose="020B0502020202020204" pitchFamily="34" charset="0"/>
              </a:rPr>
              <a:t>Kmetje </a:t>
            </a:r>
            <a:r>
              <a:rPr lang="sl-SI" sz="2800" dirty="0" smtClean="0">
                <a:latin typeface="Century Gothic" panose="020B0502020202020204" pitchFamily="34" charset="0"/>
              </a:rPr>
              <a:t>kosijo travnike </a:t>
            </a:r>
            <a:r>
              <a:rPr lang="sl-SI" sz="2800" dirty="0">
                <a:latin typeface="Century Gothic" panose="020B0502020202020204" pitchFamily="34" charset="0"/>
              </a:rPr>
              <a:t>od maja do avgusta. S posušeno travo (senom) hranijo pozimi nekatere domače živali (krave, konje, ovce, koze</a:t>
            </a:r>
            <a:r>
              <a:rPr lang="sl-SI" sz="2800" dirty="0" smtClean="0">
                <a:latin typeface="Century Gothic" panose="020B0502020202020204" pitchFamily="34" charset="0"/>
              </a:rPr>
              <a:t>,…).</a:t>
            </a:r>
          </a:p>
          <a:p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321" y="1078857"/>
            <a:ext cx="3046047" cy="203704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8"/>
          <a:stretch/>
        </p:blipFill>
        <p:spPr>
          <a:xfrm>
            <a:off x="7702224" y="4206479"/>
            <a:ext cx="3046047" cy="2020172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8113567" y="628895"/>
            <a:ext cx="22233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>
                <a:latin typeface="Century Gothic" panose="020B0502020202020204" pitchFamily="34" charset="0"/>
              </a:rPr>
              <a:t>KOŠNJA NEKOČ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8211829" y="3662257"/>
            <a:ext cx="2089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b="1" dirty="0">
                <a:latin typeface="Century Gothic" panose="020B0502020202020204" pitchFamily="34" charset="0"/>
              </a:rPr>
              <a:t>KOŠNJA </a:t>
            </a:r>
            <a:r>
              <a:rPr lang="sl-SI" sz="2000" b="1" dirty="0" smtClean="0">
                <a:latin typeface="Century Gothic" panose="020B0502020202020204" pitchFamily="34" charset="0"/>
              </a:rPr>
              <a:t>DANES</a:t>
            </a:r>
            <a:endParaRPr lang="sl-SI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31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00967"/>
          </a:xfrm>
          <a:solidFill>
            <a:srgbClr val="FFD653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sl-SI" b="1" dirty="0" smtClean="0">
                <a:latin typeface="Century Gothic" panose="020B0502020202020204" pitchFamily="34" charset="0"/>
              </a:rPr>
              <a:t>TRAVNIŠKE ŽIVALI </a:t>
            </a:r>
            <a:endParaRPr lang="sl-SI" b="1" dirty="0">
              <a:latin typeface="Century Gothic" panose="020B0502020202020204" pitchFamily="34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644768" y="1741198"/>
            <a:ext cx="1060938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Na travniku živijo žuželke, pajki in druge male živali.</a:t>
            </a:r>
          </a:p>
          <a:p>
            <a:pPr algn="ctr"/>
            <a:endParaRPr lang="sl-SI" sz="2800" dirty="0">
              <a:latin typeface="Century Gothic" panose="020B0502020202020204" pitchFamily="34" charset="0"/>
            </a:endParaRPr>
          </a:p>
          <a:p>
            <a:endParaRPr lang="sl-SI" sz="2800" dirty="0" smtClean="0">
              <a:latin typeface="Century Gothic" panose="020B0502020202020204" pitchFamily="34" charset="0"/>
            </a:endParaRPr>
          </a:p>
          <a:p>
            <a:pPr algn="ctr"/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4" r="5411"/>
          <a:stretch/>
        </p:blipFill>
        <p:spPr>
          <a:xfrm>
            <a:off x="773722" y="4135665"/>
            <a:ext cx="1951893" cy="2291863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>
          <a:xfrm>
            <a:off x="6856188" y="3067158"/>
            <a:ext cx="464415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l-SI" sz="2400" b="1" u="sng" dirty="0">
                <a:latin typeface="Century Gothic" panose="020B0502020202020204" pitchFamily="34" charset="0"/>
              </a:rPr>
              <a:t>Žuželke</a:t>
            </a:r>
            <a:r>
              <a:rPr lang="sl-SI" sz="2400" dirty="0">
                <a:latin typeface="Century Gothic" panose="020B0502020202020204" pitchFamily="34" charset="0"/>
              </a:rPr>
              <a:t> so živali, ki imajo </a:t>
            </a:r>
            <a:endParaRPr lang="sl-SI" sz="2400" dirty="0" smtClean="0">
              <a:latin typeface="Century Gothic" panose="020B0502020202020204" pitchFamily="34" charset="0"/>
            </a:endParaRPr>
          </a:p>
          <a:p>
            <a:pPr algn="ctr"/>
            <a:r>
              <a:rPr lang="sl-SI" sz="2400" b="1" dirty="0" smtClean="0">
                <a:latin typeface="Century Gothic" panose="020B0502020202020204" pitchFamily="34" charset="0"/>
              </a:rPr>
              <a:t>3 </a:t>
            </a:r>
            <a:r>
              <a:rPr lang="sl-SI" sz="2400" b="1" dirty="0">
                <a:latin typeface="Century Gothic" panose="020B0502020202020204" pitchFamily="34" charset="0"/>
              </a:rPr>
              <a:t>pare nog </a:t>
            </a:r>
            <a:r>
              <a:rPr lang="sl-SI" sz="2400" dirty="0">
                <a:latin typeface="Century Gothic" panose="020B0502020202020204" pitchFamily="34" charset="0"/>
              </a:rPr>
              <a:t>(6 nog).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773722" y="3067157"/>
            <a:ext cx="443940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l-SI" sz="2400" b="1" u="sng" dirty="0">
                <a:latin typeface="Century Gothic" panose="020B0502020202020204" pitchFamily="34" charset="0"/>
              </a:rPr>
              <a:t>Pajki</a:t>
            </a:r>
            <a:r>
              <a:rPr lang="sl-SI" sz="2400" dirty="0">
                <a:latin typeface="Century Gothic" panose="020B0502020202020204" pitchFamily="34" charset="0"/>
              </a:rPr>
              <a:t> so živali, ki imajo </a:t>
            </a:r>
            <a:endParaRPr lang="sl-SI" sz="2400" dirty="0" smtClean="0">
              <a:latin typeface="Century Gothic" panose="020B0502020202020204" pitchFamily="34" charset="0"/>
            </a:endParaRPr>
          </a:p>
          <a:p>
            <a:pPr algn="ctr"/>
            <a:r>
              <a:rPr lang="sl-SI" sz="2400" b="1" dirty="0" smtClean="0">
                <a:latin typeface="Century Gothic" panose="020B0502020202020204" pitchFamily="34" charset="0"/>
              </a:rPr>
              <a:t>4 </a:t>
            </a:r>
            <a:r>
              <a:rPr lang="sl-SI" sz="2400" b="1" dirty="0">
                <a:latin typeface="Century Gothic" panose="020B0502020202020204" pitchFamily="34" charset="0"/>
              </a:rPr>
              <a:t>pare nog </a:t>
            </a:r>
            <a:r>
              <a:rPr lang="sl-SI" sz="2400" dirty="0">
                <a:latin typeface="Century Gothic" panose="020B0502020202020204" pitchFamily="34" charset="0"/>
              </a:rPr>
              <a:t>(8 nog).</a:t>
            </a: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2" t="3055" r="24849" b="2098"/>
          <a:stretch/>
        </p:blipFill>
        <p:spPr>
          <a:xfrm>
            <a:off x="3008781" y="4135665"/>
            <a:ext cx="2173014" cy="2284711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2" r="7978"/>
          <a:stretch/>
        </p:blipFill>
        <p:spPr>
          <a:xfrm>
            <a:off x="6907131" y="4054567"/>
            <a:ext cx="2180492" cy="2372961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" r="33796"/>
          <a:stretch/>
        </p:blipFill>
        <p:spPr>
          <a:xfrm>
            <a:off x="9405957" y="4054567"/>
            <a:ext cx="2039816" cy="237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8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Slika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78" y="786375"/>
            <a:ext cx="2621023" cy="195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Slika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84" y="786375"/>
            <a:ext cx="2532905" cy="196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Slika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278" y="782973"/>
            <a:ext cx="2625970" cy="196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Slika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36" y="4065121"/>
            <a:ext cx="2623697" cy="178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Slika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278" y="3958217"/>
            <a:ext cx="2742644" cy="189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Slika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789" y="3855461"/>
            <a:ext cx="26289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5356912" y="6080034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DEŽEVNIK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9675179" y="6053829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ČMRLJ</a:t>
            </a: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1405616" y="6080034"/>
            <a:ext cx="968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METULJ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9675179" y="3016417"/>
            <a:ext cx="1244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MRAVLJA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5328058" y="3016417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KOBILICA</a:t>
            </a:r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908687" y="3007041"/>
            <a:ext cx="1962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PIKAPOLONICA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197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l_fi" descr="Veliki%20vinogradnjak%2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98" y="823731"/>
            <a:ext cx="27527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l_fi" descr="pu-DSC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579" y="885077"/>
            <a:ext cx="2984623" cy="199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k38-Roga--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1" b="5915"/>
          <a:stretch/>
        </p:blipFill>
        <p:spPr bwMode="auto">
          <a:xfrm>
            <a:off x="8196458" y="924751"/>
            <a:ext cx="3080938" cy="199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1+139_resiz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5" t="19888" r="26379" b="27512"/>
          <a:stretch>
            <a:fillRect/>
          </a:stretch>
        </p:blipFill>
        <p:spPr bwMode="auto">
          <a:xfrm>
            <a:off x="4689353" y="3934190"/>
            <a:ext cx="22669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Slika 1" descr="https://www.bodieko.si/wp-content/uploads/2011/08/cebel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333" y="3934190"/>
            <a:ext cx="29718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1749084" y="3036702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POLŽ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5337759" y="3036702"/>
            <a:ext cx="97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HROŠČ</a:t>
            </a: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9207776" y="2979920"/>
            <a:ext cx="105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ROGAČ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1749084" y="6053733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KRT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5275242" y="6053733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MUREN </a:t>
            </a:r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9207776" y="6053733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ČEBELA</a:t>
            </a:r>
            <a:endParaRPr lang="sl-SI" dirty="0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D00944B5-5A4B-480B-A479-EE4416DA46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598" y="3958270"/>
            <a:ext cx="2752725" cy="199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7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33425" y="1808040"/>
            <a:ext cx="5362575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3200" dirty="0" smtClean="0">
                <a:latin typeface="Century Gothic" panose="020B0502020202020204" pitchFamily="34" charset="0"/>
              </a:rPr>
              <a:t>Trave imajo visoka stebla s suličastimi listi. Vsa rastlina je zelena in nimajo </a:t>
            </a:r>
            <a:r>
              <a:rPr lang="sl-SI" sz="3200" dirty="0">
                <a:latin typeface="Century Gothic" panose="020B0502020202020204" pitchFamily="34" charset="0"/>
              </a:rPr>
              <a:t>lepih barvitih cvetov. Zato ne privabljajo žuželk, ki bi jih opraševale. Oprašuje jih veter. Zato se imenujejo </a:t>
            </a:r>
            <a:r>
              <a:rPr lang="sl-SI" sz="3200" b="1" dirty="0">
                <a:latin typeface="Century Gothic" panose="020B0502020202020204" pitchFamily="34" charset="0"/>
              </a:rPr>
              <a:t>VETROCVETKE</a:t>
            </a:r>
            <a:r>
              <a:rPr lang="sl-SI" sz="3200" b="1" dirty="0" smtClean="0">
                <a:latin typeface="Century Gothic" panose="020B0502020202020204" pitchFamily="34" charset="0"/>
              </a:rPr>
              <a:t>.</a:t>
            </a:r>
            <a:endParaRPr lang="sl-SI" sz="3200" b="1" dirty="0">
              <a:latin typeface="Century Gothic" panose="020B0502020202020204" pitchFamily="34" charset="0"/>
            </a:endParaRP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00967"/>
          </a:xfrm>
          <a:solidFill>
            <a:srgbClr val="FFD653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sl-SI" b="1" dirty="0" smtClean="0">
                <a:latin typeface="Century Gothic" panose="020B0502020202020204" pitchFamily="34" charset="0"/>
              </a:rPr>
              <a:t>TRAVE</a:t>
            </a:r>
            <a:endParaRPr lang="sl-SI" b="1" dirty="0">
              <a:latin typeface="Century Gothic" panose="020B0502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806" y="2127738"/>
            <a:ext cx="4801253" cy="341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Rezultat iskanja slik za migalic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9"/>
          <a:stretch/>
        </p:blipFill>
        <p:spPr bwMode="auto">
          <a:xfrm>
            <a:off x="647455" y="1065286"/>
            <a:ext cx="3034569" cy="44211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 descr="Rezultat iskanja slik za travniška latovk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72" y="1065286"/>
            <a:ext cx="2795490" cy="442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Rezultat iskanja slik za trpe&amp;zcaron;na ljuljk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886" y="1065286"/>
            <a:ext cx="3171605" cy="44211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avokotnik 9"/>
          <p:cNvSpPr/>
          <p:nvPr/>
        </p:nvSpPr>
        <p:spPr>
          <a:xfrm>
            <a:off x="1463265" y="5662246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MIGALICA </a:t>
            </a:r>
            <a:endParaRPr lang="sl-SI" dirty="0"/>
          </a:p>
        </p:txBody>
      </p:sp>
      <p:sp>
        <p:nvSpPr>
          <p:cNvPr id="11" name="Pravokotnik 10"/>
          <p:cNvSpPr/>
          <p:nvPr/>
        </p:nvSpPr>
        <p:spPr>
          <a:xfrm>
            <a:off x="4951618" y="5644662"/>
            <a:ext cx="2521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TRAVNIŠKA LATOVKA</a:t>
            </a:r>
            <a:endParaRPr lang="sl-SI" dirty="0"/>
          </a:p>
        </p:txBody>
      </p:sp>
      <p:sp>
        <p:nvSpPr>
          <p:cNvPr id="12" name="Pravokotnik 11"/>
          <p:cNvSpPr/>
          <p:nvPr/>
        </p:nvSpPr>
        <p:spPr>
          <a:xfrm>
            <a:off x="9558867" y="5662246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LJULJKA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3822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ocvetje travnatega lisi&amp;ccaron;jega repa (Alopecurus pratensis) s poganjajo&amp;ccaron;imi prašnik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8" y="948786"/>
            <a:ext cx="3376139" cy="446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Povezana slik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638" y="948787"/>
            <a:ext cx="3508700" cy="446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Rezultat iskanja slik za diše&amp;ccaron;a boljk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765" y="948787"/>
            <a:ext cx="2995758" cy="44672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avokotnik 6"/>
          <p:cNvSpPr/>
          <p:nvPr/>
        </p:nvSpPr>
        <p:spPr>
          <a:xfrm>
            <a:off x="9256224" y="5574322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DIŠEČA BOLJKA 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5440786" y="5600671"/>
            <a:ext cx="1752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PASJA TRAVA </a:t>
            </a:r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1546789" y="5600671"/>
            <a:ext cx="133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LISIČJI REP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559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417</TotalTime>
  <Words>492</Words>
  <Application>Microsoft Office PowerPoint</Application>
  <PresentationFormat>Widescreen</PresentationFormat>
  <Paragraphs>100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Englebert</vt:lpstr>
      <vt:lpstr>Times New Roman</vt:lpstr>
      <vt:lpstr>WhisperADream</vt:lpstr>
      <vt:lpstr>Officeova tema</vt:lpstr>
      <vt:lpstr>PowerPoint Presentation</vt:lpstr>
      <vt:lpstr>TRAVNIK</vt:lpstr>
      <vt:lpstr>DELO NA TRAVNIKU:</vt:lpstr>
      <vt:lpstr>TRAVNIŠKE ŽIVALI </vt:lpstr>
      <vt:lpstr>PowerPoint Presentation</vt:lpstr>
      <vt:lpstr>PowerPoint Presentation</vt:lpstr>
      <vt:lpstr>TRAVE</vt:lpstr>
      <vt:lpstr>PowerPoint Presentation</vt:lpstr>
      <vt:lpstr>PowerPoint Presentation</vt:lpstr>
      <vt:lpstr>TRAVNIŠKE CVETLICE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DELI  RASTLINE</vt:lpstr>
      <vt:lpstr>Ali veš, da</vt:lpstr>
      <vt:lpstr>Ali veš, da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maya_zbelca</dc:creator>
  <cp:lastModifiedBy>Lucija Šeme</cp:lastModifiedBy>
  <cp:revision>40</cp:revision>
  <dcterms:created xsi:type="dcterms:W3CDTF">2020-05-04T09:02:24Z</dcterms:created>
  <dcterms:modified xsi:type="dcterms:W3CDTF">2020-05-07T13:57:50Z</dcterms:modified>
</cp:coreProperties>
</file>