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3" r:id="rId7"/>
    <p:sldId id="264" r:id="rId8"/>
    <p:sldId id="265" r:id="rId9"/>
  </p:sldIdLst>
  <p:sldSz cx="9144000" cy="6858000" type="screen4x3"/>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Naslovni diapozitiv">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Prostoročno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Naslov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17" name="Podnaslov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sl-SI" smtClean="0"/>
              <a:t>Kliknite, če želite urediti slog podnaslova matrice</a:t>
            </a:r>
            <a:endParaRPr kumimoji="0" lang="en-US"/>
          </a:p>
        </p:txBody>
      </p:sp>
      <p:sp>
        <p:nvSpPr>
          <p:cNvPr id="30" name="Ograda datuma 29"/>
          <p:cNvSpPr>
            <a:spLocks noGrp="1"/>
          </p:cNvSpPr>
          <p:nvPr>
            <p:ph type="dt" sz="half" idx="10"/>
          </p:nvPr>
        </p:nvSpPr>
        <p:spPr/>
        <p:txBody>
          <a:bodyPr/>
          <a:lstStyle/>
          <a:p>
            <a:fld id="{1EB2973B-9AB3-40B6-B1FD-2AE44733B297}" type="datetimeFigureOut">
              <a:rPr lang="sl-SI" smtClean="0"/>
              <a:t>14. 05. 2020</a:t>
            </a:fld>
            <a:endParaRPr lang="sl-SI"/>
          </a:p>
        </p:txBody>
      </p:sp>
      <p:sp>
        <p:nvSpPr>
          <p:cNvPr id="19" name="Ograda noge 18"/>
          <p:cNvSpPr>
            <a:spLocks noGrp="1"/>
          </p:cNvSpPr>
          <p:nvPr>
            <p:ph type="ftr" sz="quarter" idx="11"/>
          </p:nvPr>
        </p:nvSpPr>
        <p:spPr/>
        <p:txBody>
          <a:bodyPr/>
          <a:lstStyle/>
          <a:p>
            <a:endParaRPr lang="sl-SI"/>
          </a:p>
        </p:txBody>
      </p:sp>
      <p:sp>
        <p:nvSpPr>
          <p:cNvPr id="27" name="Ograda številke diapozitiva 26"/>
          <p:cNvSpPr>
            <a:spLocks noGrp="1"/>
          </p:cNvSpPr>
          <p:nvPr>
            <p:ph type="sldNum" sz="quarter" idx="12"/>
          </p:nvPr>
        </p:nvSpPr>
        <p:spPr/>
        <p:txBody>
          <a:bodyPr/>
          <a:lstStyle/>
          <a:p>
            <a:fld id="{342C7EC9-CA5B-4550-AD67-9A80AA1AD337}"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EB2973B-9AB3-40B6-B1FD-2AE44733B297}" type="datetimeFigureOut">
              <a:rPr lang="sl-SI" smtClean="0"/>
              <a:t>14. 05. 2020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6629400" y="274638"/>
            <a:ext cx="2057400" cy="5851525"/>
          </a:xfrm>
        </p:spPr>
        <p:txBody>
          <a:bodyPr vert="eaVert"/>
          <a:lstStyle/>
          <a:p>
            <a:r>
              <a:rPr kumimoji="0" lang="sl-SI" smtClean="0"/>
              <a:t>Kliknite, če želite urediti slog naslova matrice</a:t>
            </a:r>
            <a:endParaRPr kumimoji="0" lang="en-US"/>
          </a:p>
        </p:txBody>
      </p:sp>
      <p:sp>
        <p:nvSpPr>
          <p:cNvPr id="3" name="Ograda navpičnega besedila 2"/>
          <p:cNvSpPr>
            <a:spLocks noGrp="1"/>
          </p:cNvSpPr>
          <p:nvPr>
            <p:ph type="body" orient="vert" idx="1"/>
          </p:nvPr>
        </p:nvSpPr>
        <p:spPr>
          <a:xfrm>
            <a:off x="457200" y="274638"/>
            <a:ext cx="6019800" cy="5851525"/>
          </a:xfrm>
        </p:spPr>
        <p:txBody>
          <a:bodyPr vert="eaVert"/>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EB2973B-9AB3-40B6-B1FD-2AE44733B297}" type="datetimeFigureOut">
              <a:rPr lang="sl-SI" smtClean="0"/>
              <a:t>14. 05. 2020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lvl1pPr algn="l">
              <a:defRPr/>
            </a:lvl1pPr>
          </a:lstStyle>
          <a:p>
            <a:r>
              <a:rPr kumimoji="0" lang="sl-SI" smtClean="0"/>
              <a:t>Kliknite, če želite urediti slog naslova matrice</a:t>
            </a:r>
            <a:endParaRPr kumimoji="0" lang="en-US"/>
          </a:p>
        </p:txBody>
      </p:sp>
      <p:sp>
        <p:nvSpPr>
          <p:cNvPr id="3" name="Ograda vsebine 2"/>
          <p:cNvSpPr>
            <a:spLocks noGrp="1"/>
          </p:cNvSpPr>
          <p:nvPr>
            <p:ph idx="1"/>
          </p:nvPr>
        </p:nvSpPr>
        <p:spPr/>
        <p:txBody>
          <a:body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datuma 3"/>
          <p:cNvSpPr>
            <a:spLocks noGrp="1"/>
          </p:cNvSpPr>
          <p:nvPr>
            <p:ph type="dt" sz="half" idx="10"/>
          </p:nvPr>
        </p:nvSpPr>
        <p:spPr/>
        <p:txBody>
          <a:bodyPr/>
          <a:lstStyle/>
          <a:p>
            <a:fld id="{1EB2973B-9AB3-40B6-B1FD-2AE44733B297}" type="datetimeFigureOut">
              <a:rPr lang="sl-SI" smtClean="0"/>
              <a:t>14. 05. 2020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bg>
      <p:bgRef idx="1002">
        <a:schemeClr val="bg2"/>
      </p:bgRef>
    </p:bg>
    <p:spTree>
      <p:nvGrpSpPr>
        <p:cNvPr id="1" name=""/>
        <p:cNvGrpSpPr/>
        <p:nvPr/>
      </p:nvGrpSpPr>
      <p:grpSpPr>
        <a:xfrm>
          <a:off x="0" y="0"/>
          <a:ext cx="0" cy="0"/>
          <a:chOff x="0" y="0"/>
          <a:chExt cx="0" cy="0"/>
        </a:xfrm>
      </p:grpSpPr>
      <p:sp>
        <p:nvSpPr>
          <p:cNvPr id="7" name="Prostoročno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Prostoročno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Naslov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sl-SI" smtClean="0"/>
              <a:t>Kliknite, če želite urediti sloge besedila matrice</a:t>
            </a:r>
          </a:p>
        </p:txBody>
      </p:sp>
      <p:sp>
        <p:nvSpPr>
          <p:cNvPr id="4" name="Ograda datuma 3"/>
          <p:cNvSpPr>
            <a:spLocks noGrp="1"/>
          </p:cNvSpPr>
          <p:nvPr>
            <p:ph type="dt" sz="half" idx="10"/>
          </p:nvPr>
        </p:nvSpPr>
        <p:spPr/>
        <p:txBody>
          <a:bodyPr/>
          <a:lstStyle/>
          <a:p>
            <a:fld id="{1EB2973B-9AB3-40B6-B1FD-2AE44733B297}" type="datetimeFigureOut">
              <a:rPr lang="sl-SI" smtClean="0"/>
              <a:t>14. 05. 2020</a:t>
            </a:fld>
            <a:endParaRPr lang="sl-SI"/>
          </a:p>
        </p:txBody>
      </p:sp>
      <p:sp>
        <p:nvSpPr>
          <p:cNvPr id="5" name="Ograda noge 4"/>
          <p:cNvSpPr>
            <a:spLocks noGrp="1"/>
          </p:cNvSpPr>
          <p:nvPr>
            <p:ph type="ftr" sz="quarter" idx="11"/>
          </p:nvPr>
        </p:nvSpPr>
        <p:spPr/>
        <p:txBody>
          <a:bodyPr/>
          <a:lstStyle/>
          <a:p>
            <a:endParaRPr lang="sl-SI"/>
          </a:p>
        </p:txBody>
      </p:sp>
      <p:sp>
        <p:nvSpPr>
          <p:cNvPr id="6" name="Ograda številke diapozitiva 5"/>
          <p:cNvSpPr>
            <a:spLocks noGrp="1"/>
          </p:cNvSpPr>
          <p:nvPr>
            <p:ph type="sldNum" sz="quarter" idx="12"/>
          </p:nvPr>
        </p:nvSpPr>
        <p:spPr/>
        <p:txBody>
          <a:bodyPr/>
          <a:lstStyle/>
          <a:p>
            <a:fld id="{342C7EC9-CA5B-4550-AD67-9A80AA1AD337}" type="slidenum">
              <a:rPr lang="sl-SI" smtClean="0"/>
              <a:t>‹#›</a:t>
            </a:fld>
            <a:endParaRPr lang="sl-SI"/>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638"/>
            <a:ext cx="7467600" cy="1143000"/>
          </a:xfrm>
        </p:spPr>
        <p:txBody>
          <a:bodyPr/>
          <a:lstStyle/>
          <a:p>
            <a:r>
              <a:rPr kumimoji="0" lang="sl-SI" smtClean="0"/>
              <a:t>Kliknite, če želite urediti slog naslova matrice</a:t>
            </a:r>
            <a:endParaRPr kumimoji="0" lang="en-US"/>
          </a:p>
        </p:txBody>
      </p:sp>
      <p:sp>
        <p:nvSpPr>
          <p:cNvPr id="3" name="Ograda vsebine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4" name="Ograda vsebine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EB2973B-9AB3-40B6-B1FD-2AE44733B297}" type="datetimeFigureOut">
              <a:rPr lang="sl-SI" smtClean="0"/>
              <a:t>14. 05. 2020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457200" y="273050"/>
            <a:ext cx="8229600" cy="1143000"/>
          </a:xfrm>
        </p:spPr>
        <p:txBody>
          <a:bodyPr anchor="ctr"/>
          <a:lstStyle>
            <a:lvl1pPr>
              <a:defRPr/>
            </a:lvl1pPr>
          </a:lstStyle>
          <a:p>
            <a:r>
              <a:rPr kumimoji="0" lang="sl-SI" smtClean="0"/>
              <a:t>Kliknite, če želite urediti slog naslova matrice</a:t>
            </a:r>
            <a:endParaRPr kumimoji="0" lang="en-US"/>
          </a:p>
        </p:txBody>
      </p:sp>
      <p:sp>
        <p:nvSpPr>
          <p:cNvPr id="3" name="Ograda besedila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4" name="Ograda besedila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sl-SI" smtClean="0"/>
              <a:t>Kliknite, če želite urediti sloge besedila matrice</a:t>
            </a:r>
          </a:p>
        </p:txBody>
      </p:sp>
      <p:sp>
        <p:nvSpPr>
          <p:cNvPr id="5" name="Ograda vsebine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6" name="Ograda vsebine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7" name="Ograda datuma 6"/>
          <p:cNvSpPr>
            <a:spLocks noGrp="1"/>
          </p:cNvSpPr>
          <p:nvPr>
            <p:ph type="dt" sz="half" idx="10"/>
          </p:nvPr>
        </p:nvSpPr>
        <p:spPr/>
        <p:txBody>
          <a:bodyPr/>
          <a:lstStyle/>
          <a:p>
            <a:fld id="{1EB2973B-9AB3-40B6-B1FD-2AE44733B297}" type="datetimeFigureOut">
              <a:rPr lang="sl-SI" smtClean="0"/>
              <a:t>14. 05. 2020</a:t>
            </a:fld>
            <a:endParaRPr lang="sl-SI"/>
          </a:p>
        </p:txBody>
      </p:sp>
      <p:sp>
        <p:nvSpPr>
          <p:cNvPr id="8" name="Ograda noge 7"/>
          <p:cNvSpPr>
            <a:spLocks noGrp="1"/>
          </p:cNvSpPr>
          <p:nvPr>
            <p:ph type="ftr" sz="quarter" idx="11"/>
          </p:nvPr>
        </p:nvSpPr>
        <p:spPr/>
        <p:txBody>
          <a:bodyPr/>
          <a:lstStyle/>
          <a:p>
            <a:endParaRPr lang="sl-SI"/>
          </a:p>
        </p:txBody>
      </p:sp>
      <p:sp>
        <p:nvSpPr>
          <p:cNvPr id="9" name="Ograda številke diapozitiva 8"/>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a:xfrm>
            <a:off x="457200" y="274320"/>
            <a:ext cx="7470648" cy="1143000"/>
          </a:xfrm>
        </p:spPr>
        <p:txBody>
          <a:bodyPr anchor="ctr"/>
          <a:lstStyle>
            <a:lvl1pPr algn="l">
              <a:defRPr sz="4600"/>
            </a:lvl1pPr>
          </a:lstStyle>
          <a:p>
            <a:r>
              <a:rPr kumimoji="0" lang="sl-SI" smtClean="0"/>
              <a:t>Kliknite, če želite urediti slog naslova matrice</a:t>
            </a:r>
            <a:endParaRPr kumimoji="0" lang="en-US"/>
          </a:p>
        </p:txBody>
      </p:sp>
      <p:sp>
        <p:nvSpPr>
          <p:cNvPr id="7" name="Ograda datuma 6"/>
          <p:cNvSpPr>
            <a:spLocks noGrp="1"/>
          </p:cNvSpPr>
          <p:nvPr>
            <p:ph type="dt" sz="half" idx="10"/>
          </p:nvPr>
        </p:nvSpPr>
        <p:spPr/>
        <p:txBody>
          <a:bodyPr/>
          <a:lstStyle/>
          <a:p>
            <a:fld id="{1EB2973B-9AB3-40B6-B1FD-2AE44733B297}" type="datetimeFigureOut">
              <a:rPr lang="sl-SI" smtClean="0"/>
              <a:t>14. 05. 2020</a:t>
            </a:fld>
            <a:endParaRPr lang="sl-SI"/>
          </a:p>
        </p:txBody>
      </p:sp>
      <p:sp>
        <p:nvSpPr>
          <p:cNvPr id="8" name="Ograda številke diapozitiva 7"/>
          <p:cNvSpPr>
            <a:spLocks noGrp="1"/>
          </p:cNvSpPr>
          <p:nvPr>
            <p:ph type="sldNum" sz="quarter" idx="11"/>
          </p:nvPr>
        </p:nvSpPr>
        <p:spPr/>
        <p:txBody>
          <a:bodyPr/>
          <a:lstStyle/>
          <a:p>
            <a:fld id="{342C7EC9-CA5B-4550-AD67-9A80AA1AD337}" type="slidenum">
              <a:rPr lang="sl-SI" smtClean="0"/>
              <a:t>‹#›</a:t>
            </a:fld>
            <a:endParaRPr lang="sl-SI"/>
          </a:p>
        </p:txBody>
      </p:sp>
      <p:sp>
        <p:nvSpPr>
          <p:cNvPr id="9" name="Ograda noge 8"/>
          <p:cNvSpPr>
            <a:spLocks noGrp="1"/>
          </p:cNvSpPr>
          <p:nvPr>
            <p:ph type="ftr" sz="quarter" idx="12"/>
          </p:nvPr>
        </p:nvSpPr>
        <p:spPr/>
        <p:txBody>
          <a:bodyPr/>
          <a:lstStyle/>
          <a:p>
            <a:endParaRPr lang="sl-SI"/>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grada datuma 1"/>
          <p:cNvSpPr>
            <a:spLocks noGrp="1"/>
          </p:cNvSpPr>
          <p:nvPr>
            <p:ph type="dt" sz="half" idx="10"/>
          </p:nvPr>
        </p:nvSpPr>
        <p:spPr/>
        <p:txBody>
          <a:bodyPr/>
          <a:lstStyle/>
          <a:p>
            <a:fld id="{1EB2973B-9AB3-40B6-B1FD-2AE44733B297}" type="datetimeFigureOut">
              <a:rPr lang="sl-SI" smtClean="0"/>
              <a:t>14. 05. 2020</a:t>
            </a:fld>
            <a:endParaRPr lang="sl-SI"/>
          </a:p>
        </p:txBody>
      </p:sp>
      <p:sp>
        <p:nvSpPr>
          <p:cNvPr id="3" name="Ograda noge 2"/>
          <p:cNvSpPr>
            <a:spLocks noGrp="1"/>
          </p:cNvSpPr>
          <p:nvPr>
            <p:ph type="ftr" sz="quarter" idx="11"/>
          </p:nvPr>
        </p:nvSpPr>
        <p:spPr/>
        <p:txBody>
          <a:bodyPr/>
          <a:lstStyle/>
          <a:p>
            <a:endParaRPr lang="sl-SI"/>
          </a:p>
        </p:txBody>
      </p:sp>
      <p:sp>
        <p:nvSpPr>
          <p:cNvPr id="4" name="Ograda številke diapozitiva 3"/>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Naslov in vsebina">
    <p:spTree>
      <p:nvGrpSpPr>
        <p:cNvPr id="1" name=""/>
        <p:cNvGrpSpPr/>
        <p:nvPr/>
      </p:nvGrpSpPr>
      <p:grpSpPr>
        <a:xfrm>
          <a:off x="0" y="0"/>
          <a:ext cx="0" cy="0"/>
          <a:chOff x="0" y="0"/>
          <a:chExt cx="0" cy="0"/>
        </a:xfrm>
      </p:grpSpPr>
      <p:sp>
        <p:nvSpPr>
          <p:cNvPr id="2" name="Naslov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sl-SI" smtClean="0"/>
              <a:t>Kliknite, če želite urediti slog naslova matrice</a:t>
            </a:r>
            <a:endParaRPr kumimoji="0" lang="en-US"/>
          </a:p>
        </p:txBody>
      </p:sp>
      <p:sp>
        <p:nvSpPr>
          <p:cNvPr id="3" name="Ograda besedila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sl-SI" smtClean="0"/>
              <a:t>Kliknite, če želite urediti sloge besedila matrice</a:t>
            </a:r>
          </a:p>
        </p:txBody>
      </p:sp>
      <p:sp>
        <p:nvSpPr>
          <p:cNvPr id="4" name="Ograda vsebine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sl-SI" smtClean="0"/>
              <a:t>Kliknite, če želite urediti sloge besedila matrice</a:t>
            </a:r>
          </a:p>
          <a:p>
            <a:pPr lvl="1" eaLnBrk="1" latinLnBrk="0" hangingPunct="1"/>
            <a:r>
              <a:rPr lang="sl-SI" smtClean="0"/>
              <a:t>Druga raven</a:t>
            </a:r>
          </a:p>
          <a:p>
            <a:pPr lvl="2" eaLnBrk="1" latinLnBrk="0" hangingPunct="1"/>
            <a:r>
              <a:rPr lang="sl-SI" smtClean="0"/>
              <a:t>Tretja raven</a:t>
            </a:r>
          </a:p>
          <a:p>
            <a:pPr lvl="3" eaLnBrk="1" latinLnBrk="0" hangingPunct="1"/>
            <a:r>
              <a:rPr lang="sl-SI" smtClean="0"/>
              <a:t>Četrta raven</a:t>
            </a:r>
          </a:p>
          <a:p>
            <a:pPr lvl="4" eaLnBrk="1" latinLnBrk="0" hangingPunct="1"/>
            <a:r>
              <a:rPr lang="sl-SI" smtClean="0"/>
              <a:t>Peta raven</a:t>
            </a:r>
            <a:endParaRPr kumimoji="0" lang="en-US"/>
          </a:p>
        </p:txBody>
      </p:sp>
      <p:sp>
        <p:nvSpPr>
          <p:cNvPr id="5" name="Ograda datuma 4"/>
          <p:cNvSpPr>
            <a:spLocks noGrp="1"/>
          </p:cNvSpPr>
          <p:nvPr>
            <p:ph type="dt" sz="half" idx="10"/>
          </p:nvPr>
        </p:nvSpPr>
        <p:spPr/>
        <p:txBody>
          <a:bodyPr/>
          <a:lstStyle/>
          <a:p>
            <a:fld id="{1EB2973B-9AB3-40B6-B1FD-2AE44733B297}" type="datetimeFigureOut">
              <a:rPr lang="sl-SI" smtClean="0"/>
              <a:t>14. 05. 2020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a:xfrm>
            <a:off x="8156448" y="6422064"/>
            <a:ext cx="762000" cy="365125"/>
          </a:xfrm>
        </p:spPr>
        <p:txBody>
          <a:bodyPr/>
          <a:lstStyle/>
          <a:p>
            <a:fld id="{342C7EC9-CA5B-4550-AD67-9A80AA1AD337}" type="slidenum">
              <a:rPr lang="sl-SI" smtClean="0"/>
              <a:t>‹#›</a:t>
            </a:fld>
            <a:endParaRPr lang="sl-SI"/>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sl-SI" smtClean="0"/>
              <a:t>Kliknite, če želite urediti slog naslova matrice</a:t>
            </a:r>
            <a:endParaRPr kumimoji="0" lang="en-US"/>
          </a:p>
        </p:txBody>
      </p:sp>
      <p:sp>
        <p:nvSpPr>
          <p:cNvPr id="3" name="Ograda slike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sl-SI" smtClean="0"/>
              <a:t>Kliknite ikono, če želite dodati sliko</a:t>
            </a:r>
            <a:endParaRPr kumimoji="0" lang="en-US" dirty="0"/>
          </a:p>
        </p:txBody>
      </p:sp>
      <p:sp>
        <p:nvSpPr>
          <p:cNvPr id="4" name="Ograda besedila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sl-SI" smtClean="0"/>
              <a:t>Kliknite, če želite urediti sloge besedila matrice</a:t>
            </a:r>
          </a:p>
        </p:txBody>
      </p:sp>
      <p:sp>
        <p:nvSpPr>
          <p:cNvPr id="5" name="Ograda datuma 4"/>
          <p:cNvSpPr>
            <a:spLocks noGrp="1"/>
          </p:cNvSpPr>
          <p:nvPr>
            <p:ph type="dt" sz="half" idx="10"/>
          </p:nvPr>
        </p:nvSpPr>
        <p:spPr>
          <a:xfrm>
            <a:off x="457200" y="6422064"/>
            <a:ext cx="2133600" cy="365125"/>
          </a:xfrm>
        </p:spPr>
        <p:txBody>
          <a:bodyPr/>
          <a:lstStyle/>
          <a:p>
            <a:fld id="{1EB2973B-9AB3-40B6-B1FD-2AE44733B297}" type="datetimeFigureOut">
              <a:rPr lang="sl-SI" smtClean="0"/>
              <a:t>14. 05. 2020</a:t>
            </a:fld>
            <a:endParaRPr lang="sl-SI"/>
          </a:p>
        </p:txBody>
      </p:sp>
      <p:sp>
        <p:nvSpPr>
          <p:cNvPr id="6" name="Ograda noge 5"/>
          <p:cNvSpPr>
            <a:spLocks noGrp="1"/>
          </p:cNvSpPr>
          <p:nvPr>
            <p:ph type="ftr" sz="quarter" idx="11"/>
          </p:nvPr>
        </p:nvSpPr>
        <p:spPr/>
        <p:txBody>
          <a:bodyPr/>
          <a:lstStyle/>
          <a:p>
            <a:endParaRPr lang="sl-SI"/>
          </a:p>
        </p:txBody>
      </p:sp>
      <p:sp>
        <p:nvSpPr>
          <p:cNvPr id="7" name="Ograda številke diapozitiva 6"/>
          <p:cNvSpPr>
            <a:spLocks noGrp="1"/>
          </p:cNvSpPr>
          <p:nvPr>
            <p:ph type="sldNum" sz="quarter" idx="12"/>
          </p:nvPr>
        </p:nvSpPr>
        <p:spPr/>
        <p:txBody>
          <a:bodyPr/>
          <a:lstStyle/>
          <a:p>
            <a:fld id="{342C7EC9-CA5B-4550-AD67-9A80AA1AD337}" type="slidenum">
              <a:rPr lang="sl-SI" smtClean="0"/>
              <a:t>‹#›</a:t>
            </a:fld>
            <a:endParaRPr lang="sl-SI"/>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Prostoročno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Prostoročno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Ograda naslova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sl-SI" smtClean="0"/>
              <a:t>Kliknite, če želite urediti slog naslova matrice</a:t>
            </a:r>
            <a:endParaRPr kumimoji="0" lang="en-US"/>
          </a:p>
        </p:txBody>
      </p:sp>
      <p:sp>
        <p:nvSpPr>
          <p:cNvPr id="30" name="Ograda besedila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sl-SI" smtClean="0"/>
              <a:t>Kliknite, če želite urediti sloge besedila matrice</a:t>
            </a:r>
          </a:p>
          <a:p>
            <a:pPr lvl="1" eaLnBrk="1" latinLnBrk="0" hangingPunct="1"/>
            <a:r>
              <a:rPr kumimoji="0" lang="sl-SI" smtClean="0"/>
              <a:t>Druga raven</a:t>
            </a:r>
          </a:p>
          <a:p>
            <a:pPr lvl="2" eaLnBrk="1" latinLnBrk="0" hangingPunct="1"/>
            <a:r>
              <a:rPr kumimoji="0" lang="sl-SI" smtClean="0"/>
              <a:t>Tretja raven</a:t>
            </a:r>
          </a:p>
          <a:p>
            <a:pPr lvl="3" eaLnBrk="1" latinLnBrk="0" hangingPunct="1"/>
            <a:r>
              <a:rPr kumimoji="0" lang="sl-SI" smtClean="0"/>
              <a:t>Četrta raven</a:t>
            </a:r>
          </a:p>
          <a:p>
            <a:pPr lvl="4" eaLnBrk="1" latinLnBrk="0" hangingPunct="1"/>
            <a:r>
              <a:rPr kumimoji="0" lang="sl-SI" smtClean="0"/>
              <a:t>Peta raven</a:t>
            </a:r>
            <a:endParaRPr kumimoji="0" lang="en-US"/>
          </a:p>
        </p:txBody>
      </p:sp>
      <p:sp>
        <p:nvSpPr>
          <p:cNvPr id="10" name="Ograda datuma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1EB2973B-9AB3-40B6-B1FD-2AE44733B297}" type="datetimeFigureOut">
              <a:rPr lang="sl-SI" smtClean="0"/>
              <a:t>14. 05. 2020</a:t>
            </a:fld>
            <a:endParaRPr lang="sl-SI"/>
          </a:p>
        </p:txBody>
      </p:sp>
      <p:sp>
        <p:nvSpPr>
          <p:cNvPr id="22" name="Ograda noge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sl-SI"/>
          </a:p>
        </p:txBody>
      </p:sp>
      <p:sp>
        <p:nvSpPr>
          <p:cNvPr id="18" name="Ograda številke diapozitiva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342C7EC9-CA5B-4550-AD67-9A80AA1AD337}" type="slidenum">
              <a:rPr lang="sl-SI" smtClean="0"/>
              <a:t>‹#›</a:t>
            </a:fld>
            <a:endParaRPr lang="sl-SI"/>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jpeg"/><Relationship Id="rId2"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187624" y="1484784"/>
            <a:ext cx="6480048" cy="1368152"/>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sl-SI" dirty="0" smtClean="0"/>
              <a:t>grafika</a:t>
            </a:r>
            <a:endParaRPr lang="sl-SI" dirty="0"/>
          </a:p>
        </p:txBody>
      </p:sp>
      <p:sp>
        <p:nvSpPr>
          <p:cNvPr id="3" name="Podnaslov 2"/>
          <p:cNvSpPr>
            <a:spLocks noGrp="1"/>
          </p:cNvSpPr>
          <p:nvPr>
            <p:ph type="subTitle" idx="1"/>
          </p:nvPr>
        </p:nvSpPr>
        <p:spPr>
          <a:xfrm>
            <a:off x="1115616" y="3140968"/>
            <a:ext cx="6480048" cy="2460252"/>
          </a:xfrm>
        </p:spPr>
        <p:txBody>
          <a:bodyPr/>
          <a:lstStyle/>
          <a:p>
            <a:endParaRPr lang="sl-SI" dirty="0"/>
          </a:p>
        </p:txBody>
      </p:sp>
      <p:pic>
        <p:nvPicPr>
          <p:cNvPr id="23554" name="Picture 2" descr="OŠ Marije Vere"/>
          <p:cNvPicPr>
            <a:picLocks noChangeAspect="1" noChangeArrowheads="1"/>
          </p:cNvPicPr>
          <p:nvPr/>
        </p:nvPicPr>
        <p:blipFill>
          <a:blip r:embed="rId2" cstate="print"/>
          <a:srcRect/>
          <a:stretch>
            <a:fillRect/>
          </a:stretch>
        </p:blipFill>
        <p:spPr bwMode="auto">
          <a:xfrm>
            <a:off x="2411760" y="2996951"/>
            <a:ext cx="4277422" cy="320393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dirty="0" smtClean="0"/>
              <a:t>TISKARSTVO-GRAFIKA</a:t>
            </a:r>
            <a:endParaRPr lang="sl-SI" sz="2800" dirty="0"/>
          </a:p>
        </p:txBody>
      </p:sp>
      <p:sp>
        <p:nvSpPr>
          <p:cNvPr id="3" name="Ograda vsebine 2"/>
          <p:cNvSpPr>
            <a:spLocks noGrp="1"/>
          </p:cNvSpPr>
          <p:nvPr>
            <p:ph idx="1"/>
          </p:nvPr>
        </p:nvSpPr>
        <p:spPr/>
        <p:txBody>
          <a:bodyPr>
            <a:normAutofit/>
          </a:bodyPr>
          <a:lstStyle/>
          <a:p>
            <a:r>
              <a:rPr lang="sl-SI" sz="1400" b="1" dirty="0" smtClean="0"/>
              <a:t>Grafika</a:t>
            </a:r>
            <a:r>
              <a:rPr lang="sl-SI" sz="1400" dirty="0" smtClean="0"/>
              <a:t> je eno izmed likovnih področij, pri katerem lahko </a:t>
            </a:r>
            <a:r>
              <a:rPr lang="sl-SI" sz="1400" b="1" dirty="0" smtClean="0"/>
              <a:t>razmnožujemo</a:t>
            </a:r>
            <a:r>
              <a:rPr lang="sl-SI" sz="1400" dirty="0" smtClean="0"/>
              <a:t> likovno delo, tako da dobimo več enakih izvodov. Plošča, ki jo pripravimo z različnimi postopki: vrezovanjem, dolbenjem ali jedkanjem, se imenuje </a:t>
            </a:r>
            <a:r>
              <a:rPr lang="sl-SI" sz="1400" b="1" dirty="0" smtClean="0"/>
              <a:t>matrica</a:t>
            </a:r>
            <a:r>
              <a:rPr lang="sl-SI" sz="1400" dirty="0" smtClean="0"/>
              <a:t>. Ploščo premažemo z barvo, jo ročno ali s strojem za odtiskovanje (stiskalnica) odtisnemo na podlago in tako dobimo izdelek, ki ga imenujemo </a:t>
            </a:r>
            <a:r>
              <a:rPr lang="sl-SI" sz="1400" b="1" dirty="0" smtClean="0"/>
              <a:t>odtis</a:t>
            </a:r>
            <a:r>
              <a:rPr lang="sl-SI" sz="1400" dirty="0" smtClean="0"/>
              <a:t>.</a:t>
            </a:r>
          </a:p>
          <a:p>
            <a:r>
              <a:rPr lang="sl-SI" sz="1400" dirty="0" smtClean="0"/>
              <a:t>Beseda grafika izhaja iz grške besede </a:t>
            </a:r>
            <a:r>
              <a:rPr lang="sl-SI" sz="1400" b="1" dirty="0" err="1" smtClean="0"/>
              <a:t>graphein</a:t>
            </a:r>
            <a:r>
              <a:rPr lang="sl-SI" sz="1400" dirty="0" smtClean="0"/>
              <a:t> in pomeni vrezovanje v neko površino</a:t>
            </a:r>
            <a:r>
              <a:rPr lang="sl-SI" sz="1200" dirty="0" smtClean="0"/>
              <a:t>. </a:t>
            </a:r>
            <a:endParaRPr lang="sl-SI" sz="1200" dirty="0"/>
          </a:p>
        </p:txBody>
      </p:sp>
      <p:pic>
        <p:nvPicPr>
          <p:cNvPr id="26626" name="Picture 2" descr="AVTORSKA GRAFIKA"/>
          <p:cNvPicPr>
            <a:picLocks noChangeAspect="1" noChangeArrowheads="1"/>
          </p:cNvPicPr>
          <p:nvPr/>
        </p:nvPicPr>
        <p:blipFill>
          <a:blip r:embed="rId2" cstate="print"/>
          <a:srcRect/>
          <a:stretch>
            <a:fillRect/>
          </a:stretch>
        </p:blipFill>
        <p:spPr bwMode="auto">
          <a:xfrm>
            <a:off x="1043608" y="3645024"/>
            <a:ext cx="1546986" cy="2016224"/>
          </a:xfrm>
          <a:prstGeom prst="rect">
            <a:avLst/>
          </a:prstGeom>
          <a:noFill/>
        </p:spPr>
      </p:pic>
      <p:pic>
        <p:nvPicPr>
          <p:cNvPr id="26628" name="Picture 4" descr="Grafika 6. r | Osnovna šola Idrija"/>
          <p:cNvPicPr>
            <a:picLocks noChangeAspect="1" noChangeArrowheads="1"/>
          </p:cNvPicPr>
          <p:nvPr/>
        </p:nvPicPr>
        <p:blipFill>
          <a:blip r:embed="rId3" cstate="print"/>
          <a:srcRect/>
          <a:stretch>
            <a:fillRect/>
          </a:stretch>
        </p:blipFill>
        <p:spPr bwMode="auto">
          <a:xfrm>
            <a:off x="2771800" y="3645024"/>
            <a:ext cx="1925937" cy="1368152"/>
          </a:xfrm>
          <a:prstGeom prst="rect">
            <a:avLst/>
          </a:prstGeom>
          <a:noFill/>
        </p:spPr>
      </p:pic>
      <p:pic>
        <p:nvPicPr>
          <p:cNvPr id="26630" name="Picture 6" descr="KONJENIK | Museums.EU"/>
          <p:cNvPicPr>
            <a:picLocks noChangeAspect="1" noChangeArrowheads="1"/>
          </p:cNvPicPr>
          <p:nvPr/>
        </p:nvPicPr>
        <p:blipFill>
          <a:blip r:embed="rId4" cstate="print"/>
          <a:srcRect/>
          <a:stretch>
            <a:fillRect/>
          </a:stretch>
        </p:blipFill>
        <p:spPr bwMode="auto">
          <a:xfrm>
            <a:off x="4932040" y="3645024"/>
            <a:ext cx="1839351" cy="144016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INDUSTRIJSKA IN UMETNIŠKA GRAFIKA</a:t>
            </a:r>
            <a:endParaRPr lang="sl-SI" sz="2800" b="1" dirty="0"/>
          </a:p>
        </p:txBody>
      </p:sp>
      <p:sp>
        <p:nvSpPr>
          <p:cNvPr id="3" name="Ograda vsebine 2"/>
          <p:cNvSpPr>
            <a:spLocks noGrp="1"/>
          </p:cNvSpPr>
          <p:nvPr>
            <p:ph idx="1"/>
          </p:nvPr>
        </p:nvSpPr>
        <p:spPr/>
        <p:txBody>
          <a:bodyPr/>
          <a:lstStyle/>
          <a:p>
            <a:pPr>
              <a:buNone/>
            </a:pPr>
            <a:endParaRPr lang="sl-SI" dirty="0"/>
          </a:p>
        </p:txBody>
      </p:sp>
      <p:sp>
        <p:nvSpPr>
          <p:cNvPr id="7" name="Pravokotnik 6"/>
          <p:cNvSpPr/>
          <p:nvPr/>
        </p:nvSpPr>
        <p:spPr>
          <a:xfrm>
            <a:off x="1043608" y="1772816"/>
            <a:ext cx="1944216" cy="108012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smtClean="0"/>
              <a:t>INDUSTRIJSKA</a:t>
            </a:r>
          </a:p>
          <a:p>
            <a:pPr algn="ctr"/>
            <a:r>
              <a:rPr lang="sl-SI" sz="1400" dirty="0" smtClean="0"/>
              <a:t>GRAFIKA</a:t>
            </a:r>
            <a:endParaRPr lang="sl-SI" sz="1400" dirty="0"/>
          </a:p>
        </p:txBody>
      </p:sp>
      <p:sp>
        <p:nvSpPr>
          <p:cNvPr id="8" name="Pravokotnik 7"/>
          <p:cNvSpPr/>
          <p:nvPr/>
        </p:nvSpPr>
        <p:spPr>
          <a:xfrm>
            <a:off x="5364088" y="1772816"/>
            <a:ext cx="1944216" cy="1080120"/>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400" dirty="0" smtClean="0"/>
              <a:t>UMETNIŠKA GRAFIKA</a:t>
            </a:r>
            <a:endParaRPr lang="sl-SI" sz="1400" dirty="0"/>
          </a:p>
        </p:txBody>
      </p:sp>
      <p:sp>
        <p:nvSpPr>
          <p:cNvPr id="9" name="Pravokotnik 8"/>
          <p:cNvSpPr/>
          <p:nvPr/>
        </p:nvSpPr>
        <p:spPr>
          <a:xfrm>
            <a:off x="1331640" y="3212976"/>
            <a:ext cx="1440160" cy="43204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REPRODUKCIJA</a:t>
            </a:r>
            <a:endParaRPr lang="sl-SI" sz="1200" dirty="0"/>
          </a:p>
        </p:txBody>
      </p:sp>
      <p:sp>
        <p:nvSpPr>
          <p:cNvPr id="10" name="Pravokotnik 9"/>
          <p:cNvSpPr/>
          <p:nvPr/>
        </p:nvSpPr>
        <p:spPr>
          <a:xfrm>
            <a:off x="5580112" y="3212976"/>
            <a:ext cx="1440160" cy="432048"/>
          </a:xfrm>
          <a:prstGeom prst="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ORIGINAL</a:t>
            </a:r>
            <a:endParaRPr lang="sl-SI" sz="1200" dirty="0"/>
          </a:p>
        </p:txBody>
      </p:sp>
      <p:sp>
        <p:nvSpPr>
          <p:cNvPr id="11" name="Pravokotnik 10"/>
          <p:cNvSpPr/>
          <p:nvPr/>
        </p:nvSpPr>
        <p:spPr>
          <a:xfrm>
            <a:off x="395536" y="3789040"/>
            <a:ext cx="936104"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AVTOR OSNUTKA</a:t>
            </a:r>
            <a:endParaRPr lang="sl-SI" sz="1200" dirty="0"/>
          </a:p>
        </p:txBody>
      </p:sp>
      <p:sp>
        <p:nvSpPr>
          <p:cNvPr id="12" name="Pravokotnik 11"/>
          <p:cNvSpPr/>
          <p:nvPr/>
        </p:nvSpPr>
        <p:spPr>
          <a:xfrm>
            <a:off x="1403648" y="3789040"/>
            <a:ext cx="936104"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VISOKA NAKLADA</a:t>
            </a:r>
            <a:endParaRPr lang="sl-SI" sz="1200" dirty="0"/>
          </a:p>
        </p:txBody>
      </p:sp>
      <p:sp>
        <p:nvSpPr>
          <p:cNvPr id="13" name="Pravokotnik 12"/>
          <p:cNvSpPr/>
          <p:nvPr/>
        </p:nvSpPr>
        <p:spPr>
          <a:xfrm>
            <a:off x="2411760" y="3789040"/>
            <a:ext cx="1152128"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NIZKA VREDNOST</a:t>
            </a:r>
            <a:endParaRPr lang="sl-SI" sz="1200" dirty="0"/>
          </a:p>
        </p:txBody>
      </p:sp>
      <p:sp>
        <p:nvSpPr>
          <p:cNvPr id="14" name="Pravokotnik 13"/>
          <p:cNvSpPr/>
          <p:nvPr/>
        </p:nvSpPr>
        <p:spPr>
          <a:xfrm>
            <a:off x="4427984" y="3789040"/>
            <a:ext cx="1080120"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AVTORSKA OZNAČITEV</a:t>
            </a:r>
            <a:endParaRPr lang="sl-SI" sz="1200" dirty="0"/>
          </a:p>
        </p:txBody>
      </p:sp>
      <p:sp>
        <p:nvSpPr>
          <p:cNvPr id="15" name="Pravokotnik 14"/>
          <p:cNvSpPr/>
          <p:nvPr/>
        </p:nvSpPr>
        <p:spPr>
          <a:xfrm>
            <a:off x="5580112" y="3789040"/>
            <a:ext cx="1080120" cy="648072"/>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MAJHNO ŠTEVILO ODTISOV</a:t>
            </a:r>
            <a:endParaRPr lang="sl-SI" sz="1200" dirty="0"/>
          </a:p>
        </p:txBody>
      </p:sp>
      <p:sp>
        <p:nvSpPr>
          <p:cNvPr id="16" name="Pravokotnik 15"/>
          <p:cNvSpPr/>
          <p:nvPr/>
        </p:nvSpPr>
        <p:spPr>
          <a:xfrm>
            <a:off x="6804248" y="3789040"/>
            <a:ext cx="1080120" cy="648072"/>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VISOKA VREDNOST</a:t>
            </a:r>
            <a:endParaRPr lang="sl-SI" sz="1200" dirty="0"/>
          </a:p>
        </p:txBody>
      </p:sp>
      <p:cxnSp>
        <p:nvCxnSpPr>
          <p:cNvPr id="20" name="Raven puščični konektor 19"/>
          <p:cNvCxnSpPr/>
          <p:nvPr/>
        </p:nvCxnSpPr>
        <p:spPr>
          <a:xfrm>
            <a:off x="3059832" y="2852936"/>
            <a:ext cx="504056" cy="43204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2" name="Raven puščični konektor 21"/>
          <p:cNvCxnSpPr/>
          <p:nvPr/>
        </p:nvCxnSpPr>
        <p:spPr>
          <a:xfrm flipH="1">
            <a:off x="4860032" y="2852936"/>
            <a:ext cx="432048" cy="3600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Pravokotnik 22"/>
          <p:cNvSpPr/>
          <p:nvPr/>
        </p:nvSpPr>
        <p:spPr>
          <a:xfrm>
            <a:off x="3635896" y="2636912"/>
            <a:ext cx="1080120" cy="1080120"/>
          </a:xfrm>
          <a:prstGeom prst="rect">
            <a:avLst/>
          </a:prstGeom>
          <a:solidFill>
            <a:schemeClr val="tx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OSNUTEK MATRICA ODTIS</a:t>
            </a:r>
            <a:endParaRPr lang="sl-SI" sz="1200" dirty="0"/>
          </a:p>
        </p:txBody>
      </p:sp>
      <p:pic>
        <p:nvPicPr>
          <p:cNvPr id="26626" name="Picture 2" descr="1 - PDF Brezplačen prenos"/>
          <p:cNvPicPr>
            <a:picLocks noChangeAspect="1" noChangeArrowheads="1"/>
          </p:cNvPicPr>
          <p:nvPr/>
        </p:nvPicPr>
        <p:blipFill>
          <a:blip r:embed="rId2" cstate="print"/>
          <a:srcRect/>
          <a:stretch>
            <a:fillRect/>
          </a:stretch>
        </p:blipFill>
        <p:spPr bwMode="auto">
          <a:xfrm>
            <a:off x="4427984" y="4581128"/>
            <a:ext cx="1097425" cy="1080120"/>
          </a:xfrm>
          <a:prstGeom prst="rect">
            <a:avLst/>
          </a:prstGeom>
          <a:noFill/>
        </p:spPr>
      </p:pic>
      <p:pic>
        <p:nvPicPr>
          <p:cNvPr id="26628" name="Picture 4" descr="France Mihelič - Grafika - Galerija in dražbena hiša SLOART"/>
          <p:cNvPicPr>
            <a:picLocks noChangeAspect="1" noChangeArrowheads="1"/>
          </p:cNvPicPr>
          <p:nvPr/>
        </p:nvPicPr>
        <p:blipFill>
          <a:blip r:embed="rId3" cstate="print"/>
          <a:srcRect/>
          <a:stretch>
            <a:fillRect/>
          </a:stretch>
        </p:blipFill>
        <p:spPr bwMode="auto">
          <a:xfrm>
            <a:off x="5580112" y="4581128"/>
            <a:ext cx="1296144" cy="963169"/>
          </a:xfrm>
          <a:prstGeom prst="rect">
            <a:avLst/>
          </a:prstGeom>
          <a:noFill/>
        </p:spPr>
      </p:pic>
      <p:pic>
        <p:nvPicPr>
          <p:cNvPr id="26630" name="Picture 6" descr="Zelenko Karel - Galerija in dražbena hiša SLOART"/>
          <p:cNvPicPr>
            <a:picLocks noChangeAspect="1" noChangeArrowheads="1"/>
          </p:cNvPicPr>
          <p:nvPr/>
        </p:nvPicPr>
        <p:blipFill>
          <a:blip r:embed="rId4" cstate="print"/>
          <a:srcRect/>
          <a:stretch>
            <a:fillRect/>
          </a:stretch>
        </p:blipFill>
        <p:spPr bwMode="auto">
          <a:xfrm>
            <a:off x="7020272" y="4581128"/>
            <a:ext cx="792088" cy="1055661"/>
          </a:xfrm>
          <a:prstGeom prst="rect">
            <a:avLst/>
          </a:prstGeom>
          <a:noFill/>
        </p:spPr>
      </p:pic>
      <p:pic>
        <p:nvPicPr>
          <p:cNvPr id="26632" name="Picture 8" descr="Grafične tehnike; mala grafika – ekslibris | Grafične tehnike"/>
          <p:cNvPicPr>
            <a:picLocks noChangeAspect="1" noChangeArrowheads="1"/>
          </p:cNvPicPr>
          <p:nvPr/>
        </p:nvPicPr>
        <p:blipFill>
          <a:blip r:embed="rId5" cstate="print"/>
          <a:srcRect/>
          <a:stretch>
            <a:fillRect/>
          </a:stretch>
        </p:blipFill>
        <p:spPr bwMode="auto">
          <a:xfrm>
            <a:off x="395536" y="4581128"/>
            <a:ext cx="1406353" cy="936104"/>
          </a:xfrm>
          <a:prstGeom prst="rect">
            <a:avLst/>
          </a:prstGeom>
          <a:noFill/>
        </p:spPr>
      </p:pic>
      <p:pic>
        <p:nvPicPr>
          <p:cNvPr id="26636" name="Picture 12" descr="Under Armour majica Alter Ego Core Superman, modra, XL - Več o ..."/>
          <p:cNvPicPr>
            <a:picLocks noChangeAspect="1" noChangeArrowheads="1"/>
          </p:cNvPicPr>
          <p:nvPr/>
        </p:nvPicPr>
        <p:blipFill>
          <a:blip r:embed="rId6" cstate="print"/>
          <a:srcRect/>
          <a:stretch>
            <a:fillRect/>
          </a:stretch>
        </p:blipFill>
        <p:spPr bwMode="auto">
          <a:xfrm>
            <a:off x="1907704" y="4581128"/>
            <a:ext cx="827932" cy="936104"/>
          </a:xfrm>
          <a:prstGeom prst="rect">
            <a:avLst/>
          </a:prstGeom>
          <a:noFill/>
        </p:spPr>
      </p:pic>
      <p:pic>
        <p:nvPicPr>
          <p:cNvPr id="26638" name="Picture 14" descr="Evro - Wikipedija, prosta enciklopedija"/>
          <p:cNvPicPr>
            <a:picLocks noChangeAspect="1" noChangeArrowheads="1"/>
          </p:cNvPicPr>
          <p:nvPr/>
        </p:nvPicPr>
        <p:blipFill>
          <a:blip r:embed="rId7" cstate="print"/>
          <a:srcRect/>
          <a:stretch>
            <a:fillRect/>
          </a:stretch>
        </p:blipFill>
        <p:spPr bwMode="auto">
          <a:xfrm>
            <a:off x="2843808" y="4581128"/>
            <a:ext cx="1152128" cy="882384"/>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1400" dirty="0" smtClean="0"/>
              <a:t>Umetnik izdela idejno skico ali osnutek. Na podlagi različnih postopkov in iz različnih materialov izdela tudi matrico. Tako narejeno matrico odtisne (ročno ali s stiskalnico). Odtis ali grafični list lastnoročno  podpiše s svinčnikom, napiše število odtisov in serijo tiskanja, leto nastanka grafike in naslov motiva. Pravimo, da grafiko označi (</a:t>
            </a:r>
            <a:r>
              <a:rPr lang="sl-SI" sz="1400" dirty="0" err="1" smtClean="0"/>
              <a:t>signira</a:t>
            </a:r>
            <a:r>
              <a:rPr lang="sl-SI" sz="1400" dirty="0" smtClean="0"/>
              <a:t>).</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UMETNIŠKA GRAFIKA</a:t>
            </a:r>
            <a:endParaRPr lang="sl-SI" sz="2800" b="1" dirty="0"/>
          </a:p>
        </p:txBody>
      </p:sp>
      <p:pic>
        <p:nvPicPr>
          <p:cNvPr id="27650" name="Picture 2" descr="GRAFIČNA TEHNOLOGIJA, TEHNIKE TISKANJA IN SIGNACIJA ALI ..."/>
          <p:cNvPicPr>
            <a:picLocks noChangeAspect="1" noChangeArrowheads="1"/>
          </p:cNvPicPr>
          <p:nvPr/>
        </p:nvPicPr>
        <p:blipFill>
          <a:blip r:embed="rId2" cstate="print"/>
          <a:srcRect/>
          <a:stretch>
            <a:fillRect/>
          </a:stretch>
        </p:blipFill>
        <p:spPr bwMode="auto">
          <a:xfrm>
            <a:off x="1259632" y="2852936"/>
            <a:ext cx="6120680" cy="332812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GRAFIČNE TEHNIKE</a:t>
            </a:r>
            <a:endParaRPr lang="sl-SI" sz="2800" b="1" dirty="0"/>
          </a:p>
        </p:txBody>
      </p:sp>
      <p:sp>
        <p:nvSpPr>
          <p:cNvPr id="3" name="Ograda vsebine 2"/>
          <p:cNvSpPr>
            <a:spLocks noGrp="1"/>
          </p:cNvSpPr>
          <p:nvPr>
            <p:ph idx="1"/>
          </p:nvPr>
        </p:nvSpPr>
        <p:spPr/>
        <p:txBody>
          <a:bodyPr>
            <a:normAutofit/>
          </a:bodyPr>
          <a:lstStyle/>
          <a:p>
            <a:r>
              <a:rPr lang="sl-SI" sz="1400" dirty="0" smtClean="0"/>
              <a:t>V umetniški grafiki poznamo štiri osnovne načine tiska: </a:t>
            </a:r>
            <a:r>
              <a:rPr lang="sl-SI" sz="1400" b="1" dirty="0" smtClean="0"/>
              <a:t>visoki tisk</a:t>
            </a:r>
            <a:r>
              <a:rPr lang="sl-SI" sz="1400" dirty="0" smtClean="0"/>
              <a:t>, </a:t>
            </a:r>
            <a:r>
              <a:rPr lang="sl-SI" sz="1400" b="1" dirty="0" smtClean="0"/>
              <a:t>globoki tisk</a:t>
            </a:r>
            <a:r>
              <a:rPr lang="sl-SI" sz="1400" dirty="0" smtClean="0"/>
              <a:t>, </a:t>
            </a:r>
            <a:r>
              <a:rPr lang="sl-SI" sz="1400" b="1" dirty="0" smtClean="0"/>
              <a:t>ploski tisk</a:t>
            </a:r>
            <a:r>
              <a:rPr lang="sl-SI" sz="1400" dirty="0" smtClean="0"/>
              <a:t> ter </a:t>
            </a:r>
            <a:r>
              <a:rPr lang="sl-SI" sz="1400" b="1" dirty="0" smtClean="0"/>
              <a:t>sitotisk</a:t>
            </a:r>
            <a:r>
              <a:rPr lang="sl-SI" sz="1400" dirty="0" smtClean="0"/>
              <a:t>.  Njihovo poimenovanje izhaja iz oblike </a:t>
            </a:r>
            <a:r>
              <a:rPr lang="sl-SI" sz="1400" i="1" dirty="0" smtClean="0"/>
              <a:t>(profila)</a:t>
            </a:r>
            <a:r>
              <a:rPr lang="sl-SI" sz="1400" dirty="0" smtClean="0"/>
              <a:t> matrice, ki jo umetnik uporabi. </a:t>
            </a:r>
          </a:p>
          <a:p>
            <a:endParaRPr lang="sl-SI" sz="1600" dirty="0" smtClean="0"/>
          </a:p>
          <a:p>
            <a:pPr>
              <a:buNone/>
            </a:pPr>
            <a:endParaRPr lang="sl-SI" sz="1600" dirty="0"/>
          </a:p>
        </p:txBody>
      </p:sp>
      <p:pic>
        <p:nvPicPr>
          <p:cNvPr id="29698" name="Picture 2" descr="https://eucbeniki.sio.si/lum/3177/3-1FgalSLIKA.jpg"/>
          <p:cNvPicPr>
            <a:picLocks noChangeAspect="1" noChangeArrowheads="1"/>
          </p:cNvPicPr>
          <p:nvPr/>
        </p:nvPicPr>
        <p:blipFill>
          <a:blip r:embed="rId2" cstate="print"/>
          <a:srcRect/>
          <a:stretch>
            <a:fillRect/>
          </a:stretch>
        </p:blipFill>
        <p:spPr bwMode="auto">
          <a:xfrm>
            <a:off x="971600" y="2492896"/>
            <a:ext cx="1512168" cy="1591756"/>
          </a:xfrm>
          <a:prstGeom prst="rect">
            <a:avLst/>
          </a:prstGeom>
          <a:noFill/>
        </p:spPr>
      </p:pic>
      <p:pic>
        <p:nvPicPr>
          <p:cNvPr id="29700" name="Picture 4" descr="https://eucbeniki.sio.si/lum/3177/4-1GgalSLIKA.jpg"/>
          <p:cNvPicPr>
            <a:picLocks noChangeAspect="1" noChangeArrowheads="1"/>
          </p:cNvPicPr>
          <p:nvPr/>
        </p:nvPicPr>
        <p:blipFill>
          <a:blip r:embed="rId3" cstate="print"/>
          <a:srcRect/>
          <a:stretch>
            <a:fillRect/>
          </a:stretch>
        </p:blipFill>
        <p:spPr bwMode="auto">
          <a:xfrm>
            <a:off x="971600" y="4581128"/>
            <a:ext cx="954322" cy="1584176"/>
          </a:xfrm>
          <a:prstGeom prst="rect">
            <a:avLst/>
          </a:prstGeom>
          <a:noFill/>
        </p:spPr>
      </p:pic>
      <p:pic>
        <p:nvPicPr>
          <p:cNvPr id="29702" name="Picture 6" descr="https://eucbeniki.sio.si/lum/3177/5-1FgalSLIKA.jpg"/>
          <p:cNvPicPr>
            <a:picLocks noChangeAspect="1" noChangeArrowheads="1"/>
          </p:cNvPicPr>
          <p:nvPr/>
        </p:nvPicPr>
        <p:blipFill>
          <a:blip r:embed="rId4" cstate="print"/>
          <a:srcRect/>
          <a:stretch>
            <a:fillRect/>
          </a:stretch>
        </p:blipFill>
        <p:spPr bwMode="auto">
          <a:xfrm>
            <a:off x="5220072" y="2420888"/>
            <a:ext cx="1149456" cy="1584176"/>
          </a:xfrm>
          <a:prstGeom prst="rect">
            <a:avLst/>
          </a:prstGeom>
          <a:noFill/>
        </p:spPr>
      </p:pic>
      <p:pic>
        <p:nvPicPr>
          <p:cNvPr id="29704" name="Picture 8" descr="https://eucbeniki.sio.si/lum/3177/5-2GgalSLIKA.jpg"/>
          <p:cNvPicPr>
            <a:picLocks noChangeAspect="1" noChangeArrowheads="1"/>
          </p:cNvPicPr>
          <p:nvPr/>
        </p:nvPicPr>
        <p:blipFill>
          <a:blip r:embed="rId5" cstate="print"/>
          <a:srcRect/>
          <a:stretch>
            <a:fillRect/>
          </a:stretch>
        </p:blipFill>
        <p:spPr bwMode="auto">
          <a:xfrm>
            <a:off x="5220072" y="4581128"/>
            <a:ext cx="1271113" cy="1584176"/>
          </a:xfrm>
          <a:prstGeom prst="rect">
            <a:avLst/>
          </a:prstGeom>
          <a:noFill/>
        </p:spPr>
      </p:pic>
      <p:pic>
        <p:nvPicPr>
          <p:cNvPr id="29706" name="Picture 10" descr="https://eucbeniki.sio.si/lum/3177/5-2DgalSLIKA.jpg"/>
          <p:cNvPicPr>
            <a:picLocks noChangeAspect="1" noChangeArrowheads="1"/>
          </p:cNvPicPr>
          <p:nvPr/>
        </p:nvPicPr>
        <p:blipFill>
          <a:blip r:embed="rId6" cstate="print"/>
          <a:srcRect/>
          <a:stretch>
            <a:fillRect/>
          </a:stretch>
        </p:blipFill>
        <p:spPr bwMode="auto">
          <a:xfrm>
            <a:off x="6660232" y="4581128"/>
            <a:ext cx="1282009" cy="1584176"/>
          </a:xfrm>
          <a:prstGeom prst="rect">
            <a:avLst/>
          </a:prstGeom>
          <a:noFill/>
        </p:spPr>
      </p:pic>
      <p:pic>
        <p:nvPicPr>
          <p:cNvPr id="29708" name="Picture 12" descr="https://eucbeniki.sio.si/lum/3177/5-1DgalSLIKA.jpg"/>
          <p:cNvPicPr>
            <a:picLocks noChangeAspect="1" noChangeArrowheads="1"/>
          </p:cNvPicPr>
          <p:nvPr/>
        </p:nvPicPr>
        <p:blipFill>
          <a:blip r:embed="rId7" cstate="print"/>
          <a:srcRect/>
          <a:stretch>
            <a:fillRect/>
          </a:stretch>
        </p:blipFill>
        <p:spPr bwMode="auto">
          <a:xfrm>
            <a:off x="6588223" y="2420888"/>
            <a:ext cx="1505167" cy="1512168"/>
          </a:xfrm>
          <a:prstGeom prst="rect">
            <a:avLst/>
          </a:prstGeom>
          <a:noFill/>
        </p:spPr>
      </p:pic>
      <p:pic>
        <p:nvPicPr>
          <p:cNvPr id="29710" name="Picture 14" descr="https://eucbeniki.sio.si/lum/3177/4-1CgalSLIKA.jpg"/>
          <p:cNvPicPr>
            <a:picLocks noChangeAspect="1" noChangeArrowheads="1"/>
          </p:cNvPicPr>
          <p:nvPr/>
        </p:nvPicPr>
        <p:blipFill>
          <a:blip r:embed="rId8" cstate="print"/>
          <a:srcRect/>
          <a:stretch>
            <a:fillRect/>
          </a:stretch>
        </p:blipFill>
        <p:spPr bwMode="auto">
          <a:xfrm>
            <a:off x="2051720" y="4581128"/>
            <a:ext cx="1440427" cy="1584176"/>
          </a:xfrm>
          <a:prstGeom prst="rect">
            <a:avLst/>
          </a:prstGeom>
          <a:noFill/>
        </p:spPr>
      </p:pic>
      <p:pic>
        <p:nvPicPr>
          <p:cNvPr id="29712" name="Picture 16" descr="https://eucbeniki.sio.si/lum/3177/3-1CgalSLIKA.jpg"/>
          <p:cNvPicPr>
            <a:picLocks noChangeAspect="1" noChangeArrowheads="1"/>
          </p:cNvPicPr>
          <p:nvPr/>
        </p:nvPicPr>
        <p:blipFill>
          <a:blip r:embed="rId9" cstate="print"/>
          <a:srcRect/>
          <a:stretch>
            <a:fillRect/>
          </a:stretch>
        </p:blipFill>
        <p:spPr bwMode="auto">
          <a:xfrm>
            <a:off x="2699792" y="2492896"/>
            <a:ext cx="1050250" cy="1584176"/>
          </a:xfrm>
          <a:prstGeom prst="rect">
            <a:avLst/>
          </a:prstGeom>
          <a:noFill/>
        </p:spPr>
      </p:pic>
      <p:sp>
        <p:nvSpPr>
          <p:cNvPr id="15" name="Pravokotnik 14"/>
          <p:cNvSpPr/>
          <p:nvPr/>
        </p:nvSpPr>
        <p:spPr>
          <a:xfrm>
            <a:off x="1763688" y="4149080"/>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VISOKI TISK</a:t>
            </a:r>
            <a:endParaRPr lang="sl-SI" sz="1200" dirty="0"/>
          </a:p>
        </p:txBody>
      </p:sp>
      <p:sp>
        <p:nvSpPr>
          <p:cNvPr id="16" name="Pravokotnik 15"/>
          <p:cNvSpPr/>
          <p:nvPr/>
        </p:nvSpPr>
        <p:spPr>
          <a:xfrm>
            <a:off x="1259632" y="6237312"/>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GLOBOKI TISK</a:t>
            </a:r>
            <a:endParaRPr lang="sl-SI" sz="1200" dirty="0"/>
          </a:p>
        </p:txBody>
      </p:sp>
      <p:sp>
        <p:nvSpPr>
          <p:cNvPr id="17" name="Pravokotnik 16"/>
          <p:cNvSpPr/>
          <p:nvPr/>
        </p:nvSpPr>
        <p:spPr>
          <a:xfrm>
            <a:off x="5724128" y="4149080"/>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PLOSKI TISK</a:t>
            </a:r>
            <a:endParaRPr lang="sl-SI" sz="1200" dirty="0"/>
          </a:p>
        </p:txBody>
      </p:sp>
      <p:sp>
        <p:nvSpPr>
          <p:cNvPr id="18" name="Pravokotnik 17"/>
          <p:cNvSpPr/>
          <p:nvPr/>
        </p:nvSpPr>
        <p:spPr>
          <a:xfrm>
            <a:off x="5796136" y="6309320"/>
            <a:ext cx="1584176" cy="2880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200" dirty="0" smtClean="0"/>
              <a:t> SITOTISK</a:t>
            </a:r>
            <a:endParaRPr lang="sl-SI" sz="12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268760"/>
            <a:ext cx="7467600" cy="4857403"/>
          </a:xfrm>
        </p:spPr>
        <p:txBody>
          <a:bodyPr>
            <a:normAutofit/>
          </a:bodyPr>
          <a:lstStyle/>
          <a:p>
            <a:r>
              <a:rPr lang="sl-SI" sz="1400" dirty="0" smtClean="0"/>
              <a:t>MONOTIPIJA : pri tej tehniki izdelamo en sam odtis. Na trdo podlago iz kartona ali linoleja  slikamo motiv, nato čez sliko položimo tanjši papir, na tega pa podobo narahlo ročno odtisnemo.</a:t>
            </a:r>
          </a:p>
          <a:p>
            <a:endParaRPr lang="sl-SI" sz="1400" dirty="0" smtClean="0"/>
          </a:p>
          <a:p>
            <a:endParaRPr lang="sl-SI" sz="1400" dirty="0" smtClean="0"/>
          </a:p>
          <a:p>
            <a:endParaRPr lang="sl-SI" sz="1400" dirty="0" smtClean="0"/>
          </a:p>
          <a:p>
            <a:endParaRPr lang="sl-SI" sz="1400" dirty="0" smtClean="0"/>
          </a:p>
          <a:p>
            <a:endParaRPr lang="sl-SI" sz="1400" dirty="0" smtClean="0"/>
          </a:p>
          <a:p>
            <a:endParaRPr lang="sl-SI" sz="1400" dirty="0" smtClean="0"/>
          </a:p>
          <a:p>
            <a:r>
              <a:rPr lang="sl-SI" sz="1400" dirty="0" smtClean="0"/>
              <a:t>TISK S PEČATNIKI: pečatnike lahko izdelamo iz različnih materialov (krompir, jabolko,lesa, plute…). Pečatnik prebarvamo s čopičem ali pečatnik pomakamo v barvo, ter ga odtisnemo na papir ali tekstil.</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GRAFIČNE TEHNIKE</a:t>
            </a:r>
            <a:endParaRPr lang="sl-SI" sz="2800" b="1" dirty="0"/>
          </a:p>
        </p:txBody>
      </p:sp>
      <p:sp>
        <p:nvSpPr>
          <p:cNvPr id="31746" name="AutoShape 2" descr="Monotip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1748" name="AutoShape 4" descr="Monotipij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1750" name="Picture 6" descr="Ploha 11"/>
          <p:cNvPicPr>
            <a:picLocks noChangeAspect="1" noChangeArrowheads="1"/>
          </p:cNvPicPr>
          <p:nvPr/>
        </p:nvPicPr>
        <p:blipFill>
          <a:blip r:embed="rId2" cstate="print"/>
          <a:srcRect/>
          <a:stretch>
            <a:fillRect/>
          </a:stretch>
        </p:blipFill>
        <p:spPr bwMode="auto">
          <a:xfrm>
            <a:off x="971600" y="2060848"/>
            <a:ext cx="1885950" cy="1352550"/>
          </a:xfrm>
          <a:prstGeom prst="rect">
            <a:avLst/>
          </a:prstGeom>
          <a:noFill/>
        </p:spPr>
      </p:pic>
      <p:sp>
        <p:nvSpPr>
          <p:cNvPr id="31752" name="AutoShape 8" descr="TedenOtr10Vi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1754" name="Picture 10" descr="TedenOtr10Vit"/>
          <p:cNvPicPr>
            <a:picLocks noChangeAspect="1" noChangeArrowheads="1"/>
          </p:cNvPicPr>
          <p:nvPr/>
        </p:nvPicPr>
        <p:blipFill>
          <a:blip r:embed="rId3" cstate="print"/>
          <a:srcRect/>
          <a:stretch>
            <a:fillRect/>
          </a:stretch>
        </p:blipFill>
        <p:spPr bwMode="auto">
          <a:xfrm>
            <a:off x="971600" y="4293096"/>
            <a:ext cx="1922685" cy="1440159"/>
          </a:xfrm>
          <a:prstGeom prst="rect">
            <a:avLst/>
          </a:prstGeom>
          <a:noFill/>
        </p:spPr>
      </p:pic>
      <p:pic>
        <p:nvPicPr>
          <p:cNvPr id="31756" name="Picture 12" descr="LIKOVNA UMETNOST: GRAFIKA – TISK S PEČATNIKI: RITEM"/>
          <p:cNvPicPr>
            <a:picLocks noChangeAspect="1" noChangeArrowheads="1"/>
          </p:cNvPicPr>
          <p:nvPr/>
        </p:nvPicPr>
        <p:blipFill>
          <a:blip r:embed="rId4" cstate="print"/>
          <a:srcRect/>
          <a:stretch>
            <a:fillRect/>
          </a:stretch>
        </p:blipFill>
        <p:spPr bwMode="auto">
          <a:xfrm>
            <a:off x="3059831" y="4293096"/>
            <a:ext cx="1153275" cy="1440160"/>
          </a:xfrm>
          <a:prstGeom prst="rect">
            <a:avLst/>
          </a:prstGeom>
          <a:noFill/>
        </p:spPr>
      </p:pic>
      <p:sp>
        <p:nvSpPr>
          <p:cNvPr id="31758" name="AutoShape 14" descr="LIKOVNA UMETNOST: GRAFIKA – TISK S PEČATNIKI: RI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1760" name="AutoShape 16" descr="LIKOVNA UMETNOST: GRAFIKA – TISK S PEČATNIKI: RITEM"/>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1762" name="Picture 18" descr="LIKOVNA UMETNOST: GRAFIKA – TISK S PEČATNIKI: RITEM"/>
          <p:cNvPicPr>
            <a:picLocks noChangeAspect="1" noChangeArrowheads="1"/>
          </p:cNvPicPr>
          <p:nvPr/>
        </p:nvPicPr>
        <p:blipFill>
          <a:blip r:embed="rId5" cstate="print"/>
          <a:srcRect/>
          <a:stretch>
            <a:fillRect/>
          </a:stretch>
        </p:blipFill>
        <p:spPr bwMode="auto">
          <a:xfrm>
            <a:off x="4355976" y="4293096"/>
            <a:ext cx="1122644" cy="144016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a:xfrm>
            <a:off x="457200" y="1268760"/>
            <a:ext cx="7467600" cy="4857403"/>
          </a:xfrm>
        </p:spPr>
        <p:txBody>
          <a:bodyPr>
            <a:normAutofit/>
          </a:bodyPr>
          <a:lstStyle/>
          <a:p>
            <a:r>
              <a:rPr lang="sl-SI" sz="1400" dirty="0" smtClean="0"/>
              <a:t>TISK S ŠABLONAMI: šablono oblikujemo iz debelejšega papirja, kartona, furnirja in tkanine. Na površino nanesemo barvo, odtiskujemo jo na papir ali tekstil.</a:t>
            </a:r>
          </a:p>
          <a:p>
            <a:endParaRPr lang="sl-SI" sz="1400" dirty="0" smtClean="0"/>
          </a:p>
          <a:p>
            <a:endParaRPr lang="sl-SI" sz="1400" dirty="0" smtClean="0"/>
          </a:p>
          <a:p>
            <a:endParaRPr lang="sl-SI" sz="1400" dirty="0" smtClean="0"/>
          </a:p>
          <a:p>
            <a:endParaRPr lang="sl-SI" sz="1400" dirty="0" smtClean="0"/>
          </a:p>
          <a:p>
            <a:endParaRPr lang="sl-SI" sz="1400" dirty="0" smtClean="0"/>
          </a:p>
          <a:p>
            <a:r>
              <a:rPr lang="sl-SI" sz="1400" dirty="0" smtClean="0"/>
              <a:t>KOLAŽNI ALI MONTAŽNI TISK: matrico oblikujemo iz kartona, valovite lepenke, debelejših listov, tekstila, furnirja ali usnja. Iz materialov izrezujemo različne oblike, ki jih lepimo na podlago, tako da se vzdigujejo iz osnovne ravnine. Vse dvignjene ploskve se na odtisu zelo jasno vidijo.</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GRAFIČNE TEHNIKE</a:t>
            </a:r>
            <a:endParaRPr lang="sl-SI" sz="2800" b="1" dirty="0"/>
          </a:p>
        </p:txBody>
      </p:sp>
      <p:pic>
        <p:nvPicPr>
          <p:cNvPr id="32770" name="Picture 2" descr="Image"/>
          <p:cNvPicPr>
            <a:picLocks noChangeAspect="1" noChangeArrowheads="1"/>
          </p:cNvPicPr>
          <p:nvPr/>
        </p:nvPicPr>
        <p:blipFill>
          <a:blip r:embed="rId2" cstate="print"/>
          <a:srcRect/>
          <a:stretch>
            <a:fillRect/>
          </a:stretch>
        </p:blipFill>
        <p:spPr bwMode="auto">
          <a:xfrm>
            <a:off x="971600" y="1844824"/>
            <a:ext cx="1440160" cy="972662"/>
          </a:xfrm>
          <a:prstGeom prst="rect">
            <a:avLst/>
          </a:prstGeom>
          <a:noFill/>
        </p:spPr>
      </p:pic>
      <p:pic>
        <p:nvPicPr>
          <p:cNvPr id="32772" name="Picture 4" descr="Image"/>
          <p:cNvPicPr>
            <a:picLocks noChangeAspect="1" noChangeArrowheads="1"/>
          </p:cNvPicPr>
          <p:nvPr/>
        </p:nvPicPr>
        <p:blipFill>
          <a:blip r:embed="rId3" cstate="print"/>
          <a:srcRect/>
          <a:stretch>
            <a:fillRect/>
          </a:stretch>
        </p:blipFill>
        <p:spPr bwMode="auto">
          <a:xfrm>
            <a:off x="2555777" y="1844824"/>
            <a:ext cx="1492650" cy="1008112"/>
          </a:xfrm>
          <a:prstGeom prst="rect">
            <a:avLst/>
          </a:prstGeom>
          <a:noFill/>
        </p:spPr>
      </p:pic>
      <p:pic>
        <p:nvPicPr>
          <p:cNvPr id="32774" name="Picture 6" descr="Sobotna delavnica z NINO KOŽELJ - izdelovanje grafike v tehniki ..."/>
          <p:cNvPicPr>
            <a:picLocks noChangeAspect="1" noChangeArrowheads="1"/>
          </p:cNvPicPr>
          <p:nvPr/>
        </p:nvPicPr>
        <p:blipFill>
          <a:blip r:embed="rId4" cstate="print"/>
          <a:srcRect/>
          <a:stretch>
            <a:fillRect/>
          </a:stretch>
        </p:blipFill>
        <p:spPr bwMode="auto">
          <a:xfrm>
            <a:off x="4211960" y="1844824"/>
            <a:ext cx="2642230" cy="1008112"/>
          </a:xfrm>
          <a:prstGeom prst="rect">
            <a:avLst/>
          </a:prstGeom>
          <a:noFill/>
        </p:spPr>
      </p:pic>
      <p:pic>
        <p:nvPicPr>
          <p:cNvPr id="32776" name="Picture 8" descr="http://2.bp.blogspot.com/-plqnCZHVti4/Ty0pfhIDZUI/AAAAAAAAnK0/aQy2OROBuz0/s320/1.jpg"/>
          <p:cNvPicPr>
            <a:picLocks noChangeAspect="1" noChangeArrowheads="1"/>
          </p:cNvPicPr>
          <p:nvPr/>
        </p:nvPicPr>
        <p:blipFill>
          <a:blip r:embed="rId5" cstate="print"/>
          <a:srcRect/>
          <a:stretch>
            <a:fillRect/>
          </a:stretch>
        </p:blipFill>
        <p:spPr bwMode="auto">
          <a:xfrm>
            <a:off x="1043608" y="4005064"/>
            <a:ext cx="1622715" cy="1080120"/>
          </a:xfrm>
          <a:prstGeom prst="rect">
            <a:avLst/>
          </a:prstGeom>
          <a:noFill/>
        </p:spPr>
      </p:pic>
      <p:pic>
        <p:nvPicPr>
          <p:cNvPr id="32778" name="Picture 10" descr="l e p e m a l e s t v a r i * : Kolažni tisk"/>
          <p:cNvPicPr>
            <a:picLocks noChangeAspect="1" noChangeArrowheads="1"/>
          </p:cNvPicPr>
          <p:nvPr/>
        </p:nvPicPr>
        <p:blipFill>
          <a:blip r:embed="rId6" cstate="print"/>
          <a:srcRect/>
          <a:stretch>
            <a:fillRect/>
          </a:stretch>
        </p:blipFill>
        <p:spPr bwMode="auto">
          <a:xfrm>
            <a:off x="2771801" y="4005064"/>
            <a:ext cx="1584176" cy="1089121"/>
          </a:xfrm>
          <a:prstGeom prst="rect">
            <a:avLst/>
          </a:prstGeom>
          <a:noFill/>
        </p:spPr>
      </p:pic>
      <p:sp>
        <p:nvSpPr>
          <p:cNvPr id="32780" name="AutoShape 12" descr="OŠ Marije V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sp>
        <p:nvSpPr>
          <p:cNvPr id="32782" name="AutoShape 14" descr="OŠ Marije Ver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l-SI"/>
          </a:p>
        </p:txBody>
      </p:sp>
      <p:pic>
        <p:nvPicPr>
          <p:cNvPr id="32784" name="Picture 16" descr="Kolažni tisk - sovica - povečava"/>
          <p:cNvPicPr>
            <a:picLocks noChangeAspect="1" noChangeArrowheads="1"/>
          </p:cNvPicPr>
          <p:nvPr/>
        </p:nvPicPr>
        <p:blipFill>
          <a:blip r:embed="rId7" cstate="print"/>
          <a:srcRect/>
          <a:stretch>
            <a:fillRect/>
          </a:stretch>
        </p:blipFill>
        <p:spPr bwMode="auto">
          <a:xfrm>
            <a:off x="4499992" y="4005065"/>
            <a:ext cx="1119475" cy="1152127"/>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grada vsebine 2"/>
          <p:cNvSpPr>
            <a:spLocks noGrp="1"/>
          </p:cNvSpPr>
          <p:nvPr>
            <p:ph idx="1"/>
          </p:nvPr>
        </p:nvSpPr>
        <p:spPr/>
        <p:txBody>
          <a:bodyPr>
            <a:normAutofit/>
          </a:bodyPr>
          <a:lstStyle/>
          <a:p>
            <a:r>
              <a:rPr lang="sl-SI" sz="1400" dirty="0" smtClean="0"/>
              <a:t>PREPIŠI TEKST V ZVEZEK.</a:t>
            </a:r>
          </a:p>
          <a:p>
            <a:r>
              <a:rPr lang="sl-SI" sz="1400" dirty="0" smtClean="0"/>
              <a:t>LIKOVNA  NALOGA: IZDELAJ MATRICO. TEHNIKO IZBERI SAM, GLEDE NA TO KAKŠEN MATERIAL IMAŠ DOMA (MONOTIPIJA, TISK S PEČATNIKI, TISK S ŠABLONAMI ALI KOLAŽNI TISK). MOTIV IZBERI SAM. </a:t>
            </a:r>
            <a:r>
              <a:rPr lang="sl-SI" sz="1400" smtClean="0"/>
              <a:t>MATRICO ODTISNI NA PAPIR ALI TEKSTIL IN ODTIS </a:t>
            </a:r>
            <a:r>
              <a:rPr lang="sl-SI" sz="1400" dirty="0" smtClean="0"/>
              <a:t>PODPIŠI (SIGNIRAJ). </a:t>
            </a:r>
          </a:p>
          <a:p>
            <a:r>
              <a:rPr lang="sl-SI" sz="1400" dirty="0" smtClean="0"/>
              <a:t>FOTOGRAFIJO IZDELKA  MI DO </a:t>
            </a:r>
            <a:r>
              <a:rPr lang="sl-SI" sz="1400" b="1" u="sng" dirty="0" smtClean="0"/>
              <a:t>22.5.2020</a:t>
            </a:r>
            <a:r>
              <a:rPr lang="sl-SI" sz="1400" dirty="0" smtClean="0"/>
              <a:t> POŠLJI NA : </a:t>
            </a:r>
            <a:r>
              <a:rPr lang="sl-SI" sz="1400" dirty="0" err="1" smtClean="0"/>
              <a:t>mitja.poljansek@guest.arnes.si</a:t>
            </a:r>
            <a:r>
              <a:rPr lang="sl-SI" sz="1400" dirty="0" smtClean="0"/>
              <a:t> </a:t>
            </a:r>
            <a:endParaRPr lang="sl-SI" sz="1400" dirty="0"/>
          </a:p>
        </p:txBody>
      </p:sp>
      <p:sp>
        <p:nvSpPr>
          <p:cNvPr id="4" name="Naslov 1"/>
          <p:cNvSpPr>
            <a:spLocks noGrp="1"/>
          </p:cNvSpPr>
          <p:nvPr>
            <p:ph type="title"/>
          </p:nvPr>
        </p:nvSpPr>
        <p: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sl-SI" sz="2800" b="1" dirty="0" smtClean="0"/>
              <a:t>LIKOVNA NALOGA</a:t>
            </a:r>
            <a:endParaRPr lang="sl-SI" sz="2800" b="1" dirty="0"/>
          </a:p>
        </p:txBody>
      </p:sp>
      <p:pic>
        <p:nvPicPr>
          <p:cNvPr id="33794" name="Picture 2" descr="Kolažni tisk - dinozavri"/>
          <p:cNvPicPr>
            <a:picLocks noChangeAspect="1" noChangeArrowheads="1"/>
          </p:cNvPicPr>
          <p:nvPr/>
        </p:nvPicPr>
        <p:blipFill>
          <a:blip r:embed="rId2" cstate="print"/>
          <a:srcRect/>
          <a:stretch>
            <a:fillRect/>
          </a:stretch>
        </p:blipFill>
        <p:spPr bwMode="auto">
          <a:xfrm>
            <a:off x="899592" y="3429000"/>
            <a:ext cx="2808312" cy="2106234"/>
          </a:xfrm>
          <a:prstGeom prst="rect">
            <a:avLst/>
          </a:prstGeom>
          <a:noFill/>
        </p:spPr>
      </p:pic>
      <p:pic>
        <p:nvPicPr>
          <p:cNvPr id="33796" name="Picture 4" descr="Januarski Cici nabiralnik in Umetnija meseca"/>
          <p:cNvPicPr>
            <a:picLocks noChangeAspect="1" noChangeArrowheads="1"/>
          </p:cNvPicPr>
          <p:nvPr/>
        </p:nvPicPr>
        <p:blipFill>
          <a:blip r:embed="rId3" cstate="print"/>
          <a:srcRect/>
          <a:stretch>
            <a:fillRect/>
          </a:stretch>
        </p:blipFill>
        <p:spPr bwMode="auto">
          <a:xfrm>
            <a:off x="3995937" y="3388196"/>
            <a:ext cx="1546428" cy="2129036"/>
          </a:xfrm>
          <a:prstGeom prst="rect">
            <a:avLst/>
          </a:prstGeom>
          <a:noFill/>
        </p:spPr>
      </p:pic>
      <p:pic>
        <p:nvPicPr>
          <p:cNvPr id="33798" name="Picture 6" descr="Likovna delavnica GRAFIKA – Osnovna šola Prule"/>
          <p:cNvPicPr>
            <a:picLocks noChangeAspect="1" noChangeArrowheads="1"/>
          </p:cNvPicPr>
          <p:nvPr/>
        </p:nvPicPr>
        <p:blipFill>
          <a:blip r:embed="rId4" cstate="print"/>
          <a:srcRect/>
          <a:stretch>
            <a:fillRect/>
          </a:stretch>
        </p:blipFill>
        <p:spPr bwMode="auto">
          <a:xfrm>
            <a:off x="5724127" y="3429000"/>
            <a:ext cx="1565601" cy="2088232"/>
          </a:xfrm>
          <a:prstGeom prst="rect">
            <a:avLst/>
          </a:prstGeom>
          <a:noFill/>
        </p:spPr>
      </p:pic>
    </p:spTree>
  </p:cSld>
  <p:clrMapOvr>
    <a:masterClrMapping/>
  </p:clrMapOvr>
</p:sld>
</file>

<file path=ppt/theme/theme1.xml><?xml version="1.0" encoding="utf-8"?>
<a:theme xmlns:a="http://schemas.openxmlformats.org/drawingml/2006/main" name="Tehnika">
  <a:themeElements>
    <a:clrScheme name="Stekanj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hnika">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hnika">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134</TotalTime>
  <Words>364</Words>
  <Application>Microsoft Office PowerPoint</Application>
  <PresentationFormat>On-screen Show (4:3)</PresentationFormat>
  <Paragraphs>46</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Franklin Gothic Book</vt:lpstr>
      <vt:lpstr>Wingdings 2</vt:lpstr>
      <vt:lpstr>Tehnika</vt:lpstr>
      <vt:lpstr>grafika</vt:lpstr>
      <vt:lpstr>TISKARSTVO-GRAFIKA</vt:lpstr>
      <vt:lpstr>INDUSTRIJSKA IN UMETNIŠKA GRAFIKA</vt:lpstr>
      <vt:lpstr>UMETNIŠKA GRAFIKA</vt:lpstr>
      <vt:lpstr>GRAFIČNE TEHNIKE</vt:lpstr>
      <vt:lpstr>GRAFIČNE TEHNIKE</vt:lpstr>
      <vt:lpstr>GRAFIČNE TEHNIKE</vt:lpstr>
      <vt:lpstr>LIKOVNA NALOGA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grafika</dc:title>
  <dc:creator>Uporabnik sistema Windows</dc:creator>
  <cp:lastModifiedBy>Ales Seliskar</cp:lastModifiedBy>
  <cp:revision>14</cp:revision>
  <dcterms:created xsi:type="dcterms:W3CDTF">2020-05-07T08:00:00Z</dcterms:created>
  <dcterms:modified xsi:type="dcterms:W3CDTF">2020-05-14T10:33:46Z</dcterms:modified>
</cp:coreProperties>
</file>