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4DF953-1E46-401F-BE00-1EB9A0486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642C8C3-12B5-4DE5-B8A6-3887C91D8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F792FF6-8693-4BD5-89FD-577506443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F4F8C36-12C3-4647-B7D3-DBA44D4B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FC4559A-9232-45D1-A56A-7A811BAC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074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3420EE-4BE9-4BF3-9202-298D1D6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66BEC93-08EB-4EA5-AFEE-A1B99FE55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3C960D7-E41A-49C4-A3E4-BEE426230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C2D15F0-2BC8-45A9-9E5E-B5F92FD11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545E70-4207-418D-8E33-C6EF49AD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058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2C13CF3-17DA-4849-AA1A-4A007D612A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5AA2117-4C4D-4359-BD27-FFB90F930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0B64D6-3F42-4F02-9034-28FA92E34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6CEBEA7-2571-4AB5-B84F-24C326FD0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37939D5-A883-40AE-9D31-7C0D2672B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138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7E791-58A8-4F85-A45B-F931D41BE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40B499C-F46D-4573-8399-1374FA5D0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438E789-D411-4063-8B29-10044B49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2630B29-8F6E-492C-8F4C-ABC647C0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6C10F3C-B00E-4E85-9016-CE0DF3441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413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306698-0301-4BBA-B0D7-3CE72216E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2D59599-F959-4F19-AD32-A1E1A9F26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B9661E-C763-4CC5-BBA4-F40ABC6F5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DEAE2A-AA96-4AB7-89C2-7FF7334D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AC54775-D13D-490A-A0A1-ADE46B24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619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D8EBC3-90B5-480C-A870-A09056A5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86F1FC-E353-42A0-B029-B4142E464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6B8A624-96DC-488D-98B3-B970FEEF7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5AD3816-6EE8-4CE3-802F-33F477AA4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0ACD670-DEA7-413E-B45C-33B6A582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0C02D0-EA36-4AC2-8764-88E89F25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355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FE4EB0-17E6-492A-A47C-AB9740C60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837AFB5-9179-444F-B590-977847C25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0EC8352-F704-4F0A-9084-F36300E4F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BDABB2D-621A-4435-8F90-C130C9A33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D04FE4D-61FE-4F93-BDAB-C0FA64088D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87AA487-A2D9-440A-9228-B7979760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49CD0AD-2DA9-484E-99C0-CCA76719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83C77BC-CBFF-4381-B6F3-B7EAA703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6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15304E-1192-4764-9EF1-6F59327C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A77E258C-7117-4BCA-801E-6A48EDD80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735B658-98A2-4504-84CA-5043E1AC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7D504F8-3425-4EC3-9F75-4FB6EA2E3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68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78B3DE1-3B96-49F9-A54D-F8B9FF49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2D7E17B-F6FE-4C21-A9E3-0ADEA1C9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C130313-3ED9-4AE6-88F5-B9BF1EC9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765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15B6B1-F508-46D9-8232-0ABD088C1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175CEE-1E1C-410C-8AF8-9429B0095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6A0AE09-9961-4B15-93C6-34B6E2DFD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9B041B2-EDE4-4656-9100-E59960B8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B42BA4A-36E0-445E-B8FF-8ED50014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BD1A219-D1B9-4B4E-9C8B-F621880E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580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D87BEB-18AE-44F5-A120-1DE41C29C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CE20C41-32B1-4D57-A25E-32EBA7531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E5EEF0F-85A6-44E5-BD41-928D5E801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8EC0D11-0352-45CE-99B3-5355E5A8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7BAAF84-B84A-4BFD-B81A-851949E28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28B4302-B187-4334-8EEA-07079401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959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4FB5A4A-0F57-466F-8CF5-59CA488B1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3FCBA22-40E4-47E3-B183-48353DEA9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F655035-BD6D-4A06-BBEC-D6FCCEE05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457EE-9935-4F36-81B8-AD08C82BA4CD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777BD8D-6F31-48E9-9CD3-AA84F3F09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E258BA9-F245-49BA-9077-5E9FA96F8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933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Dajalnik" TargetMode="External"/><Relationship Id="rId3" Type="http://schemas.openxmlformats.org/officeDocument/2006/relationships/hyperlink" Target="https://sl.wiktionary.org/wiki/Ednina" TargetMode="External"/><Relationship Id="rId7" Type="http://schemas.openxmlformats.org/officeDocument/2006/relationships/hyperlink" Target="https://sl.wiktionary.org/wiki/Rodil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Imenovalnik" TargetMode="External"/><Relationship Id="rId11" Type="http://schemas.openxmlformats.org/officeDocument/2006/relationships/hyperlink" Target="https://sl.wiktionary.org/wiki/Orodnik" TargetMode="External"/><Relationship Id="rId5" Type="http://schemas.openxmlformats.org/officeDocument/2006/relationships/hyperlink" Target="https://sl.wiktionary.org/wiki/Mno%C5%BEina" TargetMode="External"/><Relationship Id="rId10" Type="http://schemas.openxmlformats.org/officeDocument/2006/relationships/hyperlink" Target="https://sl.wiktionary.org/wiki/Mestnik" TargetMode="External"/><Relationship Id="rId4" Type="http://schemas.openxmlformats.org/officeDocument/2006/relationships/hyperlink" Target="https://sl.wiktionary.org/wiki/Dvojina" TargetMode="External"/><Relationship Id="rId9" Type="http://schemas.openxmlformats.org/officeDocument/2006/relationships/hyperlink" Target="https://sl.wiktionary.org/wiki/To%C5%BEilnik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Dajalnik" TargetMode="External"/><Relationship Id="rId3" Type="http://schemas.openxmlformats.org/officeDocument/2006/relationships/hyperlink" Target="https://sl.wiktionary.org/wiki/Ednina" TargetMode="External"/><Relationship Id="rId7" Type="http://schemas.openxmlformats.org/officeDocument/2006/relationships/hyperlink" Target="https://sl.wiktionary.org/wiki/Rodil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Imenovalnik" TargetMode="External"/><Relationship Id="rId11" Type="http://schemas.openxmlformats.org/officeDocument/2006/relationships/hyperlink" Target="https://sl.wiktionary.org/wiki/Orodnik" TargetMode="External"/><Relationship Id="rId5" Type="http://schemas.openxmlformats.org/officeDocument/2006/relationships/hyperlink" Target="https://sl.wiktionary.org/wiki/Mno%C5%BEina" TargetMode="External"/><Relationship Id="rId10" Type="http://schemas.openxmlformats.org/officeDocument/2006/relationships/hyperlink" Target="https://sl.wiktionary.org/wiki/Mestnik" TargetMode="External"/><Relationship Id="rId4" Type="http://schemas.openxmlformats.org/officeDocument/2006/relationships/hyperlink" Target="https://sl.wiktionary.org/wiki/Dvojina" TargetMode="External"/><Relationship Id="rId9" Type="http://schemas.openxmlformats.org/officeDocument/2006/relationships/hyperlink" Target="https://sl.wiktionary.org/wiki/To%C5%BEilnik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Imenovalnik" TargetMode="External"/><Relationship Id="rId13" Type="http://schemas.openxmlformats.org/officeDocument/2006/relationships/hyperlink" Target="https://sl.wiktionary.org/wiki/Orodnik" TargetMode="External"/><Relationship Id="rId3" Type="http://schemas.openxmlformats.org/officeDocument/2006/relationships/hyperlink" Target="https://sl.wiktionary.org/wiki/Sklon" TargetMode="External"/><Relationship Id="rId7" Type="http://schemas.openxmlformats.org/officeDocument/2006/relationships/hyperlink" Target="https://sl.wiktionary.org/wiki/Mno%C5%BEina" TargetMode="External"/><Relationship Id="rId12" Type="http://schemas.openxmlformats.org/officeDocument/2006/relationships/hyperlink" Target="https://sl.wiktionary.org/wiki/Mest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Dvojina" TargetMode="External"/><Relationship Id="rId11" Type="http://schemas.openxmlformats.org/officeDocument/2006/relationships/hyperlink" Target="https://sl.wiktionary.org/wiki/To%C5%BEilnik" TargetMode="External"/><Relationship Id="rId5" Type="http://schemas.openxmlformats.org/officeDocument/2006/relationships/hyperlink" Target="https://sl.wiktionary.org/wiki/Ednina" TargetMode="External"/><Relationship Id="rId10" Type="http://schemas.openxmlformats.org/officeDocument/2006/relationships/hyperlink" Target="https://sl.wiktionary.org/wiki/Dajalnik" TargetMode="External"/><Relationship Id="rId4" Type="http://schemas.openxmlformats.org/officeDocument/2006/relationships/hyperlink" Target="https://sl.wiktionary.org/wiki/%C5%A1tevilo" TargetMode="External"/><Relationship Id="rId9" Type="http://schemas.openxmlformats.org/officeDocument/2006/relationships/hyperlink" Target="https://sl.wiktionary.org/wiki/Rodilnik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Dajalnik" TargetMode="External"/><Relationship Id="rId3" Type="http://schemas.openxmlformats.org/officeDocument/2006/relationships/hyperlink" Target="https://sl.wiktionary.org/wiki/Ednina" TargetMode="External"/><Relationship Id="rId7" Type="http://schemas.openxmlformats.org/officeDocument/2006/relationships/hyperlink" Target="https://sl.wiktionary.org/wiki/Rodil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Imenovalnik" TargetMode="External"/><Relationship Id="rId11" Type="http://schemas.openxmlformats.org/officeDocument/2006/relationships/hyperlink" Target="https://sl.wiktionary.org/wiki/Orodnik" TargetMode="External"/><Relationship Id="rId5" Type="http://schemas.openxmlformats.org/officeDocument/2006/relationships/hyperlink" Target="https://sl.wiktionary.org/wiki/Mno%C5%BEina" TargetMode="External"/><Relationship Id="rId10" Type="http://schemas.openxmlformats.org/officeDocument/2006/relationships/hyperlink" Target="https://sl.wiktionary.org/wiki/Mestnik" TargetMode="External"/><Relationship Id="rId4" Type="http://schemas.openxmlformats.org/officeDocument/2006/relationships/hyperlink" Target="https://sl.wiktionary.org/wiki/Dvojina" TargetMode="External"/><Relationship Id="rId9" Type="http://schemas.openxmlformats.org/officeDocument/2006/relationships/hyperlink" Target="https://sl.wiktionary.org/wiki/To%C5%BEilnik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Imenovalnik" TargetMode="External"/><Relationship Id="rId13" Type="http://schemas.openxmlformats.org/officeDocument/2006/relationships/hyperlink" Target="https://sl.wiktionary.org/wiki/Orodnik" TargetMode="External"/><Relationship Id="rId3" Type="http://schemas.openxmlformats.org/officeDocument/2006/relationships/hyperlink" Target="https://sl.wiktionary.org/wiki/Sklon" TargetMode="External"/><Relationship Id="rId7" Type="http://schemas.openxmlformats.org/officeDocument/2006/relationships/hyperlink" Target="https://sl.wiktionary.org/wiki/Mno%C5%BEina" TargetMode="External"/><Relationship Id="rId12" Type="http://schemas.openxmlformats.org/officeDocument/2006/relationships/hyperlink" Target="https://sl.wiktionary.org/wiki/Mest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Dvojina" TargetMode="External"/><Relationship Id="rId11" Type="http://schemas.openxmlformats.org/officeDocument/2006/relationships/hyperlink" Target="https://sl.wiktionary.org/wiki/To%C5%BEilnik" TargetMode="External"/><Relationship Id="rId5" Type="http://schemas.openxmlformats.org/officeDocument/2006/relationships/hyperlink" Target="https://sl.wiktionary.org/wiki/Ednina" TargetMode="External"/><Relationship Id="rId10" Type="http://schemas.openxmlformats.org/officeDocument/2006/relationships/hyperlink" Target="https://sl.wiktionary.org/wiki/Dajalnik" TargetMode="External"/><Relationship Id="rId4" Type="http://schemas.openxmlformats.org/officeDocument/2006/relationships/hyperlink" Target="https://sl.wiktionary.org/wiki/%C5%A1tevilo" TargetMode="External"/><Relationship Id="rId9" Type="http://schemas.openxmlformats.org/officeDocument/2006/relationships/hyperlink" Target="https://sl.wiktionary.org/wiki/Rodilni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C89289D-9913-45B6-B28C-501C23813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6585" y="1767348"/>
            <a:ext cx="5478085" cy="3923414"/>
          </a:xfrm>
        </p:spPr>
        <p:txBody>
          <a:bodyPr anchor="t">
            <a:normAutofit/>
          </a:bodyPr>
          <a:lstStyle/>
          <a:p>
            <a:r>
              <a:rPr lang="sl-SI" sz="7200" b="1" dirty="0">
                <a:solidFill>
                  <a:srgbClr val="FF0000"/>
                </a:solidFill>
                <a:latin typeface="+mn-lt"/>
              </a:rPr>
              <a:t>POSEBNOSTI </a:t>
            </a:r>
            <a:br>
              <a:rPr lang="sl-SI" sz="7200" b="1" dirty="0">
                <a:solidFill>
                  <a:srgbClr val="FF0000"/>
                </a:solidFill>
                <a:latin typeface="+mn-lt"/>
              </a:rPr>
            </a:br>
            <a:r>
              <a:rPr lang="sl-SI" sz="7200" b="1" dirty="0">
                <a:solidFill>
                  <a:srgbClr val="FF0000"/>
                </a:solidFill>
                <a:latin typeface="+mn-lt"/>
              </a:rPr>
              <a:t>PRI SKLANJANJU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 descr="Free Animals School Cliparts, Download Free Clip Art, Free Clip ...">
            <a:extLst>
              <a:ext uri="{FF2B5EF4-FFF2-40B4-BE49-F238E27FC236}">
                <a16:creationId xmlns:a16="http://schemas.microsoft.com/office/drawing/2014/main" id="{B6495C9D-83D3-4656-943E-15583524BA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9" r="3" b="3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47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093" y="2711304"/>
            <a:ext cx="2343001" cy="28136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6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MATI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7BAAF63-F782-4179-8E65-1132B8164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019965"/>
              </p:ext>
            </p:extLst>
          </p:nvPr>
        </p:nvGraphicFramePr>
        <p:xfrm>
          <a:off x="5571460" y="937549"/>
          <a:ext cx="6153693" cy="4780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5398">
                  <a:extLst>
                    <a:ext uri="{9D8B030D-6E8A-4147-A177-3AD203B41FA5}">
                      <a16:colId xmlns:a16="http://schemas.microsoft.com/office/drawing/2014/main" val="2915741901"/>
                    </a:ext>
                  </a:extLst>
                </a:gridCol>
                <a:gridCol w="1360631">
                  <a:extLst>
                    <a:ext uri="{9D8B030D-6E8A-4147-A177-3AD203B41FA5}">
                      <a16:colId xmlns:a16="http://schemas.microsoft.com/office/drawing/2014/main" val="3144707740"/>
                    </a:ext>
                  </a:extLst>
                </a:gridCol>
                <a:gridCol w="1660815">
                  <a:extLst>
                    <a:ext uri="{9D8B030D-6E8A-4147-A177-3AD203B41FA5}">
                      <a16:colId xmlns:a16="http://schemas.microsoft.com/office/drawing/2014/main" val="679605773"/>
                    </a:ext>
                  </a:extLst>
                </a:gridCol>
                <a:gridCol w="1516849">
                  <a:extLst>
                    <a:ext uri="{9D8B030D-6E8A-4147-A177-3AD203B41FA5}">
                      <a16:colId xmlns:a16="http://schemas.microsoft.com/office/drawing/2014/main" val="4210788407"/>
                    </a:ext>
                  </a:extLst>
                </a:gridCol>
              </a:tblGrid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l-SI" sz="1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3" tooltip="Edn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4" tooltip="Dvoj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5" tooltip="Množ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476214666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6" tooltip="Imenov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909774720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7" tooltip="Rod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471218161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8" tooltip="Daj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materama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materam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26828687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9" tooltip="Tož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</a:rPr>
                        <a:t>mater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matere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1972036467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0" tooltip="Mest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o materi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materah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materah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3869146656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11" tooltip="Orod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z materjo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z materama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z materam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47959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56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8" y="3121701"/>
            <a:ext cx="3082014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dirty="0">
                <a:solidFill>
                  <a:srgbClr val="FFFFFF"/>
                </a:solidFill>
              </a:rPr>
              <a:t>GOSPA</a:t>
            </a:r>
            <a:endParaRPr lang="en-US" sz="66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7BAAF63-F782-4179-8E65-1132B8164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453301"/>
              </p:ext>
            </p:extLst>
          </p:nvPr>
        </p:nvGraphicFramePr>
        <p:xfrm>
          <a:off x="5433560" y="1421292"/>
          <a:ext cx="6479040" cy="48519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083">
                  <a:extLst>
                    <a:ext uri="{9D8B030D-6E8A-4147-A177-3AD203B41FA5}">
                      <a16:colId xmlns:a16="http://schemas.microsoft.com/office/drawing/2014/main" val="2915741901"/>
                    </a:ext>
                  </a:extLst>
                </a:gridCol>
                <a:gridCol w="1419130">
                  <a:extLst>
                    <a:ext uri="{9D8B030D-6E8A-4147-A177-3AD203B41FA5}">
                      <a16:colId xmlns:a16="http://schemas.microsoft.com/office/drawing/2014/main" val="3144707740"/>
                    </a:ext>
                  </a:extLst>
                </a:gridCol>
                <a:gridCol w="1781612">
                  <a:extLst>
                    <a:ext uri="{9D8B030D-6E8A-4147-A177-3AD203B41FA5}">
                      <a16:colId xmlns:a16="http://schemas.microsoft.com/office/drawing/2014/main" val="679605773"/>
                    </a:ext>
                  </a:extLst>
                </a:gridCol>
                <a:gridCol w="1601215">
                  <a:extLst>
                    <a:ext uri="{9D8B030D-6E8A-4147-A177-3AD203B41FA5}">
                      <a16:colId xmlns:a16="http://schemas.microsoft.com/office/drawing/2014/main" val="4210788407"/>
                    </a:ext>
                  </a:extLst>
                </a:gridCol>
              </a:tblGrid>
              <a:tr h="4379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l-SI" sz="17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3" tooltip="Edn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4" tooltip="Dvoj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5" tooltip="Množ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476214666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6" tooltip="Imenov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909774720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7" tooltip="Rod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gospa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471218161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8" tooltip="Daj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gospema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gospem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26828687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9" tooltip="Tož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gospo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1972036467"/>
                  </a:ext>
                </a:extLst>
              </a:tr>
              <a:tr h="10444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10" tooltip="Mest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gospeh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gospeh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3869146656"/>
                  </a:ext>
                </a:extLst>
              </a:tr>
              <a:tr h="10444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11" tooltip="Orod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gospo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gospema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</a:t>
                      </a: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gospemi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47959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02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7" y="3121701"/>
            <a:ext cx="3658053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HČI</a:t>
            </a:r>
            <a:endParaRPr lang="en-US" sz="66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69CAB12-319E-40BF-AF35-4B11B23C6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324738"/>
              </p:ext>
            </p:extLst>
          </p:nvPr>
        </p:nvGraphicFramePr>
        <p:xfrm>
          <a:off x="5567423" y="833377"/>
          <a:ext cx="6048708" cy="4977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77">
                  <a:extLst>
                    <a:ext uri="{9D8B030D-6E8A-4147-A177-3AD203B41FA5}">
                      <a16:colId xmlns:a16="http://schemas.microsoft.com/office/drawing/2014/main" val="2637992266"/>
                    </a:ext>
                  </a:extLst>
                </a:gridCol>
                <a:gridCol w="1512177">
                  <a:extLst>
                    <a:ext uri="{9D8B030D-6E8A-4147-A177-3AD203B41FA5}">
                      <a16:colId xmlns:a16="http://schemas.microsoft.com/office/drawing/2014/main" val="1263816807"/>
                    </a:ext>
                  </a:extLst>
                </a:gridCol>
                <a:gridCol w="1512177">
                  <a:extLst>
                    <a:ext uri="{9D8B030D-6E8A-4147-A177-3AD203B41FA5}">
                      <a16:colId xmlns:a16="http://schemas.microsoft.com/office/drawing/2014/main" val="4053584042"/>
                    </a:ext>
                  </a:extLst>
                </a:gridCol>
                <a:gridCol w="1512177">
                  <a:extLst>
                    <a:ext uri="{9D8B030D-6E8A-4147-A177-3AD203B41FA5}">
                      <a16:colId xmlns:a16="http://schemas.microsoft.com/office/drawing/2014/main" val="3200259691"/>
                    </a:ext>
                  </a:extLst>
                </a:gridCol>
              </a:tblGrid>
              <a:tr h="711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3" tooltip="Sklon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Sklon</a:t>
                      </a:r>
                      <a:r>
                        <a:rPr lang="sl-SI" sz="2000" dirty="0">
                          <a:solidFill>
                            <a:schemeClr val="bg1"/>
                          </a:solidFill>
                          <a:effectLst/>
                        </a:rPr>
                        <a:t>\</a:t>
                      </a: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4" tooltip="število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število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5" tooltip="Edn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6" tooltip="Dvoj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7" tooltip="Množ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30370159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8" tooltip="Imenov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hčere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70152420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9" tooltip="Rod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hčera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hčera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105095414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0" tooltip="Daj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hčerama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hčeram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503998141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1" tooltip="Tož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</a:rPr>
                        <a:t>hčer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486468667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2" tooltip="Mest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o hčeri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hčerah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hčerah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74839960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13" tooltip="Orod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s hčerjo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s hčerama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s hčeram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28823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025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8" y="3121701"/>
            <a:ext cx="2885244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OTROK</a:t>
            </a:r>
            <a:endParaRPr lang="en-US" sz="66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7BAAF63-F782-4179-8E65-1132B8164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191378"/>
              </p:ext>
            </p:extLst>
          </p:nvPr>
        </p:nvGraphicFramePr>
        <p:xfrm>
          <a:off x="5209954" y="1004725"/>
          <a:ext cx="6982046" cy="4630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4599">
                  <a:extLst>
                    <a:ext uri="{9D8B030D-6E8A-4147-A177-3AD203B41FA5}">
                      <a16:colId xmlns:a16="http://schemas.microsoft.com/office/drawing/2014/main" val="2915741901"/>
                    </a:ext>
                  </a:extLst>
                </a:gridCol>
                <a:gridCol w="1565564">
                  <a:extLst>
                    <a:ext uri="{9D8B030D-6E8A-4147-A177-3AD203B41FA5}">
                      <a16:colId xmlns:a16="http://schemas.microsoft.com/office/drawing/2014/main" val="3144707740"/>
                    </a:ext>
                  </a:extLst>
                </a:gridCol>
                <a:gridCol w="1965448">
                  <a:extLst>
                    <a:ext uri="{9D8B030D-6E8A-4147-A177-3AD203B41FA5}">
                      <a16:colId xmlns:a16="http://schemas.microsoft.com/office/drawing/2014/main" val="679605773"/>
                    </a:ext>
                  </a:extLst>
                </a:gridCol>
                <a:gridCol w="1766435">
                  <a:extLst>
                    <a:ext uri="{9D8B030D-6E8A-4147-A177-3AD203B41FA5}">
                      <a16:colId xmlns:a16="http://schemas.microsoft.com/office/drawing/2014/main" val="4210788407"/>
                    </a:ext>
                  </a:extLst>
                </a:gridCol>
              </a:tblGrid>
              <a:tr h="5046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l-SI" sz="2400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tooltip="Edn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tooltip="Dvoj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tooltip="Množ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6214666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tooltip="Imenov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otroci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09774720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tooltip="Rod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71218161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tooltip="Daj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otroku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otrokoma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otrokom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26828687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tooltip="Tož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otroke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72036467"/>
                  </a:ext>
                </a:extLst>
              </a:tr>
              <a:tr h="976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tooltip="Mest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 otroku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 otrocih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 otrocih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869146656"/>
                  </a:ext>
                </a:extLst>
              </a:tr>
              <a:tr h="976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tooltip="Orod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otrokom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otrokoma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otroki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7959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3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7" y="2731625"/>
            <a:ext cx="4031138" cy="21765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dirty="0">
                <a:solidFill>
                  <a:srgbClr val="FFFFFF"/>
                </a:solidFill>
                <a:latin typeface="+mn-lt"/>
              </a:rPr>
              <a:t>ČLOVEK</a:t>
            </a:r>
            <a:endParaRPr lang="en-US" sz="66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FB2C003A-501A-4385-A8D2-AF3F59898D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545427"/>
              </p:ext>
            </p:extLst>
          </p:nvPr>
        </p:nvGraphicFramePr>
        <p:xfrm>
          <a:off x="5453062" y="1173888"/>
          <a:ext cx="6609728" cy="4631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2432">
                  <a:extLst>
                    <a:ext uri="{9D8B030D-6E8A-4147-A177-3AD203B41FA5}">
                      <a16:colId xmlns:a16="http://schemas.microsoft.com/office/drawing/2014/main" val="1681998487"/>
                    </a:ext>
                  </a:extLst>
                </a:gridCol>
                <a:gridCol w="1652432">
                  <a:extLst>
                    <a:ext uri="{9D8B030D-6E8A-4147-A177-3AD203B41FA5}">
                      <a16:colId xmlns:a16="http://schemas.microsoft.com/office/drawing/2014/main" val="832424845"/>
                    </a:ext>
                  </a:extLst>
                </a:gridCol>
                <a:gridCol w="1652432">
                  <a:extLst>
                    <a:ext uri="{9D8B030D-6E8A-4147-A177-3AD203B41FA5}">
                      <a16:colId xmlns:a16="http://schemas.microsoft.com/office/drawing/2014/main" val="3482700163"/>
                    </a:ext>
                  </a:extLst>
                </a:gridCol>
                <a:gridCol w="1652432">
                  <a:extLst>
                    <a:ext uri="{9D8B030D-6E8A-4147-A177-3AD203B41FA5}">
                      <a16:colId xmlns:a16="http://schemas.microsoft.com/office/drawing/2014/main" val="149907271"/>
                    </a:ext>
                  </a:extLst>
                </a:gridCol>
              </a:tblGrid>
              <a:tr h="661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3" tooltip="Sklon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Sklon</a:t>
                      </a:r>
                      <a:r>
                        <a:rPr lang="sl-S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\</a:t>
                      </a: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4" tooltip="število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število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5" tooltip="Edn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6" tooltip="Dvoj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7" tooltip="Množina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202928769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8" tooltip="Imenov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+mn-lt"/>
                        </a:rPr>
                        <a:t>človeka</a:t>
                      </a:r>
                      <a:endParaRPr lang="sl-SI" sz="24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ljudje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983835656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9" tooltip="Rod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50792315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0" tooltip="Daja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človeku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človekoma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ljudem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80470681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1" tooltip="Tožil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51276452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2" tooltip="Mest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+mn-lt"/>
                        </a:rPr>
                        <a:t>o človeku</a:t>
                      </a:r>
                      <a:endParaRPr lang="sl-SI" sz="24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 ljudeh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 ljudeh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99990711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3" tooltip="Orodnik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+mn-lt"/>
                        </a:rPr>
                        <a:t>s človekom</a:t>
                      </a:r>
                      <a:endParaRPr lang="sl-SI" sz="24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s človekoma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z ljudmi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54661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854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174</Words>
  <Application>Microsoft Office PowerPoint</Application>
  <PresentationFormat>Širokozaslonsko</PresentationFormat>
  <Paragraphs>143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Officeova tema</vt:lpstr>
      <vt:lpstr>POSEBNOSTI  PRI SKLANJANJU</vt:lpstr>
      <vt:lpstr>MATI</vt:lpstr>
      <vt:lpstr>GOSPA</vt:lpstr>
      <vt:lpstr>HČI</vt:lpstr>
      <vt:lpstr>OTROK</vt:lpstr>
      <vt:lpstr>ČLOVEK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POSEBNOSTI  PRI SKLANJANJU</dc:title>
  <dc:creator>Tanja</dc:creator>
  <cp:lastModifiedBy>Peter Jerina</cp:lastModifiedBy>
  <cp:revision>1</cp:revision>
  <dcterms:created xsi:type="dcterms:W3CDTF">2020-04-07T05:13:20Z</dcterms:created>
  <dcterms:modified xsi:type="dcterms:W3CDTF">2020-04-14T08:36:02Z</dcterms:modified>
</cp:coreProperties>
</file>