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9" r:id="rId3"/>
    <p:sldId id="262" r:id="rId4"/>
    <p:sldId id="268" r:id="rId5"/>
    <p:sldId id="266" r:id="rId6"/>
    <p:sldId id="264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26F697-61DC-47F4-BA0D-F65C30436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4C3A3A3-AFB9-4159-8463-D3AC210E9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CDEFABC-EE0B-41BE-A81D-38517FAB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8FCAC50-6A79-4918-9D9F-E040AC36F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5DDC85-65D6-4B37-9F6F-F168C706C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553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DA96B0-4972-4B07-8702-A87EE3213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2C008B9-6BC6-49D9-98BC-B5EB5D8D3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1F9B45E-CD06-44C7-9B90-BCC7503D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913061F-22DB-4E39-BE07-86BDF404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C3052B6-6AEA-494E-93B6-3354CACB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557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6CF87C3-5E59-434B-873D-4BBD316CE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8C2A027-652C-4252-A7E6-94EE5EB06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AFA2F45-EB86-4559-85E2-10DEE390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595B84-1260-48B1-8CFC-761BA213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4463D6F-B56D-477A-ACFD-60018680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81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E59C00-FEEC-4A96-9EBE-9EC2F65E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852F20-63E6-4D4C-9327-AF1DD9D9D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7813336-2C1D-481E-A197-DCBC4CD66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AAFD03-C884-4F5A-A7D9-D543CB573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D987494-E88E-43B2-8AC1-45E0CD3C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41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2F5F14-32F0-4263-907C-62751FA6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CF7E513-4CEA-47C6-AE6E-F2D58A57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727AD36-8E93-4C3F-804E-44D87B21C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CAC4E99-E0C6-4A70-9239-AC28F20E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4C7EED-847D-4AA1-8580-E6298F74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199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271AE9-8010-4B81-BDCE-ADC34353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25553B-D7CA-4255-9BBE-899834BD9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5A24BA7-C9CC-4A3D-B64E-054700A09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01772D5-1BF8-423D-A273-8B1A0279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C221711-3316-4727-A9DE-176BF8614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140F8E-7E96-43B6-A12E-A75270BB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37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C51285-DD49-4B98-A1C5-840EE6D72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F3EBE58-9E26-4008-9284-6AD151CC2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325DD8F-568A-45C4-8968-F75951660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1C5E0D1-6277-4193-B7A5-BCF3D24B4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9E16EFD-659D-4E20-89D1-2C8E807BE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7AA0693-4691-4DD2-B631-4C429E5E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E73F8DD-FADA-49C0-9077-C6105772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7AE0D85-6B1E-452E-AA2B-A1D45AE59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677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9D1910-5898-4C45-96CE-B50CF7BCB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081A3A56-28D2-4A43-91F5-FEDF0A4D5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407103A-5938-4D49-AA3D-25C5906C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8284C85-DFC2-4583-A05F-2FF3DA8E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4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6714E67-7E39-4496-8989-E969396F0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D2D8FB5-9925-45A1-A787-0103AAD6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4D52255-41C0-447A-83D4-1C5F5572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077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A60715-C30A-4B3F-AC82-9C1027F9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8EDAF8-8B24-47C3-81F4-489F5FB55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97B9158-4847-4CC3-885D-63E97796B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F2D1928-16CF-4BEF-A7E3-A6B836DD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EB21F12-FCCA-44CF-A4DC-9368D664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CE7F186-EB0B-44A3-A505-810EA02CB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224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7C1D21-4F1C-4BC2-B8F6-720101F45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7B4AD07-4C7A-4830-85BE-E3D12EB32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EF51D5-AECE-4D28-B41C-639837903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903FDB4-8C2F-406F-9446-274955020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3256B95-7CBD-4B03-A2DD-2A3D37E12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AD7D81A-693F-4E5D-8DA0-0186E73F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870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7E0E0BA-173B-4653-BD5B-1FED554C7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E3075FD-44E2-4A6A-B582-59C78252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04BB137-3223-4097-BED9-1879957D3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336D-85B8-495F-9254-1534753AE5AE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72E96F-8E93-4B4F-B827-17D654727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E6E9F85-8BD2-485C-A2E9-7E8880070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532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A084956-8537-4744-B10E-9BE49AADD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202582"/>
              </p:ext>
            </p:extLst>
          </p:nvPr>
        </p:nvGraphicFramePr>
        <p:xfrm>
          <a:off x="1368172" y="1016819"/>
          <a:ext cx="8835427" cy="5328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693">
                  <a:extLst>
                    <a:ext uri="{9D8B030D-6E8A-4147-A177-3AD203B41FA5}">
                      <a16:colId xmlns:a16="http://schemas.microsoft.com/office/drawing/2014/main" val="1687048331"/>
                    </a:ext>
                  </a:extLst>
                </a:gridCol>
                <a:gridCol w="1207343">
                  <a:extLst>
                    <a:ext uri="{9D8B030D-6E8A-4147-A177-3AD203B41FA5}">
                      <a16:colId xmlns:a16="http://schemas.microsoft.com/office/drawing/2014/main" val="1002325543"/>
                    </a:ext>
                  </a:extLst>
                </a:gridCol>
                <a:gridCol w="1412318">
                  <a:extLst>
                    <a:ext uri="{9D8B030D-6E8A-4147-A177-3AD203B41FA5}">
                      <a16:colId xmlns:a16="http://schemas.microsoft.com/office/drawing/2014/main" val="2456919042"/>
                    </a:ext>
                  </a:extLst>
                </a:gridCol>
                <a:gridCol w="1923406">
                  <a:extLst>
                    <a:ext uri="{9D8B030D-6E8A-4147-A177-3AD203B41FA5}">
                      <a16:colId xmlns:a16="http://schemas.microsoft.com/office/drawing/2014/main" val="1217980865"/>
                    </a:ext>
                  </a:extLst>
                </a:gridCol>
                <a:gridCol w="1342376">
                  <a:extLst>
                    <a:ext uri="{9D8B030D-6E8A-4147-A177-3AD203B41FA5}">
                      <a16:colId xmlns:a16="http://schemas.microsoft.com/office/drawing/2014/main" val="1656779996"/>
                    </a:ext>
                  </a:extLst>
                </a:gridCol>
                <a:gridCol w="2424291">
                  <a:extLst>
                    <a:ext uri="{9D8B030D-6E8A-4147-A177-3AD203B41FA5}">
                      <a16:colId xmlns:a16="http://schemas.microsoft.com/office/drawing/2014/main" val="577839102"/>
                    </a:ext>
                  </a:extLst>
                </a:gridCol>
              </a:tblGrid>
              <a:tr h="471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pljuča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drva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nagelj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tla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7061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nageljna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naglja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tal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možganov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080280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pljučem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nageljnu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naglju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tlom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0664773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tla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možgane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7168073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pljučih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drveh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pri nageljnu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pri naglju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tleh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možganih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159776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s pljuči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drvmi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nageljnom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nagljem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s tlemi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možgani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6676572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15C1540F-C8C3-4CFB-9A0A-E54BF5A21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612" y="2006600"/>
            <a:ext cx="1643581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79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2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534939" y="303591"/>
            <a:ext cx="433532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2885B12-C7FA-4C8C-B5A9-30F7898A7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4660" y="2192617"/>
            <a:ext cx="3812708" cy="1344975"/>
          </a:xfrm>
        </p:spPr>
        <p:txBody>
          <a:bodyPr>
            <a:normAutofit/>
          </a:bodyPr>
          <a:lstStyle/>
          <a:p>
            <a:r>
              <a:rPr lang="sl-SI" sz="6000" b="1" dirty="0">
                <a:solidFill>
                  <a:srgbClr val="FF0000"/>
                </a:solidFill>
              </a:rPr>
              <a:t>MOŽNOST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4B0F03AD-91C6-4838-82FC-7B9345A29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96676"/>
              </p:ext>
            </p:extLst>
          </p:nvPr>
        </p:nvGraphicFramePr>
        <p:xfrm>
          <a:off x="321734" y="1312940"/>
          <a:ext cx="7050306" cy="3768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455">
                  <a:extLst>
                    <a:ext uri="{9D8B030D-6E8A-4147-A177-3AD203B41FA5}">
                      <a16:colId xmlns:a16="http://schemas.microsoft.com/office/drawing/2014/main" val="3618972372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4100748617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3766519460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92828311"/>
                    </a:ext>
                  </a:extLst>
                </a:gridCol>
              </a:tblGrid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ednina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dvojina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množina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3935298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5389433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6912292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možnostma</a:t>
                      </a:r>
                      <a:endParaRPr lang="sl-SI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možnostim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5129042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310151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možnostih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možnostih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4726715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možnostjo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možnostma</a:t>
                      </a:r>
                      <a:endParaRPr lang="sl-SI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možnostmi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4349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94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8B6834-511D-4C32-9F60-6AA7E179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917" y="4977160"/>
            <a:ext cx="9930492" cy="12712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Za C, J, Č, Ž, Š se v or. ed. </a:t>
            </a:r>
            <a:r>
              <a:rPr lang="en-US" b="1" kern="12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o</a:t>
            </a:r>
            <a:r>
              <a:rPr lang="en-US" b="1" kern="1200" dirty="0">
                <a:solidFill>
                  <a:srgbClr val="FFFF00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rgbClr val="002060"/>
                </a:solidFill>
                <a:latin typeface="+mn-lt"/>
                <a:ea typeface="+mj-ea"/>
                <a:cs typeface="+mj-cs"/>
              </a:rPr>
              <a:t>spremeni</a:t>
            </a:r>
            <a:r>
              <a:rPr lang="en-US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 v </a:t>
            </a:r>
            <a:r>
              <a:rPr lang="en-US" b="1" kern="12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e</a:t>
            </a:r>
            <a:r>
              <a:rPr lang="sl-SI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!</a:t>
            </a:r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Označba mesta vsebine 3">
            <a:extLst>
              <a:ext uri="{FF2B5EF4-FFF2-40B4-BE49-F238E27FC236}">
                <a16:creationId xmlns:a16="http://schemas.microsoft.com/office/drawing/2014/main" id="{1C5EA385-D423-4DD8-87AF-0B43771C51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78177"/>
              </p:ext>
            </p:extLst>
          </p:nvPr>
        </p:nvGraphicFramePr>
        <p:xfrm>
          <a:off x="1084522" y="445152"/>
          <a:ext cx="10217886" cy="358542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69143">
                  <a:extLst>
                    <a:ext uri="{9D8B030D-6E8A-4147-A177-3AD203B41FA5}">
                      <a16:colId xmlns:a16="http://schemas.microsoft.com/office/drawing/2014/main" val="1664632981"/>
                    </a:ext>
                  </a:extLst>
                </a:gridCol>
                <a:gridCol w="1929074">
                  <a:extLst>
                    <a:ext uri="{9D8B030D-6E8A-4147-A177-3AD203B41FA5}">
                      <a16:colId xmlns:a16="http://schemas.microsoft.com/office/drawing/2014/main" val="2127290443"/>
                    </a:ext>
                  </a:extLst>
                </a:gridCol>
                <a:gridCol w="2143568">
                  <a:extLst>
                    <a:ext uri="{9D8B030D-6E8A-4147-A177-3AD203B41FA5}">
                      <a16:colId xmlns:a16="http://schemas.microsoft.com/office/drawing/2014/main" val="18035647"/>
                    </a:ext>
                  </a:extLst>
                </a:gridCol>
                <a:gridCol w="2036321">
                  <a:extLst>
                    <a:ext uri="{9D8B030D-6E8A-4147-A177-3AD203B41FA5}">
                      <a16:colId xmlns:a16="http://schemas.microsoft.com/office/drawing/2014/main" val="2256711106"/>
                    </a:ext>
                  </a:extLst>
                </a:gridCol>
                <a:gridCol w="2039780">
                  <a:extLst>
                    <a:ext uri="{9D8B030D-6E8A-4147-A177-3AD203B41FA5}">
                      <a16:colId xmlns:a16="http://schemas.microsoft.com/office/drawing/2014/main" val="1509952093"/>
                    </a:ext>
                  </a:extLst>
                </a:gridCol>
              </a:tblGrid>
              <a:tr h="600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1. konec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noj     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meč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nož   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koš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457088189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2. konca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meča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noža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030978620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3. koncu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meču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nožu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3139904135"/>
                  </a:ext>
                </a:extLst>
              </a:tr>
              <a:tr h="573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4. konec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meč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nož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752887561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5. o koncu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noju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meču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nožu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košu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4140289687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6. s konc</a:t>
                      </a:r>
                      <a:r>
                        <a:rPr lang="sl-SI" sz="270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dirty="0">
                          <a:effectLst/>
                        </a:rPr>
                        <a:t>m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noj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meč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nož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s koš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269559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27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Sklanjanje </a:t>
            </a:r>
            <a:r>
              <a:rPr lang="sl-SI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moških </a:t>
            </a:r>
            <a:r>
              <a:rPr lang="en-US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imen</a:t>
            </a:r>
            <a:endParaRPr lang="en-US" sz="5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značba mesta vsebine 2">
            <a:extLst>
              <a:ext uri="{FF2B5EF4-FFF2-40B4-BE49-F238E27FC236}">
                <a16:creationId xmlns:a16="http://schemas.microsoft.com/office/drawing/2014/main" id="{0205483D-F3D5-4093-8D32-F06A27494D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328841"/>
              </p:ext>
            </p:extLst>
          </p:nvPr>
        </p:nvGraphicFramePr>
        <p:xfrm>
          <a:off x="526073" y="2615624"/>
          <a:ext cx="9934143" cy="3590562"/>
        </p:xfrm>
        <a:graphic>
          <a:graphicData uri="http://schemas.openxmlformats.org/drawingml/2006/table">
            <a:tbl>
              <a:tblPr firstRow="1" firstCol="1" bandRow="1"/>
              <a:tblGrid>
                <a:gridCol w="3450504">
                  <a:extLst>
                    <a:ext uri="{9D8B030D-6E8A-4147-A177-3AD203B41FA5}">
                      <a16:colId xmlns:a16="http://schemas.microsoft.com/office/drawing/2014/main" val="2222226542"/>
                    </a:ext>
                  </a:extLst>
                </a:gridCol>
                <a:gridCol w="1903228">
                  <a:extLst>
                    <a:ext uri="{9D8B030D-6E8A-4147-A177-3AD203B41FA5}">
                      <a16:colId xmlns:a16="http://schemas.microsoft.com/office/drawing/2014/main" val="57525385"/>
                    </a:ext>
                  </a:extLst>
                </a:gridCol>
                <a:gridCol w="2214372">
                  <a:extLst>
                    <a:ext uri="{9D8B030D-6E8A-4147-A177-3AD203B41FA5}">
                      <a16:colId xmlns:a16="http://schemas.microsoft.com/office/drawing/2014/main" val="727846057"/>
                    </a:ext>
                  </a:extLst>
                </a:gridCol>
                <a:gridCol w="2366039">
                  <a:extLst>
                    <a:ext uri="{9D8B030D-6E8A-4147-A177-3AD203B41FA5}">
                      <a16:colId xmlns:a16="http://schemas.microsoft.com/office/drawing/2014/main" val="2637270053"/>
                    </a:ext>
                  </a:extLst>
                </a:gridCol>
              </a:tblGrid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Žiga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Žiga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231708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Žige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Žige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076541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Žigi 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Žigu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698144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Žigo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   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Žigo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162941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Žigi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  </a:t>
                      </a:r>
                      <a:r>
                        <a:rPr lang="sl-SI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 Žigu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Marku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Nacetu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Robiju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508278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Žigo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z Žigo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Markom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Nacetom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Robijem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9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09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7030A0"/>
                </a:solidFill>
              </a:rPr>
              <a:t>Sklanjanje imen in priimkov moških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F213F6-099A-49E7-81F6-70B29AAF7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altLang="sl-SI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Sklanjamo ime in priimek.</a:t>
            </a:r>
            <a:endParaRPr lang="sl-SI" altLang="sl-SI" sz="1600" dirty="0"/>
          </a:p>
          <a:p>
            <a:pPr marL="0" indent="0">
              <a:buNone/>
            </a:pPr>
            <a:endParaRPr lang="sl-SI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3F0D45B-9E7C-4919-AC9F-85F3AFA92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080486"/>
              </p:ext>
            </p:extLst>
          </p:nvPr>
        </p:nvGraphicFramePr>
        <p:xfrm>
          <a:off x="2701724" y="2557145"/>
          <a:ext cx="8400933" cy="39357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43861">
                  <a:extLst>
                    <a:ext uri="{9D8B030D-6E8A-4147-A177-3AD203B41FA5}">
                      <a16:colId xmlns:a16="http://schemas.microsoft.com/office/drawing/2014/main" val="3127343837"/>
                    </a:ext>
                  </a:extLst>
                </a:gridCol>
                <a:gridCol w="3757072">
                  <a:extLst>
                    <a:ext uri="{9D8B030D-6E8A-4147-A177-3AD203B41FA5}">
                      <a16:colId xmlns:a16="http://schemas.microsoft.com/office/drawing/2014/main" val="2213935168"/>
                    </a:ext>
                  </a:extLst>
                </a:gridCol>
              </a:tblGrid>
              <a:tr h="509869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Urban Palir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1. Nejc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Venta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897154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Urbana Palirja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2.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Vente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185835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Urbanu Palirju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3.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364017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Urbana Palirja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Nejca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0349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Urbanu Palirju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601403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Urbanom Palirjem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Nejcem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253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91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7030A0"/>
                </a:solidFill>
              </a:rPr>
              <a:t>Sklanjanje imen in priimkov žensk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F213F6-099A-49E7-81F6-70B29AAF7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34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altLang="sl-SI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Ime sklanjamo, priimka NE sklanjamo, razen če se le-ta konča na -a!</a:t>
            </a:r>
            <a:endParaRPr lang="sl-SI" altLang="sl-SI" sz="1600" dirty="0"/>
          </a:p>
          <a:p>
            <a:pPr marL="0" indent="0">
              <a:buNone/>
            </a:pPr>
            <a:endParaRPr lang="sl-SI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3F0D45B-9E7C-4919-AC9F-85F3AFA92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75313"/>
              </p:ext>
            </p:extLst>
          </p:nvPr>
        </p:nvGraphicFramePr>
        <p:xfrm>
          <a:off x="2464464" y="2428933"/>
          <a:ext cx="7465268" cy="39357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32634">
                  <a:extLst>
                    <a:ext uri="{9D8B030D-6E8A-4147-A177-3AD203B41FA5}">
                      <a16:colId xmlns:a16="http://schemas.microsoft.com/office/drawing/2014/main" val="3127343837"/>
                    </a:ext>
                  </a:extLst>
                </a:gridCol>
                <a:gridCol w="3732634">
                  <a:extLst>
                    <a:ext uri="{9D8B030D-6E8A-4147-A177-3AD203B41FA5}">
                      <a16:colId xmlns:a16="http://schemas.microsoft.com/office/drawing/2014/main" val="2213935168"/>
                    </a:ext>
                  </a:extLst>
                </a:gridCol>
              </a:tblGrid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1. Jasna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1. Mojca </a:t>
                      </a:r>
                      <a:r>
                        <a:rPr lang="sl-SI" sz="3200" dirty="0" err="1">
                          <a:effectLst/>
                        </a:rPr>
                        <a:t>Karba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897154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2. Jasne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2. Mojce </a:t>
                      </a:r>
                      <a:r>
                        <a:rPr lang="sl-SI" sz="3200" dirty="0" err="1">
                          <a:effectLst/>
                        </a:rPr>
                        <a:t>Karbe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185835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3. Jasni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3. Mojci </a:t>
                      </a:r>
                      <a:r>
                        <a:rPr lang="sl-SI" sz="3200" dirty="0" err="1">
                          <a:effectLst/>
                        </a:rPr>
                        <a:t>Karbi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364017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4. Jasno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4. Mojco </a:t>
                      </a:r>
                      <a:r>
                        <a:rPr lang="sl-SI" sz="3200" dirty="0" err="1">
                          <a:effectLst/>
                        </a:rPr>
                        <a:t>Karbo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0349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5. pri Jasni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5. pri Mojci </a:t>
                      </a:r>
                      <a:r>
                        <a:rPr lang="sl-SI" sz="3200" dirty="0" err="1">
                          <a:effectLst/>
                        </a:rPr>
                        <a:t>Karbi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601403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6. z Jasno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6. z Mojco </a:t>
                      </a:r>
                      <a:r>
                        <a:rPr lang="sl-SI" sz="3200" dirty="0" err="1">
                          <a:effectLst/>
                        </a:rPr>
                        <a:t>Karbo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253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896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371</Words>
  <Application>Microsoft Office PowerPoint</Application>
  <PresentationFormat>Širokozaslonsko</PresentationFormat>
  <Paragraphs>154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Times New Roman</vt:lpstr>
      <vt:lpstr>Officeova tema</vt:lpstr>
      <vt:lpstr>PowerPointova predstavitev</vt:lpstr>
      <vt:lpstr>MOŽNOST</vt:lpstr>
      <vt:lpstr>Za C, J, Č, Ž, Š se v or. ed. o spremeni v e! </vt:lpstr>
      <vt:lpstr>Sklanjanje moških imen</vt:lpstr>
      <vt:lpstr>Sklanjanje imen in priimkov moških</vt:lpstr>
      <vt:lpstr>Sklanjanje imen in priimkov žensk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 C, J, Č, Ž, Š se v or. ed. o spremeni v e!</dc:title>
  <dc:creator>Tanja</dc:creator>
  <cp:lastModifiedBy>Peter Jerina</cp:lastModifiedBy>
  <cp:revision>10</cp:revision>
  <dcterms:created xsi:type="dcterms:W3CDTF">2020-04-13T15:15:51Z</dcterms:created>
  <dcterms:modified xsi:type="dcterms:W3CDTF">2020-04-14T08:32:51Z</dcterms:modified>
</cp:coreProperties>
</file>