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7" r:id="rId3"/>
    <p:sldId id="272" r:id="rId4"/>
    <p:sldId id="259" r:id="rId5"/>
    <p:sldId id="262" r:id="rId6"/>
    <p:sldId id="260" r:id="rId7"/>
    <p:sldId id="269" r:id="rId8"/>
    <p:sldId id="271" r:id="rId9"/>
    <p:sldId id="261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5130" autoAdjust="0"/>
  </p:normalViewPr>
  <p:slideViewPr>
    <p:cSldViewPr>
      <p:cViewPr varScale="1">
        <p:scale>
          <a:sx n="90" d="100"/>
          <a:sy n="90" d="100"/>
        </p:scale>
        <p:origin x="14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Šikovec" userId="05b0d955-8db8-41c5-b90b-8fc199c53ce1" providerId="ADAL" clId="{A9912B03-2633-4E8F-9811-FAC7ABBBE4EA}"/>
    <pc:docChg chg="undo custSel addSld delSld modSld sldOrd">
      <pc:chgData name="Sanja Šikovec" userId="05b0d955-8db8-41c5-b90b-8fc199c53ce1" providerId="ADAL" clId="{A9912B03-2633-4E8F-9811-FAC7ABBBE4EA}" dt="2020-05-10T19:24:34.163" v="861" actId="14100"/>
      <pc:docMkLst>
        <pc:docMk/>
      </pc:docMkLst>
      <pc:sldChg chg="modSp mod">
        <pc:chgData name="Sanja Šikovec" userId="05b0d955-8db8-41c5-b90b-8fc199c53ce1" providerId="ADAL" clId="{A9912B03-2633-4E8F-9811-FAC7ABBBE4EA}" dt="2020-05-10T19:09:40.871" v="849" actId="14100"/>
        <pc:sldMkLst>
          <pc:docMk/>
          <pc:sldMk cId="0" sldId="257"/>
        </pc:sldMkLst>
        <pc:spChg chg="mod">
          <ac:chgData name="Sanja Šikovec" userId="05b0d955-8db8-41c5-b90b-8fc199c53ce1" providerId="ADAL" clId="{A9912B03-2633-4E8F-9811-FAC7ABBBE4EA}" dt="2020-05-10T19:09:27.808" v="845" actId="20577"/>
          <ac:spMkLst>
            <pc:docMk/>
            <pc:sldMk cId="0" sldId="257"/>
            <ac:spMk id="2" creationId="{00000000-0000-0000-0000-000000000000}"/>
          </ac:spMkLst>
        </pc:spChg>
        <pc:spChg chg="mod">
          <ac:chgData name="Sanja Šikovec" userId="05b0d955-8db8-41c5-b90b-8fc199c53ce1" providerId="ADAL" clId="{A9912B03-2633-4E8F-9811-FAC7ABBBE4EA}" dt="2020-05-10T19:09:32.766" v="846" actId="1076"/>
          <ac:spMkLst>
            <pc:docMk/>
            <pc:sldMk cId="0" sldId="257"/>
            <ac:spMk id="6" creationId="{00000000-0000-0000-0000-000000000000}"/>
          </ac:spMkLst>
        </pc:spChg>
        <pc:picChg chg="mod">
          <ac:chgData name="Sanja Šikovec" userId="05b0d955-8db8-41c5-b90b-8fc199c53ce1" providerId="ADAL" clId="{A9912B03-2633-4E8F-9811-FAC7ABBBE4EA}" dt="2020-05-10T19:09:35.090" v="847" actId="1076"/>
          <ac:picMkLst>
            <pc:docMk/>
            <pc:sldMk cId="0" sldId="257"/>
            <ac:picMk id="7" creationId="{00000000-0000-0000-0000-000000000000}"/>
          </ac:picMkLst>
        </pc:picChg>
        <pc:picChg chg="mod modCrop">
          <ac:chgData name="Sanja Šikovec" userId="05b0d955-8db8-41c5-b90b-8fc199c53ce1" providerId="ADAL" clId="{A9912B03-2633-4E8F-9811-FAC7ABBBE4EA}" dt="2020-05-10T19:09:40.871" v="849" actId="14100"/>
          <ac:picMkLst>
            <pc:docMk/>
            <pc:sldMk cId="0" sldId="257"/>
            <ac:picMk id="8" creationId="{00000000-0000-0000-0000-000000000000}"/>
          </ac:picMkLst>
        </pc:picChg>
      </pc:sldChg>
      <pc:sldChg chg="addSp modSp mod ord">
        <pc:chgData name="Sanja Šikovec" userId="05b0d955-8db8-41c5-b90b-8fc199c53ce1" providerId="ADAL" clId="{A9912B03-2633-4E8F-9811-FAC7ABBBE4EA}" dt="2020-05-10T19:18:50.090" v="857" actId="1076"/>
        <pc:sldMkLst>
          <pc:docMk/>
          <pc:sldMk cId="0" sldId="259"/>
        </pc:sldMkLst>
        <pc:spChg chg="mod">
          <ac:chgData name="Sanja Šikovec" userId="05b0d955-8db8-41c5-b90b-8fc199c53ce1" providerId="ADAL" clId="{A9912B03-2633-4E8F-9811-FAC7ABBBE4EA}" dt="2020-05-10T18:00:54.590" v="9" actId="20577"/>
          <ac:spMkLst>
            <pc:docMk/>
            <pc:sldMk cId="0" sldId="259"/>
            <ac:spMk id="13" creationId="{00000000-0000-0000-0000-000000000000}"/>
          </ac:spMkLst>
        </pc:spChg>
        <pc:spChg chg="add">
          <ac:chgData name="Sanja Šikovec" userId="05b0d955-8db8-41c5-b90b-8fc199c53ce1" providerId="ADAL" clId="{A9912B03-2633-4E8F-9811-FAC7ABBBE4EA}" dt="2020-05-10T19:15:08.146" v="852" actId="11529"/>
          <ac:spMkLst>
            <pc:docMk/>
            <pc:sldMk cId="0" sldId="259"/>
            <ac:spMk id="14" creationId="{CA111ACA-1D56-464A-B80E-EB28FF3ECB58}"/>
          </ac:spMkLst>
        </pc:spChg>
        <pc:picChg chg="mod">
          <ac:chgData name="Sanja Šikovec" userId="05b0d955-8db8-41c5-b90b-8fc199c53ce1" providerId="ADAL" clId="{A9912B03-2633-4E8F-9811-FAC7ABBBE4EA}" dt="2020-05-10T19:18:50.090" v="857" actId="1076"/>
          <ac:picMkLst>
            <pc:docMk/>
            <pc:sldMk cId="0" sldId="259"/>
            <ac:picMk id="16" creationId="{4F7CB70D-0B71-48F2-AE69-C8C9D87262B7}"/>
          </ac:picMkLst>
        </pc:picChg>
      </pc:sldChg>
      <pc:sldChg chg="addSp delSp modSp add del mod delAnim">
        <pc:chgData name="Sanja Šikovec" userId="05b0d955-8db8-41c5-b90b-8fc199c53ce1" providerId="ADAL" clId="{A9912B03-2633-4E8F-9811-FAC7ABBBE4EA}" dt="2020-05-10T19:24:34.163" v="861" actId="14100"/>
        <pc:sldMkLst>
          <pc:docMk/>
          <pc:sldMk cId="0" sldId="261"/>
        </pc:sldMkLst>
        <pc:spChg chg="del">
          <ac:chgData name="Sanja Šikovec" userId="05b0d955-8db8-41c5-b90b-8fc199c53ce1" providerId="ADAL" clId="{A9912B03-2633-4E8F-9811-FAC7ABBBE4EA}" dt="2020-05-10T18:50:51.186" v="648" actId="478"/>
          <ac:spMkLst>
            <pc:docMk/>
            <pc:sldMk cId="0" sldId="261"/>
            <ac:spMk id="3" creationId="{00000000-0000-0000-0000-000000000000}"/>
          </ac:spMkLst>
        </pc:spChg>
        <pc:spChg chg="add mod">
          <ac:chgData name="Sanja Šikovec" userId="05b0d955-8db8-41c5-b90b-8fc199c53ce1" providerId="ADAL" clId="{A9912B03-2633-4E8F-9811-FAC7ABBBE4EA}" dt="2020-05-10T19:08:51.963" v="836" actId="1076"/>
          <ac:spMkLst>
            <pc:docMk/>
            <pc:sldMk cId="0" sldId="261"/>
            <ac:spMk id="4" creationId="{BB580F82-E80D-4C69-A92C-AF8365D755B6}"/>
          </ac:spMkLst>
        </pc:spChg>
        <pc:graphicFrameChg chg="del mod">
          <ac:chgData name="Sanja Šikovec" userId="05b0d955-8db8-41c5-b90b-8fc199c53ce1" providerId="ADAL" clId="{A9912B03-2633-4E8F-9811-FAC7ABBBE4EA}" dt="2020-05-10T19:05:57.937" v="753" actId="478"/>
          <ac:graphicFrameMkLst>
            <pc:docMk/>
            <pc:sldMk cId="0" sldId="261"/>
            <ac:graphicFrameMk id="2" creationId="{00000000-0000-0000-0000-000000000000}"/>
          </ac:graphicFrameMkLst>
        </pc:graphicFrameChg>
        <pc:picChg chg="mod">
          <ac:chgData name="Sanja Šikovec" userId="05b0d955-8db8-41c5-b90b-8fc199c53ce1" providerId="ADAL" clId="{A9912B03-2633-4E8F-9811-FAC7ABBBE4EA}" dt="2020-05-10T19:24:34.163" v="861" actId="14100"/>
          <ac:picMkLst>
            <pc:docMk/>
            <pc:sldMk cId="0" sldId="261"/>
            <ac:picMk id="5" creationId="{ECA99A2A-91DF-412D-990B-9F269D784F23}"/>
          </ac:picMkLst>
        </pc:picChg>
      </pc:sldChg>
      <pc:sldChg chg="del">
        <pc:chgData name="Sanja Šikovec" userId="05b0d955-8db8-41c5-b90b-8fc199c53ce1" providerId="ADAL" clId="{A9912B03-2633-4E8F-9811-FAC7ABBBE4EA}" dt="2020-05-10T18:20:58.217" v="462" actId="47"/>
        <pc:sldMkLst>
          <pc:docMk/>
          <pc:sldMk cId="0" sldId="263"/>
        </pc:sldMkLst>
      </pc:sldChg>
      <pc:sldChg chg="del">
        <pc:chgData name="Sanja Šikovec" userId="05b0d955-8db8-41c5-b90b-8fc199c53ce1" providerId="ADAL" clId="{A9912B03-2633-4E8F-9811-FAC7ABBBE4EA}" dt="2020-05-10T18:20:56.758" v="461" actId="47"/>
        <pc:sldMkLst>
          <pc:docMk/>
          <pc:sldMk cId="0" sldId="264"/>
        </pc:sldMkLst>
      </pc:sldChg>
      <pc:sldChg chg="del">
        <pc:chgData name="Sanja Šikovec" userId="05b0d955-8db8-41c5-b90b-8fc199c53ce1" providerId="ADAL" clId="{A9912B03-2633-4E8F-9811-FAC7ABBBE4EA}" dt="2020-05-10T18:01:21.958" v="10" actId="47"/>
        <pc:sldMkLst>
          <pc:docMk/>
          <pc:sldMk cId="0" sldId="265"/>
        </pc:sldMkLst>
      </pc:sldChg>
      <pc:sldChg chg="del">
        <pc:chgData name="Sanja Šikovec" userId="05b0d955-8db8-41c5-b90b-8fc199c53ce1" providerId="ADAL" clId="{A9912B03-2633-4E8F-9811-FAC7ABBBE4EA}" dt="2020-05-10T18:11:23.985" v="458" actId="47"/>
        <pc:sldMkLst>
          <pc:docMk/>
          <pc:sldMk cId="4032473635" sldId="267"/>
        </pc:sldMkLst>
      </pc:sldChg>
      <pc:sldChg chg="del">
        <pc:chgData name="Sanja Šikovec" userId="05b0d955-8db8-41c5-b90b-8fc199c53ce1" providerId="ADAL" clId="{A9912B03-2633-4E8F-9811-FAC7ABBBE4EA}" dt="2020-05-10T18:01:31.360" v="11" actId="47"/>
        <pc:sldMkLst>
          <pc:docMk/>
          <pc:sldMk cId="1425543266" sldId="268"/>
        </pc:sldMkLst>
      </pc:sldChg>
      <pc:sldChg chg="modSp mod">
        <pc:chgData name="Sanja Šikovec" userId="05b0d955-8db8-41c5-b90b-8fc199c53ce1" providerId="ADAL" clId="{A9912B03-2633-4E8F-9811-FAC7ABBBE4EA}" dt="2020-05-10T19:21:21.449" v="859" actId="14100"/>
        <pc:sldMkLst>
          <pc:docMk/>
          <pc:sldMk cId="1289576011" sldId="269"/>
        </pc:sldMkLst>
        <pc:spChg chg="mod">
          <ac:chgData name="Sanja Šikovec" userId="05b0d955-8db8-41c5-b90b-8fc199c53ce1" providerId="ADAL" clId="{A9912B03-2633-4E8F-9811-FAC7ABBBE4EA}" dt="2020-05-10T18:50:04.862" v="633" actId="403"/>
          <ac:spMkLst>
            <pc:docMk/>
            <pc:sldMk cId="1289576011" sldId="269"/>
            <ac:spMk id="2" creationId="{00000000-0000-0000-0000-000000000000}"/>
          </ac:spMkLst>
        </pc:spChg>
        <pc:spChg chg="mod">
          <ac:chgData name="Sanja Šikovec" userId="05b0d955-8db8-41c5-b90b-8fc199c53ce1" providerId="ADAL" clId="{A9912B03-2633-4E8F-9811-FAC7ABBBE4EA}" dt="2020-05-10T18:49:03.787" v="601" actId="1076"/>
          <ac:spMkLst>
            <pc:docMk/>
            <pc:sldMk cId="1289576011" sldId="269"/>
            <ac:spMk id="3" creationId="{00000000-0000-0000-0000-000000000000}"/>
          </ac:spMkLst>
        </pc:spChg>
        <pc:spChg chg="mod">
          <ac:chgData name="Sanja Šikovec" userId="05b0d955-8db8-41c5-b90b-8fc199c53ce1" providerId="ADAL" clId="{A9912B03-2633-4E8F-9811-FAC7ABBBE4EA}" dt="2020-05-10T18:48:42.421" v="591" actId="20577"/>
          <ac:spMkLst>
            <pc:docMk/>
            <pc:sldMk cId="1289576011" sldId="269"/>
            <ac:spMk id="4" creationId="{00000000-0000-0000-0000-000000000000}"/>
          </ac:spMkLst>
        </pc:spChg>
        <pc:spChg chg="mod">
          <ac:chgData name="Sanja Šikovec" userId="05b0d955-8db8-41c5-b90b-8fc199c53ce1" providerId="ADAL" clId="{A9912B03-2633-4E8F-9811-FAC7ABBBE4EA}" dt="2020-05-10T18:49:11.133" v="603" actId="1076"/>
          <ac:spMkLst>
            <pc:docMk/>
            <pc:sldMk cId="1289576011" sldId="269"/>
            <ac:spMk id="5" creationId="{00000000-0000-0000-0000-000000000000}"/>
          </ac:spMkLst>
        </pc:spChg>
        <pc:spChg chg="mod">
          <ac:chgData name="Sanja Šikovec" userId="05b0d955-8db8-41c5-b90b-8fc199c53ce1" providerId="ADAL" clId="{A9912B03-2633-4E8F-9811-FAC7ABBBE4EA}" dt="2020-05-10T18:49:07.767" v="602" actId="1076"/>
          <ac:spMkLst>
            <pc:docMk/>
            <pc:sldMk cId="1289576011" sldId="269"/>
            <ac:spMk id="6" creationId="{00000000-0000-0000-0000-000000000000}"/>
          </ac:spMkLst>
        </pc:spChg>
        <pc:picChg chg="mod">
          <ac:chgData name="Sanja Šikovec" userId="05b0d955-8db8-41c5-b90b-8fc199c53ce1" providerId="ADAL" clId="{A9912B03-2633-4E8F-9811-FAC7ABBBE4EA}" dt="2020-05-10T19:21:21.449" v="859" actId="14100"/>
          <ac:picMkLst>
            <pc:docMk/>
            <pc:sldMk cId="1289576011" sldId="269"/>
            <ac:picMk id="7" creationId="{D77B44AF-76BE-4B04-8542-BABC0803906D}"/>
          </ac:picMkLst>
        </pc:picChg>
      </pc:sldChg>
      <pc:sldChg chg="modSp mod">
        <pc:chgData name="Sanja Šikovec" userId="05b0d955-8db8-41c5-b90b-8fc199c53ce1" providerId="ADAL" clId="{A9912B03-2633-4E8F-9811-FAC7ABBBE4EA}" dt="2020-05-10T19:14:54.033" v="851" actId="14100"/>
        <pc:sldMkLst>
          <pc:docMk/>
          <pc:sldMk cId="3411192793" sldId="270"/>
        </pc:sldMkLst>
        <pc:picChg chg="mod">
          <ac:chgData name="Sanja Šikovec" userId="05b0d955-8db8-41c5-b90b-8fc199c53ce1" providerId="ADAL" clId="{A9912B03-2633-4E8F-9811-FAC7ABBBE4EA}" dt="2020-05-10T19:14:54.033" v="851" actId="14100"/>
          <ac:picMkLst>
            <pc:docMk/>
            <pc:sldMk cId="3411192793" sldId="270"/>
            <ac:picMk id="5" creationId="{BD3DD7BD-23F1-4B00-B115-2E99E7FB17BB}"/>
          </ac:picMkLst>
        </pc:picChg>
      </pc:sldChg>
      <pc:sldChg chg="addSp delSp modSp new mod">
        <pc:chgData name="Sanja Šikovec" userId="05b0d955-8db8-41c5-b90b-8fc199c53ce1" providerId="ADAL" clId="{A9912B03-2633-4E8F-9811-FAC7ABBBE4EA}" dt="2020-05-10T18:50:14.612" v="638" actId="113"/>
        <pc:sldMkLst>
          <pc:docMk/>
          <pc:sldMk cId="4217550730" sldId="271"/>
        </pc:sldMkLst>
        <pc:spChg chg="add mod">
          <ac:chgData name="Sanja Šikovec" userId="05b0d955-8db8-41c5-b90b-8fc199c53ce1" providerId="ADAL" clId="{A9912B03-2633-4E8F-9811-FAC7ABBBE4EA}" dt="2020-05-10T18:49:34.206" v="607" actId="1076"/>
          <ac:spMkLst>
            <pc:docMk/>
            <pc:sldMk cId="4217550730" sldId="271"/>
            <ac:spMk id="2" creationId="{16DD835B-7224-48D4-BB44-7B0D90FA9F63}"/>
          </ac:spMkLst>
        </pc:spChg>
        <pc:spChg chg="add mod">
          <ac:chgData name="Sanja Šikovec" userId="05b0d955-8db8-41c5-b90b-8fc199c53ce1" providerId="ADAL" clId="{A9912B03-2633-4E8F-9811-FAC7ABBBE4EA}" dt="2020-05-10T18:49:32.411" v="606" actId="1076"/>
          <ac:spMkLst>
            <pc:docMk/>
            <pc:sldMk cId="4217550730" sldId="271"/>
            <ac:spMk id="6" creationId="{F643A478-7CFB-4C91-A443-BF93160DD28F}"/>
          </ac:spMkLst>
        </pc:spChg>
        <pc:spChg chg="add mod">
          <ac:chgData name="Sanja Šikovec" userId="05b0d955-8db8-41c5-b90b-8fc199c53ce1" providerId="ADAL" clId="{A9912B03-2633-4E8F-9811-FAC7ABBBE4EA}" dt="2020-05-10T18:50:14.612" v="638" actId="113"/>
          <ac:spMkLst>
            <pc:docMk/>
            <pc:sldMk cId="4217550730" sldId="271"/>
            <ac:spMk id="7" creationId="{C1D8A0F2-025D-4090-A3BE-A3D6E6607ACC}"/>
          </ac:spMkLst>
        </pc:spChg>
        <pc:graphicFrameChg chg="add mod modGraphic">
          <ac:chgData name="Sanja Šikovec" userId="05b0d955-8db8-41c5-b90b-8fc199c53ce1" providerId="ADAL" clId="{A9912B03-2633-4E8F-9811-FAC7ABBBE4EA}" dt="2020-05-10T18:49:30.762" v="605" actId="1076"/>
          <ac:graphicFrameMkLst>
            <pc:docMk/>
            <pc:sldMk cId="4217550730" sldId="271"/>
            <ac:graphicFrameMk id="3" creationId="{AA6F8344-6677-4B04-A9B2-F1D63888DF7C}"/>
          </ac:graphicFrameMkLst>
        </pc:graphicFrameChg>
        <pc:graphicFrameChg chg="add del mod">
          <ac:chgData name="Sanja Šikovec" userId="05b0d955-8db8-41c5-b90b-8fc199c53ce1" providerId="ADAL" clId="{A9912B03-2633-4E8F-9811-FAC7ABBBE4EA}" dt="2020-05-10T18:06:26.577" v="162" actId="478"/>
          <ac:graphicFrameMkLst>
            <pc:docMk/>
            <pc:sldMk cId="4217550730" sldId="271"/>
            <ac:graphicFrameMk id="5" creationId="{6462B001-CD8E-4071-944B-338D13150F23}"/>
          </ac:graphicFrameMkLst>
        </pc:graphicFrameChg>
      </pc:sldChg>
      <pc:sldChg chg="addSp modSp new mod">
        <pc:chgData name="Sanja Šikovec" userId="05b0d955-8db8-41c5-b90b-8fc199c53ce1" providerId="ADAL" clId="{A9912B03-2633-4E8F-9811-FAC7ABBBE4EA}" dt="2020-05-10T18:49:57.819" v="630" actId="207"/>
        <pc:sldMkLst>
          <pc:docMk/>
          <pc:sldMk cId="1661786153" sldId="272"/>
        </pc:sldMkLst>
        <pc:spChg chg="add mod">
          <ac:chgData name="Sanja Šikovec" userId="05b0d955-8db8-41c5-b90b-8fc199c53ce1" providerId="ADAL" clId="{A9912B03-2633-4E8F-9811-FAC7ABBBE4EA}" dt="2020-05-10T18:49:57.819" v="630" actId="207"/>
          <ac:spMkLst>
            <pc:docMk/>
            <pc:sldMk cId="1661786153" sldId="272"/>
            <ac:spMk id="2" creationId="{C73DCAF0-C98B-40CC-A848-52A44EF2B8C4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A4C8571-2FF0-4E96-A6CB-8DE29B07C9A9}" type="datetimeFigureOut">
              <a:rPr lang="sl-SI" smtClean="0"/>
              <a:t>10. 05. 2020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sl-SI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866D883-9C22-4C10-842C-5FD051B98E52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egradiva.gis.si/web/7.-razred-zgodovina/naselitev-prednikov?p_p_id=ZOS_T04_P01_WAR_ZOS_T04_P01portlet_INSTANCE_7lGK&amp;p_p_state=maximized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9F174CA-AE3E-412C-B50B-B3A2F139E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" y="72818"/>
            <a:ext cx="6824935" cy="342818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9770112-8EF7-4946-9D61-8DC0D1C23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727" y="3501007"/>
            <a:ext cx="6619497" cy="3284174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E5E9729-DBB7-4B5C-B6E9-A8F45DA033EA}"/>
              </a:ext>
            </a:extLst>
          </p:cNvPr>
          <p:cNvSpPr txBox="1"/>
          <p:nvPr/>
        </p:nvSpPr>
        <p:spPr>
          <a:xfrm>
            <a:off x="6924066" y="2033554"/>
            <a:ext cx="219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SREDNJI VEK</a:t>
            </a:r>
            <a:endParaRPr lang="en-SI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BD3DD7BD-23F1-4B00-B115-2E99E7FB1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692696"/>
            <a:ext cx="1183316" cy="11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67" y="297427"/>
            <a:ext cx="7772400" cy="914400"/>
          </a:xfrm>
        </p:spPr>
        <p:txBody>
          <a:bodyPr/>
          <a:lstStyle/>
          <a:p>
            <a:r>
              <a:rPr lang="sl-SI" sz="3200" dirty="0">
                <a:solidFill>
                  <a:srgbClr val="FFC000"/>
                </a:solidFill>
                <a:latin typeface="Arial Black" panose="020B0A04020102020204" pitchFamily="34" charset="0"/>
              </a:rPr>
              <a:t>PRESELJEVANJE </a:t>
            </a:r>
            <a:br>
              <a:rPr lang="en-US" sz="32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sl-SI" sz="3200" dirty="0">
                <a:solidFill>
                  <a:srgbClr val="FFC000"/>
                </a:solidFill>
                <a:latin typeface="Arial Black" panose="020B0A04020102020204" pitchFamily="34" charset="0"/>
              </a:rPr>
              <a:t>LJUDSTEV</a:t>
            </a:r>
            <a:br>
              <a:rPr lang="en-US" sz="3200" dirty="0"/>
            </a:br>
            <a:r>
              <a:rPr lang="en-US" sz="3200" dirty="0"/>
              <a:t>(U 130–133)</a:t>
            </a:r>
            <a:endParaRPr lang="sl-SI" sz="3200" dirty="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00034" y="2696368"/>
            <a:ext cx="4730750" cy="1465263"/>
          </a:xfrm>
          <a:prstGeom prst="rect">
            <a:avLst/>
          </a:prstGeom>
          <a:solidFill>
            <a:srgbClr val="C60694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sl-SI" dirty="0">
                <a:solidFill>
                  <a:srgbClr val="FFFF00"/>
                </a:solidFill>
              </a:rPr>
              <a:t>Naštej vzroke propada rimskega imperija!</a:t>
            </a:r>
          </a:p>
          <a:p>
            <a:pPr marL="342900" indent="-342900">
              <a:buFontTx/>
              <a:buAutoNum type="arabicPeriod"/>
            </a:pPr>
            <a:r>
              <a:rPr lang="sl-SI" dirty="0">
                <a:solidFill>
                  <a:srgbClr val="FFFF00"/>
                </a:solidFill>
              </a:rPr>
              <a:t>Kako se je imperij razdelil?</a:t>
            </a:r>
          </a:p>
          <a:p>
            <a:pPr marL="342900" indent="-342900">
              <a:buFontTx/>
              <a:buAutoNum type="arabicPeriod"/>
            </a:pPr>
            <a:r>
              <a:rPr lang="sl-SI" dirty="0">
                <a:solidFill>
                  <a:srgbClr val="FFFF00"/>
                </a:solidFill>
              </a:rPr>
              <a:t>Kje sta bili središči?</a:t>
            </a:r>
          </a:p>
          <a:p>
            <a:pPr marL="342900" indent="-342900">
              <a:buFontTx/>
              <a:buAutoNum type="arabicPeriod"/>
            </a:pPr>
            <a:r>
              <a:rPr lang="sl-SI" dirty="0">
                <a:solidFill>
                  <a:srgbClr val="FFFF00"/>
                </a:solidFill>
              </a:rPr>
              <a:t>Kdo je obkrožal Rimsko državo?</a:t>
            </a:r>
          </a:p>
          <a:p>
            <a:pPr marL="342900" indent="-342900">
              <a:buFontTx/>
              <a:buAutoNum type="arabicPeriod"/>
            </a:pPr>
            <a:r>
              <a:rPr lang="sl-SI" dirty="0">
                <a:solidFill>
                  <a:srgbClr val="FFFF00"/>
                </a:solidFill>
              </a:rPr>
              <a:t>Čemu je služil limes?</a:t>
            </a:r>
          </a:p>
        </p:txBody>
      </p:sp>
      <p:pic>
        <p:nvPicPr>
          <p:cNvPr id="7" name="Picture 6" descr="Roman war and siege t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97797"/>
            <a:ext cx="2962364" cy="3357345"/>
          </a:xfrm>
          <a:prstGeom prst="rect">
            <a:avLst/>
          </a:prstGeom>
          <a:noFill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00034" y="4572008"/>
            <a:ext cx="6791859" cy="2062103"/>
          </a:xfrm>
          <a:prstGeom prst="rect">
            <a:avLst/>
          </a:prstGeom>
          <a:solidFill>
            <a:srgbClr val="FAFFE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342900" indent="-342900"/>
            <a:r>
              <a:rPr lang="sl-SI" sz="1600" dirty="0"/>
              <a:t> </a:t>
            </a:r>
            <a:r>
              <a:rPr lang="sl-SI" sz="1600" dirty="0">
                <a:solidFill>
                  <a:schemeClr val="bg1"/>
                </a:solidFill>
              </a:rPr>
              <a:t>Zakaj so plemena vpadala na ozemlje rimskega imperija? </a:t>
            </a:r>
          </a:p>
          <a:p>
            <a:pPr marL="342900" indent="-342900"/>
            <a:r>
              <a:rPr lang="sl-SI" sz="1600" dirty="0">
                <a:solidFill>
                  <a:schemeClr val="bg1"/>
                </a:solidFill>
              </a:rPr>
              <a:t> Poišči pravilne odgovore.</a:t>
            </a:r>
          </a:p>
          <a:p>
            <a:pPr marL="342900" indent="-342900">
              <a:buFontTx/>
              <a:buAutoNum type="alphaUcPeriod"/>
            </a:pPr>
            <a:r>
              <a:rPr lang="sl-SI" sz="1600" i="1" dirty="0">
                <a:solidFill>
                  <a:schemeClr val="bg1"/>
                </a:solidFill>
              </a:rPr>
              <a:t>V Rimu so si želela v živo ogledati gladiatorske boje. </a:t>
            </a:r>
          </a:p>
          <a:p>
            <a:pPr marL="342900" indent="-342900">
              <a:buFontTx/>
              <a:buAutoNum type="alphaUcPeriod"/>
            </a:pPr>
            <a:r>
              <a:rPr lang="sl-SI" sz="1600" i="1" dirty="0">
                <a:solidFill>
                  <a:schemeClr val="bg1"/>
                </a:solidFill>
              </a:rPr>
              <a:t>Prestrašila so se Hunov in se umikala pred njimi.</a:t>
            </a:r>
          </a:p>
          <a:p>
            <a:pPr marL="342900" indent="-342900"/>
            <a:r>
              <a:rPr lang="sl-SI" sz="1600" i="1" dirty="0">
                <a:solidFill>
                  <a:schemeClr val="bg1"/>
                </a:solidFill>
              </a:rPr>
              <a:t>C.   Zaradi pomanjkanja hrane so iskala rodovitno zemljo. </a:t>
            </a:r>
          </a:p>
          <a:p>
            <a:pPr marL="342900" indent="-342900"/>
            <a:r>
              <a:rPr lang="sl-SI" sz="1600" i="1" dirty="0">
                <a:solidFill>
                  <a:schemeClr val="bg1"/>
                </a:solidFill>
              </a:rPr>
              <a:t>Č.   Pritegnila jih je priložnost, da v rimskem imperiju dobijo</a:t>
            </a:r>
            <a:r>
              <a:rPr lang="sl-SI" sz="1600" dirty="0">
                <a:solidFill>
                  <a:schemeClr val="bg1"/>
                </a:solidFill>
              </a:rPr>
              <a:t> </a:t>
            </a:r>
            <a:r>
              <a:rPr lang="sl-SI" sz="1600" i="1" dirty="0">
                <a:solidFill>
                  <a:schemeClr val="bg1"/>
                </a:solidFill>
              </a:rPr>
              <a:t>dobro plačano službo.</a:t>
            </a:r>
            <a:endParaRPr lang="sl-SI" sz="1600" dirty="0">
              <a:solidFill>
                <a:schemeClr val="bg1"/>
              </a:solidFill>
            </a:endParaRPr>
          </a:p>
          <a:p>
            <a:pPr marL="342900" indent="-342900"/>
            <a:r>
              <a:rPr lang="sl-SI" sz="1600" i="1" dirty="0">
                <a:solidFill>
                  <a:schemeClr val="bg1"/>
                </a:solidFill>
              </a:rPr>
              <a:t>D.   Pritegnilo jih je bogastvo rimskega imperija.</a:t>
            </a:r>
            <a:endParaRPr lang="sl-SI" sz="1600" dirty="0">
              <a:solidFill>
                <a:schemeClr val="bg1"/>
              </a:solidFill>
            </a:endParaRPr>
          </a:p>
          <a:p>
            <a:pPr marL="342900" indent="-342900"/>
            <a:r>
              <a:rPr lang="sl-SI" sz="1600" i="1" dirty="0">
                <a:solidFill>
                  <a:schemeClr val="bg1"/>
                </a:solidFill>
              </a:rPr>
              <a:t>E.   Pritegnilo jih je ugodno, milejše podnebje.</a:t>
            </a:r>
          </a:p>
        </p:txBody>
      </p:sp>
      <p:pic>
        <p:nvPicPr>
          <p:cNvPr id="8" name="Picture 5" descr="Obergermanisch-raetischer_Limes_02"/>
          <p:cNvPicPr>
            <a:picLocks noChangeAspect="1" noChangeArrowheads="1"/>
          </p:cNvPicPr>
          <p:nvPr/>
        </p:nvPicPr>
        <p:blipFill rotWithShape="1">
          <a:blip r:embed="rId3"/>
          <a:srcRect l="13856" r="7115"/>
          <a:stretch/>
        </p:blipFill>
        <p:spPr bwMode="auto">
          <a:xfrm>
            <a:off x="6191797" y="3455142"/>
            <a:ext cx="2844699" cy="23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73DCAF0-C98B-40CC-A848-52A44EF2B8C4}"/>
              </a:ext>
            </a:extLst>
          </p:cNvPr>
          <p:cNvSpPr txBox="1"/>
          <p:nvPr/>
        </p:nvSpPr>
        <p:spPr>
          <a:xfrm>
            <a:off x="395536" y="476672"/>
            <a:ext cx="734481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lvl="0" indent="0">
              <a:buNone/>
            </a:pPr>
            <a:r>
              <a:rPr lang="en-US" sz="2800" b="1" dirty="0">
                <a:solidFill>
                  <a:srgbClr val="FFC000"/>
                </a:solidFill>
              </a:rPr>
              <a:t>1. </a:t>
            </a:r>
            <a:r>
              <a:rPr lang="sl-SI" sz="2800" b="1" dirty="0">
                <a:solidFill>
                  <a:srgbClr val="FFC000"/>
                </a:solidFill>
              </a:rPr>
              <a:t>Propad zahodnega rimskega imperija: </a:t>
            </a:r>
            <a:endParaRPr lang="sl-SI" sz="3200" b="1" dirty="0">
              <a:solidFill>
                <a:srgbClr val="FFC000"/>
              </a:solidFill>
            </a:endParaRPr>
          </a:p>
          <a:p>
            <a:pPr lvl="1"/>
            <a:r>
              <a:rPr lang="en-US" sz="2400" b="1" dirty="0"/>
              <a:t>- v</a:t>
            </a:r>
            <a:r>
              <a:rPr lang="sl-SI" sz="2400" b="1" dirty="0" err="1"/>
              <a:t>dori</a:t>
            </a:r>
            <a:r>
              <a:rPr lang="sl-SI" sz="2400" b="1" dirty="0"/>
              <a:t> tujih ljudstev, konec širjenja ozemlja, upori sužnjev in revežev, državljanske vojne, osamosvajanje provinc</a:t>
            </a:r>
            <a:r>
              <a:rPr lang="en-US" sz="2400" b="1" dirty="0"/>
              <a:t>,</a:t>
            </a:r>
            <a:endParaRPr lang="sl-SI" sz="2400" b="1" dirty="0"/>
          </a:p>
          <a:p>
            <a:pPr marL="365760" lvl="1" indent="0">
              <a:buNone/>
            </a:pPr>
            <a:endParaRPr lang="sl-SI" sz="2000" b="1" dirty="0"/>
          </a:p>
          <a:p>
            <a:pPr lvl="1"/>
            <a:r>
              <a:rPr lang="en-US" sz="2400" b="1" dirty="0"/>
              <a:t>- n</a:t>
            </a:r>
            <a:r>
              <a:rPr lang="sl-SI" sz="2400" b="1" dirty="0" err="1"/>
              <a:t>euspešna</a:t>
            </a:r>
            <a:r>
              <a:rPr lang="sl-SI" sz="2400" b="1" dirty="0"/>
              <a:t> delitev na vzhod in zahod</a:t>
            </a:r>
            <a:r>
              <a:rPr lang="en-US" sz="2400" b="1" dirty="0"/>
              <a:t>,</a:t>
            </a:r>
            <a:endParaRPr lang="sl-SI" sz="2400" b="1" dirty="0"/>
          </a:p>
          <a:p>
            <a:pPr marL="365760" lvl="1" indent="0">
              <a:buNone/>
            </a:pPr>
            <a:endParaRPr lang="sl-SI" sz="2000" b="1" dirty="0"/>
          </a:p>
          <a:p>
            <a:pPr lvl="1"/>
            <a:r>
              <a:rPr lang="en-US" sz="2400" b="1" dirty="0"/>
              <a:t>- </a:t>
            </a:r>
            <a:r>
              <a:rPr lang="sl-SI" sz="2400" b="1" dirty="0"/>
              <a:t>Germani so uničili zahodni imperij leta 476</a:t>
            </a:r>
            <a:r>
              <a:rPr lang="en-US" sz="2400" b="1" dirty="0"/>
              <a:t>,</a:t>
            </a:r>
            <a:endParaRPr lang="sl-SI" sz="2400" b="1" dirty="0"/>
          </a:p>
          <a:p>
            <a:pPr marL="365760" lvl="1" indent="0">
              <a:buNone/>
            </a:pPr>
            <a:endParaRPr lang="sl-SI" sz="2000" b="1" dirty="0"/>
          </a:p>
          <a:p>
            <a:pPr lvl="1"/>
            <a:r>
              <a:rPr lang="en-US" sz="2400" b="1" dirty="0"/>
              <a:t>- </a:t>
            </a:r>
            <a:r>
              <a:rPr lang="sl-SI" sz="2400" b="1" dirty="0"/>
              <a:t>Vzhodno – </a:t>
            </a:r>
            <a:r>
              <a:rPr lang="en-US" sz="2400" b="1" dirty="0"/>
              <a:t>B</a:t>
            </a:r>
            <a:r>
              <a:rPr lang="sl-SI" sz="2400" b="1" dirty="0" err="1"/>
              <a:t>izantinsko</a:t>
            </a:r>
            <a:r>
              <a:rPr lang="sl-SI" sz="2400" b="1" dirty="0"/>
              <a:t> cesarstvo je </a:t>
            </a:r>
            <a:r>
              <a:rPr lang="sl-SI" sz="2400" b="1" dirty="0" err="1"/>
              <a:t>obsta</a:t>
            </a:r>
            <a:r>
              <a:rPr lang="en-US" sz="2400" b="1" dirty="0"/>
              <a:t>ja</a:t>
            </a:r>
            <a:r>
              <a:rPr lang="sl-SI" sz="2400" b="1" dirty="0" err="1"/>
              <a:t>lo</a:t>
            </a:r>
            <a:r>
              <a:rPr lang="sl-SI" sz="2400" b="1" dirty="0"/>
              <a:t> še cel srednji vek</a:t>
            </a:r>
            <a:r>
              <a:rPr lang="en-US" sz="2400" b="1" dirty="0"/>
              <a:t>.</a:t>
            </a:r>
            <a:endParaRPr lang="sl-SI" sz="2000" b="1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66178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4"/>
          <p:cNvGraphicFramePr>
            <a:graphicFrameLocks noChangeAspect="1"/>
          </p:cNvGraphicFramePr>
          <p:nvPr/>
        </p:nvGraphicFramePr>
        <p:xfrm>
          <a:off x="285720" y="571480"/>
          <a:ext cx="8027988" cy="586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5" imgW="5133333" imgH="3753374" progId="Paint.Picture">
                  <p:embed/>
                </p:oleObj>
              </mc:Choice>
              <mc:Fallback>
                <p:oleObj name="Bitmap Image" r:id="rId5" imgW="5133333" imgH="3753374" progId="Paint.Picture">
                  <p:embed/>
                  <p:pic>
                    <p:nvPicPr>
                      <p:cNvPr id="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571480"/>
                        <a:ext cx="8027988" cy="5865812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 15"/>
          <p:cNvSpPr>
            <a:spLocks/>
          </p:cNvSpPr>
          <p:nvPr/>
        </p:nvSpPr>
        <p:spPr bwMode="auto">
          <a:xfrm flipH="1">
            <a:off x="4427538" y="1700213"/>
            <a:ext cx="73025" cy="4895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084"/>
              </a:cxn>
              <a:cxn ang="0">
                <a:pos x="0" y="3265"/>
              </a:cxn>
            </a:cxnLst>
            <a:rect l="0" t="0" r="r" b="b"/>
            <a:pathLst>
              <a:path w="1" h="3628">
                <a:moveTo>
                  <a:pt x="0" y="0"/>
                </a:moveTo>
                <a:cubicBezTo>
                  <a:pt x="0" y="1270"/>
                  <a:pt x="0" y="2540"/>
                  <a:pt x="0" y="3084"/>
                </a:cubicBezTo>
                <a:cubicBezTo>
                  <a:pt x="0" y="3628"/>
                  <a:pt x="0" y="3242"/>
                  <a:pt x="0" y="3265"/>
                </a:cubicBezTo>
              </a:path>
            </a:pathLst>
          </a:custGeom>
          <a:noFill/>
          <a:ln w="28575" cmpd="sng">
            <a:solidFill>
              <a:srgbClr val="9900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58888" y="3357563"/>
            <a:ext cx="2382254" cy="369332"/>
          </a:xfrm>
          <a:prstGeom prst="rect">
            <a:avLst/>
          </a:prstGeom>
          <a:solidFill>
            <a:srgbClr val="CC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sl-SI" b="1" dirty="0">
                <a:solidFill>
                  <a:srgbClr val="FFFF00"/>
                </a:solidFill>
              </a:rPr>
              <a:t>RIMSKO CESARSTVO</a:t>
            </a:r>
            <a:r>
              <a:rPr lang="sl-SI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58888" y="5084763"/>
            <a:ext cx="831850" cy="366712"/>
          </a:xfrm>
          <a:prstGeom prst="rect">
            <a:avLst/>
          </a:prstGeom>
          <a:solidFill>
            <a:srgbClr val="FF198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rgbClr val="FFFF00"/>
                </a:solidFill>
              </a:rPr>
              <a:t>l</a:t>
            </a:r>
            <a:r>
              <a:rPr lang="sl-SI" b="1">
                <a:solidFill>
                  <a:srgbClr val="FFFF00"/>
                </a:solidFill>
              </a:rPr>
              <a:t>akota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58888" y="4654550"/>
            <a:ext cx="3422650" cy="366713"/>
          </a:xfrm>
          <a:prstGeom prst="rect">
            <a:avLst/>
          </a:prstGeom>
          <a:solidFill>
            <a:srgbClr val="CC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rgbClr val="FFFF00"/>
                </a:solidFill>
              </a:rPr>
              <a:t>cesar je bil povsem brez moči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258888" y="5589588"/>
            <a:ext cx="6153150" cy="366712"/>
          </a:xfrm>
          <a:prstGeom prst="rect">
            <a:avLst/>
          </a:prstGeom>
          <a:solidFill>
            <a:srgbClr val="CC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l-SI">
                <a:solidFill>
                  <a:srgbClr val="FFFF00"/>
                </a:solidFill>
              </a:rPr>
              <a:t>Leta</a:t>
            </a:r>
            <a:r>
              <a:rPr lang="sl-SI" b="1">
                <a:solidFill>
                  <a:srgbClr val="FFFF00"/>
                </a:solidFill>
              </a:rPr>
              <a:t> 476</a:t>
            </a:r>
            <a:r>
              <a:rPr lang="sl-SI">
                <a:solidFill>
                  <a:srgbClr val="FFFF00"/>
                </a:solidFill>
              </a:rPr>
              <a:t> je Zahodnorimsko cesarstvo </a:t>
            </a:r>
            <a:r>
              <a:rPr lang="sl-SI" b="1">
                <a:solidFill>
                  <a:srgbClr val="FFFF00"/>
                </a:solidFill>
              </a:rPr>
              <a:t>prenehalo obstajati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20739087" flipH="1">
            <a:off x="4356100" y="2278063"/>
            <a:ext cx="1871663" cy="1223962"/>
          </a:xfrm>
          <a:custGeom>
            <a:avLst/>
            <a:gdLst>
              <a:gd name="G0" fmla="+- 17000 0 0"/>
              <a:gd name="G1" fmla="+- 4902 0 0"/>
              <a:gd name="G2" fmla="+- 21600 0 4902"/>
              <a:gd name="G3" fmla="+- 10800 0 4902"/>
              <a:gd name="G4" fmla="+- 21600 0 17000"/>
              <a:gd name="G5" fmla="*/ G4 G3 10800"/>
              <a:gd name="G6" fmla="+- 21600 0 G5"/>
              <a:gd name="T0" fmla="*/ 17000 w 21600"/>
              <a:gd name="T1" fmla="*/ 0 h 21600"/>
              <a:gd name="T2" fmla="*/ 0 w 21600"/>
              <a:gd name="T3" fmla="*/ 10800 h 21600"/>
              <a:gd name="T4" fmla="*/ 170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000" y="0"/>
                </a:moveTo>
                <a:lnTo>
                  <a:pt x="17000" y="4902"/>
                </a:lnTo>
                <a:lnTo>
                  <a:pt x="3375" y="4902"/>
                </a:lnTo>
                <a:lnTo>
                  <a:pt x="3375" y="16698"/>
                </a:lnTo>
                <a:lnTo>
                  <a:pt x="17000" y="16698"/>
                </a:lnTo>
                <a:lnTo>
                  <a:pt x="170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902"/>
                </a:moveTo>
                <a:lnTo>
                  <a:pt x="1350" y="16698"/>
                </a:lnTo>
                <a:lnTo>
                  <a:pt x="2700" y="16698"/>
                </a:lnTo>
                <a:lnTo>
                  <a:pt x="2700" y="4902"/>
                </a:lnTo>
                <a:close/>
              </a:path>
              <a:path w="21600" h="21600">
                <a:moveTo>
                  <a:pt x="0" y="4902"/>
                </a:moveTo>
                <a:lnTo>
                  <a:pt x="0" y="16698"/>
                </a:lnTo>
                <a:lnTo>
                  <a:pt x="675" y="16698"/>
                </a:lnTo>
                <a:lnTo>
                  <a:pt x="675" y="49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b="1" dirty="0">
                <a:solidFill>
                  <a:schemeClr val="bg1"/>
                </a:solidFill>
              </a:rPr>
              <a:t>Germanski</a:t>
            </a:r>
            <a:r>
              <a:rPr lang="sl-SI" dirty="0">
                <a:solidFill>
                  <a:schemeClr val="bg1"/>
                </a:solidFill>
              </a:rPr>
              <a:t> </a:t>
            </a:r>
          </a:p>
          <a:p>
            <a:r>
              <a:rPr lang="sl-SI" dirty="0">
                <a:solidFill>
                  <a:schemeClr val="bg1"/>
                </a:solidFill>
              </a:rPr>
              <a:t>napadi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20749931" flipH="1">
            <a:off x="3708400" y="1196975"/>
            <a:ext cx="3097213" cy="1223963"/>
          </a:xfrm>
          <a:custGeom>
            <a:avLst/>
            <a:gdLst>
              <a:gd name="G0" fmla="+- 17000 0 0"/>
              <a:gd name="G1" fmla="+- 4902 0 0"/>
              <a:gd name="G2" fmla="+- 21600 0 4902"/>
              <a:gd name="G3" fmla="+- 10800 0 4902"/>
              <a:gd name="G4" fmla="+- 21600 0 17000"/>
              <a:gd name="G5" fmla="*/ G4 G3 10800"/>
              <a:gd name="G6" fmla="+- 21600 0 G5"/>
              <a:gd name="T0" fmla="*/ 17000 w 21600"/>
              <a:gd name="T1" fmla="*/ 0 h 21600"/>
              <a:gd name="T2" fmla="*/ 0 w 21600"/>
              <a:gd name="T3" fmla="*/ 10800 h 21600"/>
              <a:gd name="T4" fmla="*/ 170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000" y="0"/>
                </a:moveTo>
                <a:lnTo>
                  <a:pt x="17000" y="4902"/>
                </a:lnTo>
                <a:lnTo>
                  <a:pt x="3375" y="4902"/>
                </a:lnTo>
                <a:lnTo>
                  <a:pt x="3375" y="16698"/>
                </a:lnTo>
                <a:lnTo>
                  <a:pt x="17000" y="16698"/>
                </a:lnTo>
                <a:lnTo>
                  <a:pt x="170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902"/>
                </a:moveTo>
                <a:lnTo>
                  <a:pt x="1350" y="16698"/>
                </a:lnTo>
                <a:lnTo>
                  <a:pt x="2700" y="16698"/>
                </a:lnTo>
                <a:lnTo>
                  <a:pt x="2700" y="4902"/>
                </a:lnTo>
                <a:close/>
              </a:path>
              <a:path w="21600" h="21600">
                <a:moveTo>
                  <a:pt x="0" y="4902"/>
                </a:moveTo>
                <a:lnTo>
                  <a:pt x="0" y="16698"/>
                </a:lnTo>
                <a:lnTo>
                  <a:pt x="675" y="16698"/>
                </a:lnTo>
                <a:lnTo>
                  <a:pt x="675" y="4902"/>
                </a:lnTo>
                <a:close/>
              </a:path>
            </a:pathLst>
          </a:cu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dirty="0">
                <a:solidFill>
                  <a:schemeClr val="bg1"/>
                </a:solidFill>
              </a:rPr>
              <a:t>Napadi Hunov, kralj</a:t>
            </a:r>
          </a:p>
          <a:p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b="1" dirty="0">
                <a:solidFill>
                  <a:schemeClr val="bg1"/>
                </a:solidFill>
              </a:rPr>
              <a:t>Atila </a:t>
            </a:r>
            <a:r>
              <a:rPr lang="sl-SI" dirty="0">
                <a:solidFill>
                  <a:schemeClr val="bg1"/>
                </a:solidFill>
              </a:rPr>
              <a:t>(»bič božji«)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 rot="20722680" flipH="1">
            <a:off x="5795963" y="1630363"/>
            <a:ext cx="1692275" cy="1223962"/>
          </a:xfrm>
          <a:custGeom>
            <a:avLst/>
            <a:gdLst>
              <a:gd name="G0" fmla="+- 17000 0 0"/>
              <a:gd name="G1" fmla="+- 4902 0 0"/>
              <a:gd name="G2" fmla="+- 21600 0 4902"/>
              <a:gd name="G3" fmla="+- 10800 0 4902"/>
              <a:gd name="G4" fmla="+- 21600 0 17000"/>
              <a:gd name="G5" fmla="*/ G4 G3 10800"/>
              <a:gd name="G6" fmla="+- 21600 0 G5"/>
              <a:gd name="T0" fmla="*/ 17000 w 21600"/>
              <a:gd name="T1" fmla="*/ 0 h 21600"/>
              <a:gd name="T2" fmla="*/ 0 w 21600"/>
              <a:gd name="T3" fmla="*/ 10800 h 21600"/>
              <a:gd name="T4" fmla="*/ 170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000" y="0"/>
                </a:moveTo>
                <a:lnTo>
                  <a:pt x="17000" y="4902"/>
                </a:lnTo>
                <a:lnTo>
                  <a:pt x="3375" y="4902"/>
                </a:lnTo>
                <a:lnTo>
                  <a:pt x="3375" y="16698"/>
                </a:lnTo>
                <a:lnTo>
                  <a:pt x="17000" y="16698"/>
                </a:lnTo>
                <a:lnTo>
                  <a:pt x="170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902"/>
                </a:moveTo>
                <a:lnTo>
                  <a:pt x="1350" y="16698"/>
                </a:lnTo>
                <a:lnTo>
                  <a:pt x="2700" y="16698"/>
                </a:lnTo>
                <a:lnTo>
                  <a:pt x="2700" y="4902"/>
                </a:lnTo>
                <a:close/>
              </a:path>
              <a:path w="21600" h="21600">
                <a:moveTo>
                  <a:pt x="0" y="4902"/>
                </a:moveTo>
                <a:lnTo>
                  <a:pt x="0" y="16698"/>
                </a:lnTo>
                <a:lnTo>
                  <a:pt x="675" y="16698"/>
                </a:lnTo>
                <a:lnTo>
                  <a:pt x="675" y="4902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b="1" dirty="0">
                <a:solidFill>
                  <a:schemeClr val="bg1"/>
                </a:solidFill>
              </a:rPr>
              <a:t>Slovanski </a:t>
            </a:r>
          </a:p>
          <a:p>
            <a:r>
              <a:rPr lang="sl-SI" dirty="0">
                <a:solidFill>
                  <a:schemeClr val="bg1"/>
                </a:solidFill>
              </a:rPr>
              <a:t>vpadi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20753521" flipH="1">
            <a:off x="5003800" y="2925763"/>
            <a:ext cx="2519363" cy="1223962"/>
          </a:xfrm>
          <a:custGeom>
            <a:avLst/>
            <a:gdLst>
              <a:gd name="G0" fmla="+- 17000 0 0"/>
              <a:gd name="G1" fmla="+- 4902 0 0"/>
              <a:gd name="G2" fmla="+- 21600 0 4902"/>
              <a:gd name="G3" fmla="+- 10800 0 4902"/>
              <a:gd name="G4" fmla="+- 21600 0 17000"/>
              <a:gd name="G5" fmla="*/ G4 G3 10800"/>
              <a:gd name="G6" fmla="+- 21600 0 G5"/>
              <a:gd name="T0" fmla="*/ 17000 w 21600"/>
              <a:gd name="T1" fmla="*/ 0 h 21600"/>
              <a:gd name="T2" fmla="*/ 0 w 21600"/>
              <a:gd name="T3" fmla="*/ 10800 h 21600"/>
              <a:gd name="T4" fmla="*/ 170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000" y="0"/>
                </a:moveTo>
                <a:lnTo>
                  <a:pt x="17000" y="4902"/>
                </a:lnTo>
                <a:lnTo>
                  <a:pt x="3375" y="4902"/>
                </a:lnTo>
                <a:lnTo>
                  <a:pt x="3375" y="16698"/>
                </a:lnTo>
                <a:lnTo>
                  <a:pt x="17000" y="16698"/>
                </a:lnTo>
                <a:lnTo>
                  <a:pt x="170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902"/>
                </a:moveTo>
                <a:lnTo>
                  <a:pt x="1350" y="16698"/>
                </a:lnTo>
                <a:lnTo>
                  <a:pt x="2700" y="16698"/>
                </a:lnTo>
                <a:lnTo>
                  <a:pt x="2700" y="4902"/>
                </a:lnTo>
                <a:close/>
              </a:path>
              <a:path w="21600" h="21600">
                <a:moveTo>
                  <a:pt x="0" y="4902"/>
                </a:moveTo>
                <a:lnTo>
                  <a:pt x="0" y="16698"/>
                </a:lnTo>
                <a:lnTo>
                  <a:pt x="675" y="16698"/>
                </a:lnTo>
                <a:lnTo>
                  <a:pt x="675" y="4902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sl-SI" b="1" dirty="0">
                <a:solidFill>
                  <a:schemeClr val="bg1"/>
                </a:solidFill>
              </a:rPr>
              <a:t>Goti</a:t>
            </a:r>
            <a:r>
              <a:rPr lang="sl-SI" dirty="0">
                <a:solidFill>
                  <a:schemeClr val="bg1"/>
                </a:solidFill>
              </a:rPr>
              <a:t> in Vandali 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oplenijo Rim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258888" y="4151313"/>
            <a:ext cx="3384550" cy="366712"/>
          </a:xfrm>
          <a:prstGeom prst="rect">
            <a:avLst/>
          </a:prstGeom>
          <a:solidFill>
            <a:srgbClr val="FF198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b="1">
                <a:solidFill>
                  <a:srgbClr val="FFFF00"/>
                </a:solidFill>
              </a:rPr>
              <a:t>oslabljeno in neorganizirano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23850" y="174625"/>
            <a:ext cx="464062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sl-SI" sz="2000" dirty="0"/>
              <a:t>Rimski imperij so poselila nova ljudstva.  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296988" y="4148138"/>
            <a:ext cx="3384550" cy="366712"/>
          </a:xfrm>
          <a:prstGeom prst="rect">
            <a:avLst/>
          </a:prstGeom>
          <a:solidFill>
            <a:srgbClr val="FF198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b="1" dirty="0">
                <a:solidFill>
                  <a:srgbClr val="FFFF00"/>
                </a:solidFill>
              </a:rPr>
              <a:t>oslabljeno in neorganizirano</a:t>
            </a:r>
          </a:p>
        </p:txBody>
      </p:sp>
      <p:sp>
        <p:nvSpPr>
          <p:cNvPr id="14" name="Pravokotnik: zaokroženi vogali 13">
            <a:extLst>
              <a:ext uri="{FF2B5EF4-FFF2-40B4-BE49-F238E27FC236}">
                <a16:creationId xmlns:a16="http://schemas.microsoft.com/office/drawing/2014/main" id="{CA111ACA-1D56-464A-B80E-EB28FF3ECB58}"/>
              </a:ext>
            </a:extLst>
          </p:cNvPr>
          <p:cNvSpPr/>
          <p:nvPr/>
        </p:nvSpPr>
        <p:spPr>
          <a:xfrm>
            <a:off x="7634340" y="332656"/>
            <a:ext cx="1337125" cy="11532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16" name="2">
            <a:hlinkClick r:id="" action="ppaction://media"/>
            <a:extLst>
              <a:ext uri="{FF2B5EF4-FFF2-40B4-BE49-F238E27FC236}">
                <a16:creationId xmlns:a16="http://schemas.microsoft.com/office/drawing/2014/main" id="{4F7CB70D-0B71-48F2-AE69-C8C9D87262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4209" y="427232"/>
            <a:ext cx="1009351" cy="1009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10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60648"/>
            <a:ext cx="8649552" cy="640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/>
              <a:t>PRESELJEVANJE LJUDSTEV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14348" y="428163"/>
            <a:ext cx="7696200" cy="6173392"/>
            <a:chOff x="1008" y="539"/>
            <a:chExt cx="4752" cy="3619"/>
          </a:xfrm>
        </p:grpSpPr>
        <p:pic>
          <p:nvPicPr>
            <p:cNvPr id="4" name="Picture 5" descr="auto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8" y="539"/>
              <a:ext cx="4752" cy="3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1008" y="3964"/>
              <a:ext cx="2613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sl-SI" sz="1200" i="1"/>
                <a:t>(Ilustracije Gea, Laver, J.Costume &amp; Fashion, London 1986</a:t>
              </a:r>
              <a:r>
                <a:rPr lang="sl-SI" sz="120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9" y="910034"/>
            <a:ext cx="4614709" cy="33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3378" r="3164" b="39681"/>
          <a:stretch/>
        </p:blipFill>
        <p:spPr bwMode="auto">
          <a:xfrm>
            <a:off x="4018384" y="169780"/>
            <a:ext cx="4987636" cy="321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84" y="3420459"/>
            <a:ext cx="64484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47890" y="288590"/>
            <a:ext cx="244951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2. </a:t>
            </a:r>
            <a:r>
              <a:rPr lang="sl-SI" sz="2800" b="1" dirty="0">
                <a:solidFill>
                  <a:srgbClr val="FFC000"/>
                </a:solidFill>
              </a:rPr>
              <a:t>Huni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  <a:endParaRPr lang="sl-SI" sz="2800" b="1" dirty="0">
              <a:solidFill>
                <a:srgbClr val="FFC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68627" y="3341241"/>
            <a:ext cx="4392488" cy="7920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 </a:t>
            </a:r>
            <a:r>
              <a:rPr lang="sl-SI" dirty="0"/>
              <a:t>375 prodrejo v Evropo, sprožijo premike drugih ljudstev.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00081" y="2492896"/>
            <a:ext cx="4392488" cy="7920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 p</a:t>
            </a:r>
            <a:r>
              <a:rPr lang="sl-SI" dirty="0" err="1"/>
              <a:t>radomovina</a:t>
            </a:r>
            <a:r>
              <a:rPr lang="sl-SI" dirty="0"/>
              <a:t>: stepe Azije.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8574" y="5307643"/>
            <a:ext cx="4392488" cy="7920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 </a:t>
            </a:r>
            <a:r>
              <a:rPr lang="sl-SI" dirty="0"/>
              <a:t>5. stoletje – vodi jih ATILA, združi plemena, ustanovi državo v dan. MAD.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049" y="4260976"/>
            <a:ext cx="4392488" cy="7920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 n</a:t>
            </a:r>
            <a:r>
              <a:rPr lang="sl-SI" dirty="0" err="1"/>
              <a:t>apadalni</a:t>
            </a:r>
            <a:r>
              <a:rPr lang="sl-SI" dirty="0"/>
              <a:t>, okrutni, zasužnjevali ljudi, jih izkoriščali.</a:t>
            </a:r>
          </a:p>
        </p:txBody>
      </p:sp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D77B44AF-76BE-4B04-8542-BABC08039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9832" y="101384"/>
            <a:ext cx="753616" cy="7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7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hlinkClick r:id="rId2"/>
            <a:extLst>
              <a:ext uri="{FF2B5EF4-FFF2-40B4-BE49-F238E27FC236}">
                <a16:creationId xmlns:a16="http://schemas.microsoft.com/office/drawing/2014/main" id="{16DD835B-7224-48D4-BB44-7B0D90FA9F63}"/>
              </a:ext>
            </a:extLst>
          </p:cNvPr>
          <p:cNvSpPr/>
          <p:nvPr/>
        </p:nvSpPr>
        <p:spPr>
          <a:xfrm>
            <a:off x="6516218" y="1290873"/>
            <a:ext cx="2088231" cy="6480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bg1"/>
                </a:solidFill>
              </a:rPr>
              <a:t>eGradiva</a:t>
            </a: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AA6F8344-6677-4B04-A9B2-F1D63888D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415671"/>
              </p:ext>
            </p:extLst>
          </p:nvPr>
        </p:nvGraphicFramePr>
        <p:xfrm>
          <a:off x="557554" y="2620685"/>
          <a:ext cx="8028891" cy="409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297">
                  <a:extLst>
                    <a:ext uri="{9D8B030D-6E8A-4147-A177-3AD203B41FA5}">
                      <a16:colId xmlns:a16="http://schemas.microsoft.com/office/drawing/2014/main" val="1991585774"/>
                    </a:ext>
                  </a:extLst>
                </a:gridCol>
                <a:gridCol w="2676297">
                  <a:extLst>
                    <a:ext uri="{9D8B030D-6E8A-4147-A177-3AD203B41FA5}">
                      <a16:colId xmlns:a16="http://schemas.microsoft.com/office/drawing/2014/main" val="3026572880"/>
                    </a:ext>
                  </a:extLst>
                </a:gridCol>
                <a:gridCol w="2676297">
                  <a:extLst>
                    <a:ext uri="{9D8B030D-6E8A-4147-A177-3AD203B41FA5}">
                      <a16:colId xmlns:a16="http://schemas.microsoft.com/office/drawing/2014/main" val="3017012975"/>
                    </a:ext>
                  </a:extLst>
                </a:gridCol>
              </a:tblGrid>
              <a:tr h="483588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GERMANI</a:t>
                      </a:r>
                      <a:endParaRPr lang="en-SI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SLOVANI</a:t>
                      </a:r>
                      <a:endParaRPr lang="en-SI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143418"/>
                  </a:ext>
                </a:extLst>
              </a:tr>
              <a:tr h="483588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Pradomovina</a:t>
                      </a:r>
                      <a:endParaRPr lang="en-SI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502771"/>
                  </a:ext>
                </a:extLst>
              </a:tr>
              <a:tr h="483588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Domovanje</a:t>
                      </a:r>
                      <a:r>
                        <a:rPr lang="en-US" sz="2000" b="1" dirty="0"/>
                        <a:t> (</a:t>
                      </a:r>
                      <a:r>
                        <a:rPr lang="en-US" sz="2000" b="1" dirty="0" err="1"/>
                        <a:t>hiše</a:t>
                      </a:r>
                      <a:r>
                        <a:rPr lang="en-US" sz="2000" b="1" dirty="0"/>
                        <a:t>?)</a:t>
                      </a:r>
                      <a:endParaRPr lang="en-SI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375157"/>
                  </a:ext>
                </a:extLst>
              </a:tr>
              <a:tr h="11924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/>
                        <a:t>Način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življenja</a:t>
                      </a:r>
                      <a:r>
                        <a:rPr lang="en-US" sz="2000" b="1" dirty="0"/>
                        <a:t> (s </a:t>
                      </a:r>
                      <a:r>
                        <a:rPr lang="en-US" sz="2000" b="1" dirty="0" err="1"/>
                        <a:t>čim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vse</a:t>
                      </a:r>
                      <a:r>
                        <a:rPr lang="en-US" sz="2000" b="1" dirty="0"/>
                        <a:t> so se </a:t>
                      </a:r>
                      <a:r>
                        <a:rPr lang="en-US" sz="2000" b="1" dirty="0" err="1"/>
                        <a:t>ukvarjali</a:t>
                      </a:r>
                      <a:r>
                        <a:rPr lang="en-US" sz="2000" b="1" dirty="0"/>
                        <a:t>?)</a:t>
                      </a:r>
                      <a:endParaRPr lang="en-SI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268572"/>
                  </a:ext>
                </a:extLst>
              </a:tr>
              <a:tr h="483588">
                <a:tc>
                  <a:txBody>
                    <a:bodyPr/>
                    <a:lstStyle/>
                    <a:p>
                      <a:r>
                        <a:rPr lang="en-US" sz="2000" b="1" dirty="0"/>
                        <a:t>Vera</a:t>
                      </a:r>
                      <a:endParaRPr lang="en-SI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45678"/>
                  </a:ext>
                </a:extLst>
              </a:tr>
              <a:tr h="483588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Ljudstva</a:t>
                      </a:r>
                      <a:endParaRPr lang="en-SI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97726"/>
                  </a:ext>
                </a:extLst>
              </a:tr>
              <a:tr h="483588">
                <a:tc>
                  <a:txBody>
                    <a:bodyPr/>
                    <a:lstStyle/>
                    <a:p>
                      <a:r>
                        <a:rPr lang="en-US" sz="2000" b="1" dirty="0"/>
                        <a:t>Kam so se </a:t>
                      </a:r>
                      <a:r>
                        <a:rPr lang="en-US" sz="2000" b="1" dirty="0" err="1"/>
                        <a:t>selili</a:t>
                      </a:r>
                      <a:r>
                        <a:rPr lang="en-US" sz="2000" b="1" dirty="0"/>
                        <a:t>?</a:t>
                      </a:r>
                      <a:endParaRPr lang="en-SI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11112"/>
                  </a:ext>
                </a:extLst>
              </a:tr>
            </a:tbl>
          </a:graphicData>
        </a:graphic>
      </p:graphicFrame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643A478-7CFB-4C91-A443-BF93160DD28F}"/>
              </a:ext>
            </a:extLst>
          </p:cNvPr>
          <p:cNvSpPr txBox="1"/>
          <p:nvPr/>
        </p:nvSpPr>
        <p:spPr>
          <a:xfrm>
            <a:off x="539551" y="830079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TVOJE DELO</a:t>
            </a:r>
            <a:r>
              <a:rPr lang="en-US" sz="2400" dirty="0"/>
              <a:t>: V </a:t>
            </a:r>
            <a:r>
              <a:rPr lang="en-US" sz="2400" dirty="0" err="1"/>
              <a:t>zvezek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preriši</a:t>
            </a:r>
            <a:r>
              <a:rPr lang="en-US" sz="2400" dirty="0"/>
              <a:t> </a:t>
            </a:r>
            <a:r>
              <a:rPr lang="en-US" sz="2400" dirty="0" err="1"/>
              <a:t>preglednico</a:t>
            </a:r>
            <a:r>
              <a:rPr lang="en-US" sz="2400" dirty="0"/>
              <a:t> in jo </a:t>
            </a:r>
            <a:r>
              <a:rPr lang="en-US" sz="2400" dirty="0" err="1"/>
              <a:t>dopolni</a:t>
            </a:r>
            <a:r>
              <a:rPr lang="en-US" sz="2400" dirty="0"/>
              <a:t>. </a:t>
            </a:r>
            <a:r>
              <a:rPr lang="en-US" sz="2400" dirty="0" err="1"/>
              <a:t>Pomagaj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z </a:t>
            </a:r>
            <a:r>
              <a:rPr lang="en-US" sz="2400" dirty="0" err="1"/>
              <a:t>učbenikom</a:t>
            </a:r>
            <a:r>
              <a:rPr lang="en-US" sz="2400" dirty="0"/>
              <a:t> in </a:t>
            </a:r>
            <a:r>
              <a:rPr lang="en-US" sz="2400" dirty="0" err="1"/>
              <a:t>klikom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eGradiva</a:t>
            </a:r>
            <a:r>
              <a:rPr lang="en-US" sz="2400" dirty="0"/>
              <a:t>. Ko jo </a:t>
            </a:r>
            <a:r>
              <a:rPr lang="en-US" sz="2400" dirty="0" err="1"/>
              <a:t>izpolniš</a:t>
            </a:r>
            <a:r>
              <a:rPr lang="en-US" sz="2400" dirty="0"/>
              <a:t>, </a:t>
            </a:r>
            <a:r>
              <a:rPr lang="en-US" sz="2400" dirty="0" err="1"/>
              <a:t>poslikaj</a:t>
            </a:r>
            <a:r>
              <a:rPr lang="en-US" sz="2400" dirty="0"/>
              <a:t> in </a:t>
            </a:r>
            <a:r>
              <a:rPr lang="en-US" sz="2400" dirty="0" err="1"/>
              <a:t>dodaj</a:t>
            </a:r>
            <a:r>
              <a:rPr lang="en-US" sz="2400" dirty="0"/>
              <a:t> v </a:t>
            </a:r>
            <a:r>
              <a:rPr lang="en-US" sz="2400" dirty="0" err="1"/>
              <a:t>dodeljene</a:t>
            </a:r>
            <a:r>
              <a:rPr lang="en-US" sz="2400" dirty="0"/>
              <a:t> </a:t>
            </a:r>
            <a:r>
              <a:rPr lang="en-US" sz="2400" dirty="0" err="1"/>
              <a:t>naloge</a:t>
            </a:r>
            <a:r>
              <a:rPr lang="en-US" sz="2400" dirty="0"/>
              <a:t> v TEAMS.</a:t>
            </a:r>
            <a:endParaRPr lang="en-SI" sz="240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1D8A0F2-025D-4090-A3BE-A3D6E6607ACC}"/>
              </a:ext>
            </a:extLst>
          </p:cNvPr>
          <p:cNvSpPr txBox="1"/>
          <p:nvPr/>
        </p:nvSpPr>
        <p:spPr>
          <a:xfrm>
            <a:off x="557554" y="260648"/>
            <a:ext cx="47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3. </a:t>
            </a:r>
            <a:r>
              <a:rPr lang="en-US" sz="2800" b="1" dirty="0" err="1">
                <a:solidFill>
                  <a:srgbClr val="FFC000"/>
                </a:solidFill>
              </a:rPr>
              <a:t>Germani</a:t>
            </a:r>
            <a:r>
              <a:rPr lang="en-US" sz="2800" b="1" dirty="0">
                <a:solidFill>
                  <a:srgbClr val="FFC000"/>
                </a:solidFill>
              </a:rPr>
              <a:t> in </a:t>
            </a:r>
            <a:r>
              <a:rPr lang="en-US" sz="2800" b="1" dirty="0" err="1">
                <a:solidFill>
                  <a:srgbClr val="FFC000"/>
                </a:solidFill>
              </a:rPr>
              <a:t>Slovani</a:t>
            </a:r>
            <a:endParaRPr lang="en-SI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5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B580F82-E80D-4C69-A92C-AF8365D755B6}"/>
              </a:ext>
            </a:extLst>
          </p:cNvPr>
          <p:cNvSpPr txBox="1"/>
          <p:nvPr/>
        </p:nvSpPr>
        <p:spPr>
          <a:xfrm>
            <a:off x="395536" y="620688"/>
            <a:ext cx="7920880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4. POSLEDICE PRESELJEVANJA LJUDSTEV:</a:t>
            </a:r>
          </a:p>
          <a:p>
            <a:r>
              <a:rPr lang="en-US" sz="2400" dirty="0"/>
              <a:t>-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Politične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spremembe</a:t>
            </a:r>
            <a:r>
              <a:rPr lang="en-US" sz="2400" dirty="0"/>
              <a:t>: </a:t>
            </a:r>
            <a:r>
              <a:rPr lang="en-US" sz="2400" dirty="0" err="1"/>
              <a:t>nove</a:t>
            </a:r>
            <a:r>
              <a:rPr lang="en-US" sz="2400" dirty="0"/>
              <a:t> </a:t>
            </a:r>
            <a:r>
              <a:rPr lang="en-US" sz="2400" dirty="0" err="1"/>
              <a:t>države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- </a:t>
            </a:r>
            <a:r>
              <a:rPr lang="en-US" sz="2400" dirty="0" err="1">
                <a:solidFill>
                  <a:srgbClr val="00B050"/>
                </a:solidFill>
              </a:rPr>
              <a:t>Gospodarske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spremembe</a:t>
            </a:r>
            <a:r>
              <a:rPr lang="en-US" sz="2400" dirty="0"/>
              <a:t>: </a:t>
            </a:r>
            <a:r>
              <a:rPr lang="sl-SI" sz="2400" dirty="0"/>
              <a:t>Upadla obrt in trgovina. Spet se je uveljavila se je blagovna menjava. Mesta so propadala. Prebivalci  so se selili na podeželje in se preživljali s kmetovanjem.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sz="2400" dirty="0"/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/>
              <a:t>- </a:t>
            </a:r>
            <a:r>
              <a:rPr lang="en-US" sz="2400" dirty="0" err="1">
                <a:solidFill>
                  <a:srgbClr val="00B050"/>
                </a:solidFill>
              </a:rPr>
              <a:t>Kulturne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err="1">
                <a:solidFill>
                  <a:srgbClr val="00B050"/>
                </a:solidFill>
              </a:rPr>
              <a:t>spremembe</a:t>
            </a:r>
            <a:r>
              <a:rPr lang="en-US" sz="2400" dirty="0"/>
              <a:t>: </a:t>
            </a:r>
            <a:r>
              <a:rPr lang="sl-SI" sz="2400" dirty="0"/>
              <a:t>upad pismenosti</a:t>
            </a:r>
            <a:r>
              <a:rPr lang="en-US" sz="2400" dirty="0"/>
              <a:t>, </a:t>
            </a:r>
            <a:r>
              <a:rPr lang="sl-SI" sz="2400" dirty="0"/>
              <a:t>Uveljavili so se </a:t>
            </a:r>
            <a:r>
              <a:rPr lang="en-US" sz="2400" dirty="0" err="1"/>
              <a:t>drugi</a:t>
            </a:r>
            <a:r>
              <a:rPr lang="en-US" sz="2400" dirty="0"/>
              <a:t> </a:t>
            </a:r>
            <a:r>
              <a:rPr lang="sl-SI" sz="2400" dirty="0"/>
              <a:t>jeziki</a:t>
            </a:r>
            <a:r>
              <a:rPr lang="en-US" sz="2400" dirty="0"/>
              <a:t>, u</a:t>
            </a:r>
            <a:r>
              <a:rPr lang="sl-SI" sz="2400" dirty="0"/>
              <a:t>pad znanja latinščine</a:t>
            </a:r>
            <a:r>
              <a:rPr lang="en-US" sz="2400" dirty="0"/>
              <a:t>, </a:t>
            </a:r>
            <a:r>
              <a:rPr lang="sl-SI" sz="2400" dirty="0"/>
              <a:t>kriza krščanske vere</a:t>
            </a:r>
            <a:r>
              <a:rPr lang="en-US" sz="2400" dirty="0"/>
              <a:t>.</a:t>
            </a:r>
            <a:r>
              <a:rPr lang="sl-SI" sz="2400" dirty="0"/>
              <a:t>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sl-SI" sz="2000" dirty="0">
              <a:latin typeface="Arial" charset="0"/>
            </a:endParaRPr>
          </a:p>
          <a:p>
            <a:endParaRPr lang="en-SI" sz="2800" b="1" dirty="0">
              <a:solidFill>
                <a:srgbClr val="FFC000"/>
              </a:solidFill>
            </a:endParaRPr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ECA99A2A-91DF-412D-990B-9F269D784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476672"/>
            <a:ext cx="952872" cy="952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2677</TotalTime>
  <Words>431</Words>
  <Application>Microsoft Office PowerPoint</Application>
  <PresentationFormat>Diaprojekcija na zaslonu (4:3)</PresentationFormat>
  <Paragraphs>62</Paragraphs>
  <Slides>9</Slides>
  <Notes>0</Notes>
  <HiddenSlides>0</HiddenSlides>
  <MMClips>4</MMClips>
  <ScaleCrop>false</ScaleCrop>
  <HeadingPairs>
    <vt:vector size="8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9" baseType="lpstr">
      <vt:lpstr>Arial</vt:lpstr>
      <vt:lpstr>Arial Black</vt:lpstr>
      <vt:lpstr>Century Gothic</vt:lpstr>
      <vt:lpstr>Consolas</vt:lpstr>
      <vt:lpstr>Corbel</vt:lpstr>
      <vt:lpstr>Wingdings</vt:lpstr>
      <vt:lpstr>Wingdings 2</vt:lpstr>
      <vt:lpstr>Wingdings 3</vt:lpstr>
      <vt:lpstr>Metro</vt:lpstr>
      <vt:lpstr>Bitmap Image</vt:lpstr>
      <vt:lpstr>PowerPointova predstavitev</vt:lpstr>
      <vt:lpstr>PRESELJEVANJE  LJUDSTEV (U 130–133)</vt:lpstr>
      <vt:lpstr>PowerPointova predstavitev</vt:lpstr>
      <vt:lpstr>PowerPointova predstavitev</vt:lpstr>
      <vt:lpstr>PowerPointova predstavitev</vt:lpstr>
      <vt:lpstr>PRESELJEVANJE LJUDSTEV</vt:lpstr>
      <vt:lpstr>PowerPointova predstavitev</vt:lpstr>
      <vt:lpstr>PowerPointova predstavitev</vt:lpstr>
      <vt:lpstr>PowerPointova predstavitev</vt:lpstr>
    </vt:vector>
  </TitlesOfParts>
  <Company>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PRESELJEVANJE LJUDSTEV</dc:title>
  <dc:creator>Charger</dc:creator>
  <cp:lastModifiedBy>Sanja Šikovec</cp:lastModifiedBy>
  <cp:revision>23</cp:revision>
  <dcterms:created xsi:type="dcterms:W3CDTF">2013-03-19T18:35:22Z</dcterms:created>
  <dcterms:modified xsi:type="dcterms:W3CDTF">2020-05-10T19:25:44Z</dcterms:modified>
</cp:coreProperties>
</file>