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sl-SI" smtClean="0"/>
              <a:t>Uredite slog naslova matrice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990D0038-F898-4350-9DE6-E6CEFA8B2167}" type="datetimeFigureOut">
              <a:rPr lang="sl-SI" smtClean="0"/>
              <a:t>12.5.2020</a:t>
            </a:fld>
            <a:endParaRPr lang="sl-SI"/>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sl-SI"/>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FB1C2D53-6D11-4584-9F43-9FC47C686BFE}" type="slidenum">
              <a:rPr lang="sl-SI" smtClean="0"/>
              <a:t>‹#›</a:t>
            </a:fld>
            <a:endParaRPr lang="sl-SI"/>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Date Placeholder 3"/>
          <p:cNvSpPr>
            <a:spLocks noGrp="1"/>
          </p:cNvSpPr>
          <p:nvPr>
            <p:ph type="dt" sz="half" idx="10"/>
          </p:nvPr>
        </p:nvSpPr>
        <p:spPr/>
        <p:txBody>
          <a:bodyPr/>
          <a:lstStyle/>
          <a:p>
            <a:fld id="{990D0038-F898-4350-9DE6-E6CEFA8B2167}" type="datetimeFigureOut">
              <a:rPr lang="sl-SI" smtClean="0"/>
              <a:t>12.5.2020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B1C2D53-6D11-4584-9F43-9FC47C686BFE}" type="slidenum">
              <a:rPr lang="sl-SI" smtClean="0"/>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sl-SI" smtClean="0"/>
              <a:t>Uredite slog naslova matrice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Date Placeholder 3"/>
          <p:cNvSpPr>
            <a:spLocks noGrp="1"/>
          </p:cNvSpPr>
          <p:nvPr>
            <p:ph type="dt" sz="half" idx="10"/>
          </p:nvPr>
        </p:nvSpPr>
        <p:spPr/>
        <p:txBody>
          <a:bodyPr/>
          <a:lstStyle/>
          <a:p>
            <a:fld id="{990D0038-F898-4350-9DE6-E6CEFA8B2167}" type="datetimeFigureOut">
              <a:rPr lang="sl-SI" smtClean="0"/>
              <a:t>12.5.2020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B1C2D53-6D11-4584-9F43-9FC47C686BFE}" type="slidenum">
              <a:rPr lang="sl-SI" smtClean="0"/>
              <a:t>‹#›</a:t>
            </a:fld>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990D0038-F898-4350-9DE6-E6CEFA8B2167}" type="datetimeFigureOut">
              <a:rPr lang="sl-SI" smtClean="0"/>
              <a:t>12.5.2020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B1C2D53-6D11-4584-9F43-9FC47C686BFE}" type="slidenum">
              <a:rPr lang="sl-SI" smtClean="0"/>
              <a:t>‹#›</a:t>
            </a:fld>
            <a:endParaRPr lang="sl-S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sl-SI" smtClean="0"/>
              <a:t>Uredite slog naslova matrice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990D0038-F898-4350-9DE6-E6CEFA8B2167}" type="datetimeFigureOut">
              <a:rPr lang="sl-SI" smtClean="0"/>
              <a:t>12.5.2020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B1C2D53-6D11-4584-9F43-9FC47C686BFE}" type="slidenum">
              <a:rPr lang="sl-SI" smtClean="0"/>
              <a:t>‹#›</a:t>
            </a:fld>
            <a:endParaRPr lang="sl-S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a:p>
        </p:txBody>
      </p:sp>
      <p:sp>
        <p:nvSpPr>
          <p:cNvPr id="5" name="Date Placeholder 4"/>
          <p:cNvSpPr>
            <a:spLocks noGrp="1"/>
          </p:cNvSpPr>
          <p:nvPr>
            <p:ph type="dt" sz="half" idx="10"/>
          </p:nvPr>
        </p:nvSpPr>
        <p:spPr/>
        <p:txBody>
          <a:bodyPr/>
          <a:lstStyle/>
          <a:p>
            <a:fld id="{990D0038-F898-4350-9DE6-E6CEFA8B2167}" type="datetimeFigureOut">
              <a:rPr lang="sl-SI" smtClean="0"/>
              <a:t>12.5.2020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FB1C2D53-6D11-4584-9F43-9FC47C686BFE}" type="slidenum">
              <a:rPr lang="sl-SI" smtClean="0"/>
              <a:t>‹#›</a:t>
            </a:fld>
            <a:endParaRPr lang="sl-SI"/>
          </a:p>
        </p:txBody>
      </p:sp>
      <p:sp>
        <p:nvSpPr>
          <p:cNvPr id="9" name="Content Placeholder 8"/>
          <p:cNvSpPr>
            <a:spLocks noGrp="1"/>
          </p:cNvSpPr>
          <p:nvPr>
            <p:ph sz="quarter" idx="13"/>
          </p:nvPr>
        </p:nvSpPr>
        <p:spPr>
          <a:xfrm>
            <a:off x="1042416" y="2313432"/>
            <a:ext cx="3419856" cy="349300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smtClean="0"/>
              <a:t>Uredite slog naslova matrice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990D0038-F898-4350-9DE6-E6CEFA8B2167}" type="datetimeFigureOut">
              <a:rPr lang="sl-SI" smtClean="0"/>
              <a:t>12.5.2020</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FB1C2D53-6D11-4584-9F43-9FC47C686BFE}" type="slidenum">
              <a:rPr lang="sl-SI" smtClean="0"/>
              <a:t>‹#›</a:t>
            </a:fld>
            <a:endParaRPr lang="sl-S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a:p>
        </p:txBody>
      </p:sp>
      <p:sp>
        <p:nvSpPr>
          <p:cNvPr id="3" name="Date Placeholder 2"/>
          <p:cNvSpPr>
            <a:spLocks noGrp="1"/>
          </p:cNvSpPr>
          <p:nvPr>
            <p:ph type="dt" sz="half" idx="10"/>
          </p:nvPr>
        </p:nvSpPr>
        <p:spPr/>
        <p:txBody>
          <a:bodyPr/>
          <a:lstStyle/>
          <a:p>
            <a:fld id="{990D0038-F898-4350-9DE6-E6CEFA8B2167}" type="datetimeFigureOut">
              <a:rPr lang="sl-SI" smtClean="0"/>
              <a:t>12.5.2020</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FB1C2D53-6D11-4584-9F43-9FC47C686BFE}" type="slidenum">
              <a:rPr lang="sl-SI" smtClean="0"/>
              <a:t>‹#›</a:t>
            </a:fld>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0D0038-F898-4350-9DE6-E6CEFA8B2167}" type="datetimeFigureOut">
              <a:rPr lang="sl-SI" smtClean="0"/>
              <a:t>12.5.2020</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FB1C2D53-6D11-4584-9F43-9FC47C686BFE}" type="slidenum">
              <a:rPr lang="sl-SI" smtClean="0"/>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1_Naslov in vsebina">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90D0038-F898-4350-9DE6-E6CEFA8B2167}" type="datetimeFigureOut">
              <a:rPr lang="sl-SI" smtClean="0"/>
              <a:t>12.5.2020</a:t>
            </a:fld>
            <a:endParaRPr lang="sl-SI"/>
          </a:p>
        </p:txBody>
      </p:sp>
      <p:sp>
        <p:nvSpPr>
          <p:cNvPr id="7" name="Slide Number Placeholder 6"/>
          <p:cNvSpPr>
            <a:spLocks noGrp="1"/>
          </p:cNvSpPr>
          <p:nvPr>
            <p:ph type="sldNum" sz="quarter" idx="12"/>
          </p:nvPr>
        </p:nvSpPr>
        <p:spPr/>
        <p:txBody>
          <a:bodyPr/>
          <a:lstStyle/>
          <a:p>
            <a:fld id="{FB1C2D53-6D11-4584-9F43-9FC47C686BFE}" type="slidenum">
              <a:rPr lang="sl-SI" smtClean="0"/>
              <a:t>‹#›</a:t>
            </a:fld>
            <a:endParaRPr lang="sl-SI"/>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sl-SI"/>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sl-SI" smtClean="0"/>
              <a:t>Uredite slog naslova matrice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sl-SI" smtClean="0"/>
              <a:t>Uredite slog naslova matrice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990D0038-F898-4350-9DE6-E6CEFA8B2167}" type="datetimeFigureOut">
              <a:rPr lang="sl-SI" smtClean="0"/>
              <a:t>12.5.2020</a:t>
            </a:fld>
            <a:endParaRPr lang="sl-SI"/>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sl-SI"/>
          </a:p>
        </p:txBody>
      </p:sp>
      <p:sp>
        <p:nvSpPr>
          <p:cNvPr id="7" name="Slide Number Placeholder 6"/>
          <p:cNvSpPr>
            <a:spLocks noGrp="1"/>
          </p:cNvSpPr>
          <p:nvPr>
            <p:ph type="sldNum" sz="quarter" idx="12"/>
          </p:nvPr>
        </p:nvSpPr>
        <p:spPr/>
        <p:txBody>
          <a:bodyPr/>
          <a:lstStyle/>
          <a:p>
            <a:fld id="{FB1C2D53-6D11-4584-9F43-9FC47C686BFE}" type="slidenum">
              <a:rPr lang="sl-SI" smtClean="0"/>
              <a:t>‹#›</a:t>
            </a:fld>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sl-SI" smtClean="0"/>
              <a:t>Uredite slog naslova matrice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990D0038-F898-4350-9DE6-E6CEFA8B2167}" type="datetimeFigureOut">
              <a:rPr lang="sl-SI" smtClean="0"/>
              <a:t>12.5.2020</a:t>
            </a:fld>
            <a:endParaRPr lang="sl-SI"/>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sl-SI"/>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FB1C2D53-6D11-4584-9F43-9FC47C686BFE}" type="slidenum">
              <a:rPr lang="sl-SI" smtClean="0"/>
              <a:t>‹#›</a:t>
            </a:fld>
            <a:endParaRPr lang="sl-SI"/>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hyperlink" Target="http://sl.wikipedia.org/w/index.php?title=Slana_voda&amp;action=edit&amp;redlink=1" TargetMode="External"/><Relationship Id="rId13" Type="http://schemas.openxmlformats.org/officeDocument/2006/relationships/image" Target="../media/image30.png"/><Relationship Id="rId3" Type="http://schemas.openxmlformats.org/officeDocument/2006/relationships/hyperlink" Target="http://sl.wikipedia.org/wiki/Evropa" TargetMode="External"/><Relationship Id="rId7" Type="http://schemas.openxmlformats.org/officeDocument/2006/relationships/hyperlink" Target="http://sl.wikipedia.org/wiki/Kvadratni_kilometer" TargetMode="External"/><Relationship Id="rId12" Type="http://schemas.openxmlformats.org/officeDocument/2006/relationships/image" Target="../media/image29.png"/><Relationship Id="rId2" Type="http://schemas.openxmlformats.org/officeDocument/2006/relationships/hyperlink" Target="http://sl.wikipedia.org/wiki/Azija" TargetMode="External"/><Relationship Id="rId1" Type="http://schemas.openxmlformats.org/officeDocument/2006/relationships/slideLayout" Target="../slideLayouts/slideLayout6.xml"/><Relationship Id="rId6" Type="http://schemas.openxmlformats.org/officeDocument/2006/relationships/hyperlink" Target="http://sl.wikipedia.org/wiki/1_E11_m%C2%B2" TargetMode="External"/><Relationship Id="rId11" Type="http://schemas.openxmlformats.org/officeDocument/2006/relationships/hyperlink" Target="http://sl.wikipedia.org/w/index.php?title=Morska_gladina&amp;action=edit&amp;redlink=1" TargetMode="External"/><Relationship Id="rId5" Type="http://schemas.openxmlformats.org/officeDocument/2006/relationships/hyperlink" Target="http://sl.wikipedia.org/wiki/Zemlja" TargetMode="External"/><Relationship Id="rId10" Type="http://schemas.openxmlformats.org/officeDocument/2006/relationships/hyperlink" Target="http://sl.wikipedia.org/w/index.php?title=Ural_(reka)&amp;action=edit&amp;redlink=1" TargetMode="External"/><Relationship Id="rId4" Type="http://schemas.openxmlformats.org/officeDocument/2006/relationships/hyperlink" Target="http://sl.wikipedia.org/wiki/Celina" TargetMode="External"/><Relationship Id="rId9" Type="http://schemas.openxmlformats.org/officeDocument/2006/relationships/hyperlink" Target="http://sl.wikipedia.org/wiki/Volga"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normAutofit fontScale="90000"/>
          </a:bodyPr>
          <a:lstStyle/>
          <a:p>
            <a:r>
              <a:rPr lang="sl-SI" smtClean="0"/>
              <a:t>VZHODNA EVROPA Z RUSIJO</a:t>
            </a:r>
            <a:endParaRPr lang="sl-SI" dirty="0"/>
          </a:p>
        </p:txBody>
      </p:sp>
      <p:sp>
        <p:nvSpPr>
          <p:cNvPr id="13" name="Podnaslov 12"/>
          <p:cNvSpPr>
            <a:spLocks noGrp="1"/>
          </p:cNvSpPr>
          <p:nvPr>
            <p:ph type="subTitle" idx="1"/>
          </p:nvPr>
        </p:nvSpPr>
        <p:spPr/>
        <p:txBody>
          <a:bodyPr/>
          <a:lstStyle/>
          <a:p>
            <a:endParaRPr lang="sl-SI"/>
          </a:p>
        </p:txBody>
      </p:sp>
      <p:pic>
        <p:nvPicPr>
          <p:cNvPr id="5" name="Slika 4"/>
          <p:cNvPicPr>
            <a:picLocks noChangeAspect="1"/>
          </p:cNvPicPr>
          <p:nvPr/>
        </p:nvPicPr>
        <p:blipFill>
          <a:blip r:embed="rId2"/>
          <a:stretch>
            <a:fillRect/>
          </a:stretch>
        </p:blipFill>
        <p:spPr>
          <a:xfrm>
            <a:off x="2699792" y="879162"/>
            <a:ext cx="6252915" cy="5760118"/>
          </a:xfrm>
          <a:prstGeom prst="rect">
            <a:avLst/>
          </a:prstGeom>
        </p:spPr>
      </p:pic>
      <p:pic>
        <p:nvPicPr>
          <p:cNvPr id="4" name="Slika 3"/>
          <p:cNvPicPr>
            <a:picLocks noChangeAspect="1"/>
          </p:cNvPicPr>
          <p:nvPr/>
        </p:nvPicPr>
        <p:blipFill>
          <a:blip r:embed="rId3"/>
          <a:stretch>
            <a:fillRect/>
          </a:stretch>
        </p:blipFill>
        <p:spPr>
          <a:xfrm>
            <a:off x="412353" y="814034"/>
            <a:ext cx="4087639" cy="5699834"/>
          </a:xfrm>
          <a:prstGeom prst="rect">
            <a:avLst/>
          </a:prstGeom>
        </p:spPr>
      </p:pic>
    </p:spTree>
    <p:extLst>
      <p:ext uri="{BB962C8B-B14F-4D97-AF65-F5344CB8AC3E}">
        <p14:creationId xmlns:p14="http://schemas.microsoft.com/office/powerpoint/2010/main" val="33949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77" y="378752"/>
            <a:ext cx="3969599" cy="3228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3476" y="2629791"/>
            <a:ext cx="4572000" cy="401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ravokotnik 1"/>
          <p:cNvSpPr/>
          <p:nvPr/>
        </p:nvSpPr>
        <p:spPr>
          <a:xfrm>
            <a:off x="467250" y="3979148"/>
            <a:ext cx="1512462" cy="457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KAMČATKA</a:t>
            </a:r>
            <a:endParaRPr lang="sl-SI" dirty="0"/>
          </a:p>
        </p:txBody>
      </p:sp>
    </p:spTree>
    <p:extLst>
      <p:ext uri="{BB962C8B-B14F-4D97-AF65-F5344CB8AC3E}">
        <p14:creationId xmlns:p14="http://schemas.microsoft.com/office/powerpoint/2010/main" val="24082349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24" y="160041"/>
            <a:ext cx="5715000"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034" y="2110438"/>
            <a:ext cx="4629497" cy="463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avokotnik 1"/>
          <p:cNvSpPr/>
          <p:nvPr/>
        </p:nvSpPr>
        <p:spPr>
          <a:xfrm>
            <a:off x="459712" y="5335674"/>
            <a:ext cx="2312088" cy="1045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Kamniti stebri okolica </a:t>
            </a:r>
            <a:r>
              <a:rPr lang="sl-SI" dirty="0" err="1" smtClean="0"/>
              <a:t>Jakutska</a:t>
            </a:r>
            <a:r>
              <a:rPr lang="sl-SI" dirty="0" smtClean="0"/>
              <a:t> ob reki Leni</a:t>
            </a:r>
            <a:endParaRPr lang="sl-SI" dirty="0"/>
          </a:p>
        </p:txBody>
      </p:sp>
    </p:spTree>
    <p:extLst>
      <p:ext uri="{BB962C8B-B14F-4D97-AF65-F5344CB8AC3E}">
        <p14:creationId xmlns:p14="http://schemas.microsoft.com/office/powerpoint/2010/main" val="22527402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47" y="144463"/>
            <a:ext cx="4393469" cy="3894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834" y="3567166"/>
            <a:ext cx="6456166" cy="321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88912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554" y="391084"/>
            <a:ext cx="5537597" cy="415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908" y="2705432"/>
            <a:ext cx="3964781"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405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42457" y="2562912"/>
            <a:ext cx="6499385" cy="161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331" y="562708"/>
            <a:ext cx="7101533" cy="5761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2081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28650" y="365126"/>
            <a:ext cx="7886700" cy="1142128"/>
          </a:xfrm>
        </p:spPr>
        <p:txBody>
          <a:bodyPr>
            <a:normAutofit/>
          </a:bodyPr>
          <a:lstStyle/>
          <a:p>
            <a:r>
              <a:rPr lang="sl-SI" sz="2400" dirty="0"/>
              <a:t>BAJKALSKO JEZERO:  je najstarejše, po količini sladke vode največje in najgloblje sladkovodno jezero.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79" y="1579109"/>
            <a:ext cx="4940037" cy="4942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950" r="8295"/>
          <a:stretch/>
        </p:blipFill>
        <p:spPr bwMode="auto">
          <a:xfrm>
            <a:off x="4891035" y="1987270"/>
            <a:ext cx="4009293" cy="4534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ravokotnik 2"/>
          <p:cNvSpPr/>
          <p:nvPr/>
        </p:nvSpPr>
        <p:spPr>
          <a:xfrm>
            <a:off x="5335675" y="1582342"/>
            <a:ext cx="3398855" cy="4524315"/>
          </a:xfrm>
          <a:prstGeom prst="rect">
            <a:avLst/>
          </a:prstGeom>
        </p:spPr>
        <p:txBody>
          <a:bodyPr wrap="square">
            <a:spAutoFit/>
          </a:bodyPr>
          <a:lstStyle/>
          <a:p>
            <a:r>
              <a:rPr lang="sl-SI" dirty="0"/>
              <a:t>Države porečja 	Rusija in Mongolija</a:t>
            </a:r>
          </a:p>
          <a:p>
            <a:r>
              <a:rPr lang="sl-SI" dirty="0"/>
              <a:t>Maks. dolžina 	636 km</a:t>
            </a:r>
          </a:p>
          <a:p>
            <a:r>
              <a:rPr lang="sl-SI" dirty="0"/>
              <a:t>Maks. širina 	79 km</a:t>
            </a:r>
          </a:p>
          <a:p>
            <a:r>
              <a:rPr lang="sl-SI" dirty="0"/>
              <a:t>Površina 	31.722 km²[1]</a:t>
            </a:r>
          </a:p>
          <a:p>
            <a:r>
              <a:rPr lang="sl-SI" dirty="0" err="1"/>
              <a:t>Povp</a:t>
            </a:r>
            <a:r>
              <a:rPr lang="sl-SI" dirty="0"/>
              <a:t>. globina 	744,4 m[1]</a:t>
            </a:r>
          </a:p>
          <a:p>
            <a:r>
              <a:rPr lang="sl-SI" dirty="0"/>
              <a:t>Maks. globina 	1642 m[1]</a:t>
            </a:r>
          </a:p>
          <a:p>
            <a:r>
              <a:rPr lang="sl-SI" dirty="0"/>
              <a:t>Količina vode 	23.615,39 km³[1]</a:t>
            </a:r>
          </a:p>
          <a:p>
            <a:r>
              <a:rPr lang="sl-SI" dirty="0"/>
              <a:t>Zadrževalni čas vode 	330 let[2]</a:t>
            </a:r>
          </a:p>
          <a:p>
            <a:r>
              <a:rPr lang="sl-SI" dirty="0"/>
              <a:t>Dolžina obale1 	2100 km</a:t>
            </a:r>
          </a:p>
          <a:p>
            <a:r>
              <a:rPr lang="sl-SI" dirty="0"/>
              <a:t>Gladina (n.m.) 	455,5 m</a:t>
            </a:r>
          </a:p>
          <a:p>
            <a:r>
              <a:rPr lang="sl-SI" dirty="0"/>
              <a:t>Zmrznjeno 	januar–maj</a:t>
            </a:r>
          </a:p>
          <a:p>
            <a:r>
              <a:rPr lang="sl-SI" dirty="0"/>
              <a:t>Otoki 	27 (</a:t>
            </a:r>
            <a:r>
              <a:rPr lang="sl-SI" dirty="0" err="1"/>
              <a:t>Olkhon</a:t>
            </a:r>
            <a:r>
              <a:rPr lang="sl-SI" dirty="0"/>
              <a:t>)</a:t>
            </a:r>
          </a:p>
          <a:p>
            <a:r>
              <a:rPr lang="sl-SI" dirty="0"/>
              <a:t>Naselja 	Irkutsk</a:t>
            </a:r>
          </a:p>
        </p:txBody>
      </p:sp>
    </p:spTree>
    <p:extLst>
      <p:ext uri="{BB962C8B-B14F-4D97-AF65-F5344CB8AC3E}">
        <p14:creationId xmlns:p14="http://schemas.microsoft.com/office/powerpoint/2010/main" val="330531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1752" y="291404"/>
            <a:ext cx="8686800" cy="1547445"/>
          </a:xfrm>
        </p:spPr>
        <p:txBody>
          <a:bodyPr>
            <a:noAutofit/>
          </a:bodyPr>
          <a:lstStyle/>
          <a:p>
            <a:r>
              <a:rPr lang="sl-SI" sz="1600" b="1" dirty="0" smtClean="0"/>
              <a:t>ARALSKO JEZERO</a:t>
            </a:r>
            <a:r>
              <a:rPr lang="sl-SI" sz="1600" dirty="0" smtClean="0"/>
              <a:t>: </a:t>
            </a:r>
            <a:r>
              <a:rPr lang="sl-SI" sz="1600" b="1" dirty="0" smtClean="0"/>
              <a:t>izginevanje se </a:t>
            </a:r>
            <a:r>
              <a:rPr lang="sl-SI" sz="1600" b="1" dirty="0"/>
              <a:t>je začelo v zgodnjih 60. letih </a:t>
            </a:r>
            <a:r>
              <a:rPr lang="sl-SI" sz="1600" b="1" dirty="0" smtClean="0"/>
              <a:t>20 </a:t>
            </a:r>
            <a:r>
              <a:rPr lang="sl-SI" sz="1600" b="1" dirty="0"/>
              <a:t>stoletja, </a:t>
            </a:r>
            <a:r>
              <a:rPr lang="sl-SI" sz="1600" b="1" dirty="0" smtClean="0"/>
              <a:t>ZARADI NAMAKANJA </a:t>
            </a:r>
            <a:r>
              <a:rPr lang="sl-SI" sz="1600" b="1" dirty="0" err="1" smtClean="0"/>
              <a:t>bombaŽA</a:t>
            </a:r>
            <a:r>
              <a:rPr lang="sl-SI" sz="1600" b="1" dirty="0" smtClean="0"/>
              <a:t>. </a:t>
            </a:r>
            <a:r>
              <a:rPr lang="sl-SI" sz="1600" dirty="0"/>
              <a:t> </a:t>
            </a:r>
            <a:r>
              <a:rPr lang="sl-SI" sz="1600" dirty="0" smtClean="0"/>
              <a:t>Najpomembnejša pritoka sta sir </a:t>
            </a:r>
            <a:r>
              <a:rPr lang="sl-SI" sz="1600" dirty="0" err="1" smtClean="0"/>
              <a:t>darja</a:t>
            </a:r>
            <a:r>
              <a:rPr lang="sl-SI" sz="1600" dirty="0" smtClean="0"/>
              <a:t> in amur </a:t>
            </a:r>
            <a:r>
              <a:rPr lang="sl-SI" sz="1600" dirty="0" err="1" smtClean="0"/>
              <a:t>darja</a:t>
            </a:r>
            <a:r>
              <a:rPr lang="sl-SI" sz="1600" dirty="0" smtClean="0"/>
              <a:t>.</a:t>
            </a:r>
            <a:r>
              <a:rPr lang="sl-SI" sz="1600" dirty="0"/>
              <a:t/>
            </a:r>
            <a:br>
              <a:rPr lang="sl-SI" sz="1600" dirty="0"/>
            </a:br>
            <a:r>
              <a:rPr lang="sl-SI" sz="1600" dirty="0"/>
              <a:t>Med letoma 1960 in 1990 so se </a:t>
            </a:r>
            <a:r>
              <a:rPr lang="sl-SI" sz="1600" dirty="0" smtClean="0"/>
              <a:t>namakalne </a:t>
            </a:r>
            <a:r>
              <a:rPr lang="sl-SI" sz="1600" dirty="0"/>
              <a:t>površine </a:t>
            </a:r>
            <a:r>
              <a:rPr lang="sl-SI" sz="1600" dirty="0" smtClean="0"/>
              <a:t>podvojile. </a:t>
            </a:r>
            <a:r>
              <a:rPr lang="sl-SI" sz="1600" b="1" dirty="0"/>
              <a:t>širjenje puščave pa se je prvič najbolj očitno pokazalo leta 1989</a:t>
            </a:r>
            <a:r>
              <a:rPr lang="sl-SI" sz="1600" dirty="0" smtClean="0"/>
              <a:t>,. zaradi </a:t>
            </a:r>
            <a:r>
              <a:rPr lang="sl-SI" sz="1600" dirty="0"/>
              <a:t>izsuševanja Aralskega jezera </a:t>
            </a:r>
            <a:r>
              <a:rPr lang="sl-SI" sz="1600" dirty="0" smtClean="0"/>
              <a:t>se je spremenilo podnebje v okolici, sedaj  so zime hladnejše in poletja bolj vroča, </a:t>
            </a:r>
            <a:endParaRPr lang="sl-SI" sz="1600"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769" y="2564904"/>
            <a:ext cx="5073222" cy="3644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701" y="1698799"/>
            <a:ext cx="3683525" cy="3274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3223" y="3335922"/>
            <a:ext cx="3850481" cy="343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64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ppt_x"/>
                                          </p:val>
                                        </p:tav>
                                        <p:tav tm="100000">
                                          <p:val>
                                            <p:strVal val="#ppt_x"/>
                                          </p:val>
                                        </p:tav>
                                      </p:tavLst>
                                    </p:anim>
                                    <p:anim calcmode="lin" valueType="num">
                                      <p:cBhvr additive="base">
                                        <p:cTn id="8"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269"/>
                                        </p:tgtEl>
                                        <p:attrNameLst>
                                          <p:attrName>style.visibility</p:attrName>
                                        </p:attrNameLst>
                                      </p:cBhvr>
                                      <p:to>
                                        <p:strVal val="visible"/>
                                      </p:to>
                                    </p:set>
                                    <p:animEffect transition="in" filter="fade">
                                      <p:cBhvr>
                                        <p:cTn id="13" dur="1000"/>
                                        <p:tgtEl>
                                          <p:spTgt spid="11269"/>
                                        </p:tgtEl>
                                      </p:cBhvr>
                                    </p:animEffect>
                                    <p:anim calcmode="lin" valueType="num">
                                      <p:cBhvr>
                                        <p:cTn id="14" dur="1000" fill="hold"/>
                                        <p:tgtEl>
                                          <p:spTgt spid="11269"/>
                                        </p:tgtEl>
                                        <p:attrNameLst>
                                          <p:attrName>ppt_x</p:attrName>
                                        </p:attrNameLst>
                                      </p:cBhvr>
                                      <p:tavLst>
                                        <p:tav tm="0">
                                          <p:val>
                                            <p:strVal val="#ppt_x"/>
                                          </p:val>
                                        </p:tav>
                                        <p:tav tm="100000">
                                          <p:val>
                                            <p:strVal val="#ppt_x"/>
                                          </p:val>
                                        </p:tav>
                                      </p:tavLst>
                                    </p:anim>
                                    <p:anim calcmode="lin" valueType="num">
                                      <p:cBhvr>
                                        <p:cTn id="15" dur="1000" fill="hold"/>
                                        <p:tgtEl>
                                          <p:spTgt spid="112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sz="1800" b="1" dirty="0" smtClean="0"/>
              <a:t>KASPIJSKO JEZERO</a:t>
            </a:r>
            <a:r>
              <a:rPr lang="sl-SI" sz="1800" dirty="0" smtClean="0"/>
              <a:t> (</a:t>
            </a:r>
            <a:r>
              <a:rPr lang="sl-SI" sz="1800" b="1" dirty="0" smtClean="0"/>
              <a:t>Kaspijsko </a:t>
            </a:r>
            <a:r>
              <a:rPr lang="sl-SI" sz="1800" b="1" dirty="0"/>
              <a:t>morje</a:t>
            </a:r>
            <a:r>
              <a:rPr lang="sl-SI" sz="1800" dirty="0"/>
              <a:t>) leži na meji med </a:t>
            </a:r>
            <a:r>
              <a:rPr lang="sl-SI" sz="1800" dirty="0">
                <a:hlinkClick r:id="rId2" tooltip="Azija"/>
              </a:rPr>
              <a:t>Azijo</a:t>
            </a:r>
            <a:r>
              <a:rPr lang="sl-SI" sz="1800" dirty="0"/>
              <a:t> in </a:t>
            </a:r>
            <a:r>
              <a:rPr lang="sl-SI" sz="1800" dirty="0" smtClean="0">
                <a:hlinkClick r:id="rId3" tooltip="Evropa"/>
              </a:rPr>
              <a:t>Evropo</a:t>
            </a:r>
            <a:r>
              <a:rPr lang="sl-SI" sz="1800" dirty="0" smtClean="0"/>
              <a:t>. </a:t>
            </a:r>
            <a:r>
              <a:rPr lang="sl-SI" sz="1800" dirty="0"/>
              <a:t>Je največje območje </a:t>
            </a:r>
            <a:r>
              <a:rPr lang="sl-SI" sz="1800" dirty="0">
                <a:hlinkClick r:id="rId4" tooltip="Celina"/>
              </a:rPr>
              <a:t>celinskega</a:t>
            </a:r>
            <a:r>
              <a:rPr lang="sl-SI" sz="1800" dirty="0"/>
              <a:t> vodovja na </a:t>
            </a:r>
            <a:r>
              <a:rPr lang="sl-SI" sz="1800" dirty="0" smtClean="0">
                <a:hlinkClick r:id="rId5" tooltip="Zemlja"/>
              </a:rPr>
              <a:t>Zemlji</a:t>
            </a:r>
            <a:r>
              <a:rPr lang="sl-SI" sz="1800" dirty="0" smtClean="0"/>
              <a:t> (</a:t>
            </a:r>
            <a:r>
              <a:rPr lang="sl-SI" sz="1800" dirty="0" smtClean="0">
                <a:hlinkClick r:id="rId6" tooltip="1 E11 m²"/>
              </a:rPr>
              <a:t>371.000</a:t>
            </a:r>
            <a:r>
              <a:rPr lang="sl-SI" sz="1800" dirty="0" smtClean="0"/>
              <a:t> </a:t>
            </a:r>
            <a:r>
              <a:rPr lang="sl-SI" sz="1800" dirty="0" smtClean="0">
                <a:hlinkClick r:id="rId7" tooltip="Kvadratni kilometer"/>
              </a:rPr>
              <a:t>km²</a:t>
            </a:r>
            <a:r>
              <a:rPr lang="sl-SI" sz="1800" dirty="0" smtClean="0"/>
              <a:t>). Ima </a:t>
            </a:r>
            <a:r>
              <a:rPr lang="sl-SI" sz="1800" dirty="0">
                <a:hlinkClick r:id="rId8" tooltip="Slana voda (stran ne obstaja)"/>
              </a:rPr>
              <a:t>slano vodo</a:t>
            </a:r>
            <a:r>
              <a:rPr lang="sl-SI" sz="1800" dirty="0"/>
              <a:t>. Glavna pritoka jezera sta </a:t>
            </a:r>
            <a:r>
              <a:rPr lang="sl-SI" sz="1800" dirty="0">
                <a:hlinkClick r:id="rId9" tooltip="Volga"/>
              </a:rPr>
              <a:t>Volga</a:t>
            </a:r>
            <a:r>
              <a:rPr lang="sl-SI" sz="1800" dirty="0"/>
              <a:t> </a:t>
            </a:r>
            <a:r>
              <a:rPr lang="sl-SI" sz="1800" dirty="0" smtClean="0"/>
              <a:t>(80</a:t>
            </a:r>
            <a:r>
              <a:rPr lang="sl-SI" sz="1800" dirty="0"/>
              <a:t> </a:t>
            </a:r>
            <a:r>
              <a:rPr lang="sl-SI" sz="1800" dirty="0" smtClean="0"/>
              <a:t>%) </a:t>
            </a:r>
            <a:r>
              <a:rPr lang="sl-SI" sz="1800" dirty="0"/>
              <a:t>in reka </a:t>
            </a:r>
            <a:r>
              <a:rPr lang="sl-SI" sz="1800" dirty="0">
                <a:hlinkClick r:id="rId10" tooltip="Ural (reka) (stran ne obstaja)"/>
              </a:rPr>
              <a:t>Ural</a:t>
            </a:r>
            <a:r>
              <a:rPr lang="sl-SI" sz="1800" dirty="0" smtClean="0"/>
              <a:t>.  </a:t>
            </a:r>
            <a:r>
              <a:rPr lang="sl-SI" sz="1800" dirty="0"/>
              <a:t>Jezero je postala zaprta celota pred približno 5,5 milijoni let. </a:t>
            </a:r>
            <a:r>
              <a:rPr lang="sl-SI" sz="1800" dirty="0">
                <a:hlinkClick r:id="rId11" tooltip="Morska gladina (stran ne obstaja)"/>
              </a:rPr>
              <a:t>Gladina</a:t>
            </a:r>
            <a:r>
              <a:rPr lang="sl-SI" sz="1800" dirty="0"/>
              <a:t> jezera se je pogosto </a:t>
            </a:r>
            <a:r>
              <a:rPr lang="sl-SI" sz="1800" dirty="0" smtClean="0"/>
              <a:t>spreminjala. </a:t>
            </a:r>
            <a:r>
              <a:rPr lang="sl-SI" sz="1800" dirty="0"/>
              <a:t>Današnja nadmorska višina jezera je -28 metrov oziroma 28 metrov pod morsko gladino</a:t>
            </a:r>
            <a:r>
              <a:rPr lang="sl-SI" sz="1600" dirty="0"/>
              <a:t>.</a:t>
            </a:r>
          </a:p>
        </p:txBody>
      </p:sp>
      <p:pic>
        <p:nvPicPr>
          <p:cNvPr id="1229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1713244"/>
            <a:ext cx="41148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39826" y="1713244"/>
            <a:ext cx="41148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65752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28650" y="365126"/>
            <a:ext cx="7886700" cy="1091886"/>
          </a:xfrm>
        </p:spPr>
        <p:txBody>
          <a:bodyPr>
            <a:normAutofit fontScale="90000"/>
          </a:bodyPr>
          <a:lstStyle/>
          <a:p>
            <a:pPr>
              <a:lnSpc>
                <a:spcPct val="115000"/>
              </a:lnSpc>
            </a:pPr>
            <a:r>
              <a:rPr lang="sl-SI" sz="2800" b="1" dirty="0">
                <a:latin typeface="Comic Sans MS"/>
                <a:ea typeface="Times New Roman"/>
                <a:cs typeface="Times New Roman"/>
              </a:rPr>
              <a:t>NARAVNE ZNAČILNOSTI VZHODNE EVROPE</a:t>
            </a:r>
            <a:r>
              <a:rPr lang="sl-SI" sz="1800" dirty="0">
                <a:ea typeface="Calibri"/>
                <a:cs typeface="Times New Roman"/>
              </a:rPr>
              <a:t/>
            </a:r>
            <a:br>
              <a:rPr lang="sl-SI" sz="1800" dirty="0">
                <a:ea typeface="Calibri"/>
                <a:cs typeface="Times New Roman"/>
              </a:rPr>
            </a:br>
            <a:r>
              <a:rPr lang="sl-SI" sz="1800" dirty="0" smtClean="0">
                <a:ea typeface="Calibri"/>
                <a:cs typeface="Times New Roman"/>
              </a:rPr>
              <a:t>                                                         </a:t>
            </a:r>
            <a:r>
              <a:rPr lang="sl-SI" sz="2800" b="1" dirty="0" smtClean="0">
                <a:latin typeface="Comic Sans MS"/>
                <a:ea typeface="Times New Roman"/>
                <a:cs typeface="Times New Roman"/>
              </a:rPr>
              <a:t>IN </a:t>
            </a:r>
            <a:r>
              <a:rPr lang="sl-SI" sz="2800" b="1" dirty="0">
                <a:latin typeface="Comic Sans MS"/>
                <a:ea typeface="Times New Roman"/>
                <a:cs typeface="Times New Roman"/>
              </a:rPr>
              <a:t>RUSIJE</a:t>
            </a:r>
            <a:r>
              <a:rPr lang="sl-SI" sz="1800" dirty="0">
                <a:ea typeface="Calibri"/>
                <a:cs typeface="Times New Roman"/>
              </a:rPr>
              <a:t/>
            </a:r>
            <a:br>
              <a:rPr lang="sl-SI" sz="1800" dirty="0">
                <a:ea typeface="Calibri"/>
                <a:cs typeface="Times New Roman"/>
              </a:rPr>
            </a:br>
            <a:endParaRPr lang="sl-SI" sz="2800" dirty="0"/>
          </a:p>
        </p:txBody>
      </p:sp>
      <p:sp>
        <p:nvSpPr>
          <p:cNvPr id="3" name="Ograda vsebine 2"/>
          <p:cNvSpPr>
            <a:spLocks noGrp="1"/>
          </p:cNvSpPr>
          <p:nvPr>
            <p:ph idx="1"/>
          </p:nvPr>
        </p:nvSpPr>
        <p:spPr>
          <a:xfrm>
            <a:off x="628650" y="1416818"/>
            <a:ext cx="7886700" cy="4760145"/>
          </a:xfrm>
        </p:spPr>
        <p:txBody>
          <a:bodyPr>
            <a:normAutofit/>
          </a:bodyPr>
          <a:lstStyle/>
          <a:p>
            <a:pPr>
              <a:lnSpc>
                <a:spcPct val="115000"/>
              </a:lnSpc>
            </a:pPr>
            <a:r>
              <a:rPr lang="sl-SI" sz="1200" b="1" dirty="0">
                <a:latin typeface="Comic Sans MS"/>
                <a:ea typeface="Times New Roman"/>
                <a:cs typeface="Times New Roman"/>
              </a:rPr>
              <a:t> </a:t>
            </a:r>
            <a:endParaRPr lang="sl-SI" sz="1800" dirty="0">
              <a:ea typeface="Calibri"/>
              <a:cs typeface="Times New Roman"/>
            </a:endParaRPr>
          </a:p>
          <a:p>
            <a:pPr marL="342900" lvl="0" indent="-342900">
              <a:lnSpc>
                <a:spcPct val="115000"/>
              </a:lnSpc>
              <a:spcAft>
                <a:spcPts val="0"/>
              </a:spcAft>
              <a:buFont typeface="+mj-lt"/>
              <a:buAutoNum type="arabicPeriod"/>
              <a:tabLst>
                <a:tab pos="457200" algn="l"/>
              </a:tabLst>
            </a:pPr>
            <a:r>
              <a:rPr lang="sl-SI" b="1" dirty="0">
                <a:latin typeface="Comic Sans MS"/>
                <a:ea typeface="Times New Roman"/>
                <a:cs typeface="Times New Roman"/>
              </a:rPr>
              <a:t>Sestavlja jo več reliefnih enot: Vzhodnoevropsko nižavje, Sibirija, gorovja na vzhodu, Kamčatka.</a:t>
            </a:r>
            <a:endParaRPr lang="sl-SI" sz="1800" dirty="0">
              <a:ea typeface="Calibri"/>
              <a:cs typeface="Times New Roman"/>
            </a:endParaRPr>
          </a:p>
          <a:p>
            <a:pPr marL="342900" lvl="0" indent="-342900">
              <a:lnSpc>
                <a:spcPct val="115000"/>
              </a:lnSpc>
              <a:spcAft>
                <a:spcPts val="0"/>
              </a:spcAft>
              <a:buFont typeface="+mj-lt"/>
              <a:buAutoNum type="arabicPeriod"/>
              <a:tabLst>
                <a:tab pos="457200" algn="l"/>
              </a:tabLst>
            </a:pPr>
            <a:r>
              <a:rPr lang="sl-SI" b="1" dirty="0">
                <a:latin typeface="Comic Sans MS"/>
                <a:ea typeface="Times New Roman"/>
                <a:cs typeface="Times New Roman"/>
              </a:rPr>
              <a:t>Prevladuje celinsko podnebje.</a:t>
            </a:r>
            <a:endParaRPr lang="sl-SI" sz="1800" dirty="0">
              <a:ea typeface="Calibri"/>
              <a:cs typeface="Times New Roman"/>
            </a:endParaRPr>
          </a:p>
          <a:p>
            <a:pPr marL="342900" lvl="0" indent="-342900">
              <a:lnSpc>
                <a:spcPct val="115000"/>
              </a:lnSpc>
              <a:spcAft>
                <a:spcPts val="0"/>
              </a:spcAft>
              <a:buFont typeface="+mj-lt"/>
              <a:buAutoNum type="arabicPeriod"/>
              <a:tabLst>
                <a:tab pos="457200" algn="l"/>
              </a:tabLst>
            </a:pPr>
            <a:r>
              <a:rPr lang="sl-SI" b="1" dirty="0">
                <a:latin typeface="Comic Sans MS"/>
                <a:ea typeface="Times New Roman"/>
                <a:cs typeface="Times New Roman"/>
              </a:rPr>
              <a:t>Tečaj mraza.</a:t>
            </a:r>
            <a:endParaRPr lang="sl-SI" sz="1800" dirty="0">
              <a:ea typeface="Calibri"/>
              <a:cs typeface="Times New Roman"/>
            </a:endParaRPr>
          </a:p>
          <a:p>
            <a:pPr marL="342900" lvl="0" indent="-342900">
              <a:lnSpc>
                <a:spcPct val="115000"/>
              </a:lnSpc>
              <a:spcAft>
                <a:spcPts val="0"/>
              </a:spcAft>
              <a:buFont typeface="+mj-lt"/>
              <a:buAutoNum type="arabicPeriod"/>
              <a:tabLst>
                <a:tab pos="457200" algn="l"/>
              </a:tabLst>
            </a:pPr>
            <a:r>
              <a:rPr lang="sl-SI" b="1" dirty="0">
                <a:latin typeface="Comic Sans MS"/>
                <a:ea typeface="Times New Roman"/>
                <a:cs typeface="Times New Roman"/>
              </a:rPr>
              <a:t>Različni rastlinski pasovi: tundra, tajga, listnati gozd, gozdna stepa, stepa, </a:t>
            </a:r>
            <a:r>
              <a:rPr lang="sl-SI" b="1" dirty="0" err="1">
                <a:latin typeface="Comic Sans MS"/>
                <a:ea typeface="Times New Roman"/>
                <a:cs typeface="Times New Roman"/>
              </a:rPr>
              <a:t>polpuščavsko</a:t>
            </a:r>
            <a:r>
              <a:rPr lang="sl-SI" b="1" dirty="0">
                <a:latin typeface="Comic Sans MS"/>
                <a:ea typeface="Times New Roman"/>
                <a:cs typeface="Times New Roman"/>
              </a:rPr>
              <a:t> rastlinstvo.</a:t>
            </a:r>
            <a:endParaRPr lang="sl-SI" sz="1800" dirty="0">
              <a:ea typeface="Calibri"/>
              <a:cs typeface="Times New Roman"/>
            </a:endParaRPr>
          </a:p>
          <a:p>
            <a:pPr marL="342900" lvl="0" indent="-342900">
              <a:lnSpc>
                <a:spcPct val="115000"/>
              </a:lnSpc>
              <a:spcAft>
                <a:spcPts val="0"/>
              </a:spcAft>
              <a:buFont typeface="+mj-lt"/>
              <a:buAutoNum type="arabicPeriod"/>
              <a:tabLst>
                <a:tab pos="457200" algn="l"/>
              </a:tabLst>
            </a:pPr>
            <a:r>
              <a:rPr lang="sl-SI" b="1" dirty="0" smtClean="0">
                <a:latin typeface="Comic Sans MS"/>
                <a:ea typeface="Times New Roman"/>
                <a:cs typeface="Times New Roman"/>
              </a:rPr>
              <a:t>Bajkalsko </a:t>
            </a:r>
            <a:r>
              <a:rPr lang="sl-SI" b="1" dirty="0">
                <a:latin typeface="Comic Sans MS"/>
                <a:ea typeface="Times New Roman"/>
                <a:cs typeface="Times New Roman"/>
              </a:rPr>
              <a:t>jezero.</a:t>
            </a:r>
            <a:endParaRPr lang="sl-SI" sz="1800" dirty="0">
              <a:ea typeface="Calibri"/>
              <a:cs typeface="Times New Roman"/>
            </a:endParaRPr>
          </a:p>
          <a:p>
            <a:endParaRPr lang="sl-SI" dirty="0"/>
          </a:p>
        </p:txBody>
      </p:sp>
    </p:spTree>
    <p:extLst>
      <p:ext uri="{BB962C8B-B14F-4D97-AF65-F5344CB8AC3E}">
        <p14:creationId xmlns:p14="http://schemas.microsoft.com/office/powerpoint/2010/main" val="34126329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323528" y="404664"/>
            <a:ext cx="8424334" cy="5616624"/>
          </a:xfrm>
          <a:prstGeom prst="rect">
            <a:avLst/>
          </a:prstGeom>
        </p:spPr>
      </p:pic>
    </p:spTree>
    <p:extLst>
      <p:ext uri="{BB962C8B-B14F-4D97-AF65-F5344CB8AC3E}">
        <p14:creationId xmlns:p14="http://schemas.microsoft.com/office/powerpoint/2010/main" val="36517370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228287" y="326215"/>
            <a:ext cx="4286250" cy="380047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818" y="343428"/>
            <a:ext cx="4816463" cy="2460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ravokotnik 4"/>
          <p:cNvSpPr/>
          <p:nvPr/>
        </p:nvSpPr>
        <p:spPr>
          <a:xfrm>
            <a:off x="4644008" y="3727938"/>
            <a:ext cx="3977479" cy="1141222"/>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Cyrl-AZ" sz="3600" dirty="0" smtClean="0">
                <a:solidFill>
                  <a:schemeClr val="tx1"/>
                </a:solidFill>
              </a:rPr>
              <a:t>Шола</a:t>
            </a:r>
            <a:r>
              <a:rPr lang="az-Cyrl-AZ" dirty="0" smtClean="0">
                <a:solidFill>
                  <a:schemeClr val="tx1"/>
                </a:solidFill>
              </a:rPr>
              <a:t> </a:t>
            </a:r>
            <a:r>
              <a:rPr lang="az-Cyrl-AZ" sz="3600" dirty="0" smtClean="0">
                <a:solidFill>
                  <a:schemeClr val="tx1"/>
                </a:solidFill>
              </a:rPr>
              <a:t>ми </a:t>
            </a:r>
            <a:r>
              <a:rPr lang="az-Cyrl-AZ" sz="3600" dirty="0">
                <a:solidFill>
                  <a:schemeClr val="tx1"/>
                </a:solidFill>
              </a:rPr>
              <a:t>је вшеч.</a:t>
            </a:r>
            <a:endParaRPr lang="sl-SI" sz="3600" dirty="0">
              <a:solidFill>
                <a:schemeClr val="tx1"/>
              </a:solidFill>
            </a:endParaRPr>
          </a:p>
        </p:txBody>
      </p:sp>
      <p:sp>
        <p:nvSpPr>
          <p:cNvPr id="3" name="Pravokotnik 2"/>
          <p:cNvSpPr/>
          <p:nvPr/>
        </p:nvSpPr>
        <p:spPr>
          <a:xfrm>
            <a:off x="4644008" y="5013176"/>
            <a:ext cx="345638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Upam, da ste prebrali zgornji zapis v cirilici</a:t>
            </a:r>
            <a:endParaRPr lang="sl-SI" dirty="0"/>
          </a:p>
        </p:txBody>
      </p:sp>
    </p:spTree>
    <p:extLst>
      <p:ext uri="{BB962C8B-B14F-4D97-AF65-F5344CB8AC3E}">
        <p14:creationId xmlns:p14="http://schemas.microsoft.com/office/powerpoint/2010/main" val="202128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642" y="980728"/>
            <a:ext cx="6521294" cy="493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52100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800" b="1" dirty="0">
                <a:latin typeface="Comic Sans MS"/>
                <a:ea typeface="Times New Roman"/>
                <a:cs typeface="Times New Roman"/>
              </a:rPr>
              <a:t>VZHODNA EVROPA Z RUSIJO</a:t>
            </a:r>
            <a:r>
              <a:rPr lang="sl-SI" sz="1800" dirty="0">
                <a:ea typeface="Calibri"/>
                <a:cs typeface="Times New Roman"/>
              </a:rPr>
              <a:t/>
            </a:r>
            <a:br>
              <a:rPr lang="sl-SI" sz="1800" dirty="0">
                <a:ea typeface="Calibri"/>
                <a:cs typeface="Times New Roman"/>
              </a:rPr>
            </a:br>
            <a:endParaRPr lang="sl-SI" sz="2800" dirty="0"/>
          </a:p>
        </p:txBody>
      </p:sp>
      <p:sp>
        <p:nvSpPr>
          <p:cNvPr id="3" name="Ograda vsebine 2"/>
          <p:cNvSpPr>
            <a:spLocks noGrp="1"/>
          </p:cNvSpPr>
          <p:nvPr>
            <p:ph idx="1"/>
          </p:nvPr>
        </p:nvSpPr>
        <p:spPr>
          <a:xfrm>
            <a:off x="628650" y="1577591"/>
            <a:ext cx="7886700" cy="4599372"/>
          </a:xfrm>
        </p:spPr>
        <p:txBody>
          <a:bodyPr>
            <a:normAutofit/>
          </a:bodyPr>
          <a:lstStyle/>
          <a:p>
            <a:pPr marL="0" indent="0">
              <a:lnSpc>
                <a:spcPct val="115000"/>
              </a:lnSpc>
              <a:spcAft>
                <a:spcPts val="0"/>
              </a:spcAft>
              <a:buNone/>
            </a:pPr>
            <a:endParaRPr lang="sl-SI" sz="1800" dirty="0">
              <a:ea typeface="Calibri"/>
              <a:cs typeface="Times New Roman"/>
            </a:endParaRPr>
          </a:p>
          <a:p>
            <a:pPr marL="342900" lvl="0" indent="-342900">
              <a:lnSpc>
                <a:spcPct val="115000"/>
              </a:lnSpc>
              <a:spcAft>
                <a:spcPts val="0"/>
              </a:spcAft>
              <a:buFont typeface="+mj-lt"/>
              <a:buAutoNum type="arabicParenR"/>
              <a:tabLst>
                <a:tab pos="685800" algn="l"/>
              </a:tabLst>
            </a:pPr>
            <a:r>
              <a:rPr lang="sl-SI" b="1" dirty="0">
                <a:latin typeface="Comic Sans MS"/>
                <a:ea typeface="Times New Roman"/>
                <a:cs typeface="Times New Roman"/>
              </a:rPr>
              <a:t>Meja med Evropo in Azijo ni vidna v naravi.</a:t>
            </a:r>
            <a:endParaRPr lang="sl-SI" sz="1800" dirty="0">
              <a:ea typeface="Calibri"/>
              <a:cs typeface="Times New Roman"/>
            </a:endParaRPr>
          </a:p>
          <a:p>
            <a:pPr marL="342900" lvl="0" indent="-342900">
              <a:lnSpc>
                <a:spcPct val="115000"/>
              </a:lnSpc>
              <a:spcAft>
                <a:spcPts val="0"/>
              </a:spcAft>
              <a:buFont typeface="+mj-lt"/>
              <a:buAutoNum type="arabicParenR"/>
              <a:tabLst>
                <a:tab pos="685800" algn="l"/>
              </a:tabLst>
            </a:pPr>
            <a:r>
              <a:rPr lang="sl-SI" b="1" dirty="0">
                <a:latin typeface="Comic Sans MS"/>
                <a:ea typeface="Times New Roman"/>
                <a:cs typeface="Times New Roman"/>
              </a:rPr>
              <a:t>Pred letom 1991 je področje Vzhodne Evrope in Severne Azije pripadalo Sovjetski zvezi.</a:t>
            </a:r>
            <a:endParaRPr lang="sl-SI" sz="1800" dirty="0">
              <a:ea typeface="Calibri"/>
              <a:cs typeface="Times New Roman"/>
            </a:endParaRPr>
          </a:p>
          <a:p>
            <a:pPr marL="342900" lvl="0" indent="-342900">
              <a:lnSpc>
                <a:spcPct val="115000"/>
              </a:lnSpc>
              <a:spcAft>
                <a:spcPts val="0"/>
              </a:spcAft>
              <a:buFont typeface="+mj-lt"/>
              <a:buAutoNum type="arabicParenR"/>
              <a:tabLst>
                <a:tab pos="685800" algn="l"/>
              </a:tabLst>
            </a:pPr>
            <a:r>
              <a:rPr lang="sl-SI" b="1" dirty="0">
                <a:latin typeface="Comic Sans MS"/>
                <a:ea typeface="Times New Roman"/>
                <a:cs typeface="Times New Roman"/>
              </a:rPr>
              <a:t>Večinski narod so Rusi, sodijo v slovansko jezikovno skupino.</a:t>
            </a:r>
            <a:endParaRPr lang="sl-SI" sz="1800" dirty="0">
              <a:ea typeface="Calibri"/>
              <a:cs typeface="Times New Roman"/>
            </a:endParaRPr>
          </a:p>
          <a:p>
            <a:pPr marL="342900" lvl="0" indent="-342900">
              <a:lnSpc>
                <a:spcPct val="115000"/>
              </a:lnSpc>
              <a:spcAft>
                <a:spcPts val="0"/>
              </a:spcAft>
              <a:buFont typeface="+mj-lt"/>
              <a:buAutoNum type="arabicParenR"/>
              <a:tabLst>
                <a:tab pos="685800" algn="l"/>
              </a:tabLst>
            </a:pPr>
            <a:r>
              <a:rPr lang="sl-SI" b="1" dirty="0">
                <a:latin typeface="Comic Sans MS"/>
                <a:ea typeface="Times New Roman"/>
                <a:cs typeface="Times New Roman"/>
              </a:rPr>
              <a:t>Njihova pisava je cirilica.</a:t>
            </a:r>
            <a:endParaRPr lang="sl-SI" sz="1800" dirty="0">
              <a:ea typeface="Calibri"/>
              <a:cs typeface="Times New Roman"/>
            </a:endParaRPr>
          </a:p>
          <a:p>
            <a:pPr marL="342900" lvl="0" indent="-342900">
              <a:lnSpc>
                <a:spcPct val="115000"/>
              </a:lnSpc>
              <a:spcAft>
                <a:spcPts val="0"/>
              </a:spcAft>
              <a:buFont typeface="+mj-lt"/>
              <a:buAutoNum type="arabicParenR"/>
              <a:tabLst>
                <a:tab pos="685800" algn="l"/>
              </a:tabLst>
            </a:pPr>
            <a:r>
              <a:rPr lang="sl-SI" b="1" dirty="0">
                <a:latin typeface="Comic Sans MS"/>
                <a:ea typeface="Times New Roman"/>
                <a:cs typeface="Times New Roman"/>
              </a:rPr>
              <a:t>Pravoslavna veroizpoved.</a:t>
            </a:r>
            <a:endParaRPr lang="sl-SI" sz="1800" dirty="0">
              <a:ea typeface="Calibri"/>
              <a:cs typeface="Times New Roman"/>
            </a:endParaRPr>
          </a:p>
          <a:p>
            <a:pPr marL="342900" lvl="0" indent="-342900">
              <a:lnSpc>
                <a:spcPct val="115000"/>
              </a:lnSpc>
              <a:spcAft>
                <a:spcPts val="0"/>
              </a:spcAft>
              <a:buFont typeface="+mj-lt"/>
              <a:buAutoNum type="arabicParenR"/>
              <a:tabLst>
                <a:tab pos="685800" algn="l"/>
              </a:tabLst>
            </a:pPr>
            <a:r>
              <a:rPr lang="sl-SI" b="1" dirty="0">
                <a:latin typeface="Comic Sans MS"/>
                <a:ea typeface="Times New Roman"/>
                <a:cs typeface="Times New Roman"/>
              </a:rPr>
              <a:t>Redka in neenakomerna poselitev.</a:t>
            </a:r>
            <a:endParaRPr lang="sl-SI" sz="1800" dirty="0">
              <a:ea typeface="Calibri"/>
              <a:cs typeface="Times New Roman"/>
            </a:endParaRPr>
          </a:p>
          <a:p>
            <a:endParaRPr lang="sl-SI" dirty="0"/>
          </a:p>
        </p:txBody>
      </p:sp>
    </p:spTree>
    <p:extLst>
      <p:ext uri="{BB962C8B-B14F-4D97-AF65-F5344CB8AC3E}">
        <p14:creationId xmlns:p14="http://schemas.microsoft.com/office/powerpoint/2010/main" val="25936839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pPr marL="228600" algn="ctr">
              <a:lnSpc>
                <a:spcPct val="115000"/>
              </a:lnSpc>
              <a:spcAft>
                <a:spcPts val="0"/>
              </a:spcAft>
            </a:pPr>
            <a:r>
              <a:rPr lang="sl-SI" sz="2400" b="1" dirty="0">
                <a:latin typeface="Comic Sans MS"/>
                <a:ea typeface="Times New Roman"/>
                <a:cs typeface="Times New Roman"/>
              </a:rPr>
              <a:t>NARAVNE ZNAČILNOSTI VZHODNE EVROPE</a:t>
            </a:r>
            <a:r>
              <a:rPr lang="sl-SI" sz="1600" dirty="0">
                <a:latin typeface="Calibri"/>
                <a:ea typeface="Calibri"/>
                <a:cs typeface="Times New Roman"/>
              </a:rPr>
              <a:t/>
            </a:r>
            <a:br>
              <a:rPr lang="sl-SI" sz="1600" dirty="0">
                <a:latin typeface="Calibri"/>
                <a:ea typeface="Calibri"/>
                <a:cs typeface="Times New Roman"/>
              </a:rPr>
            </a:br>
            <a:r>
              <a:rPr lang="sl-SI" sz="2400" b="1" dirty="0">
                <a:latin typeface="Comic Sans MS"/>
                <a:ea typeface="Times New Roman"/>
                <a:cs typeface="Times New Roman"/>
              </a:rPr>
              <a:t>IN RUSIJE</a:t>
            </a:r>
            <a:endParaRPr lang="sl-SI" sz="24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435" y="2132856"/>
            <a:ext cx="5707856" cy="4283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37641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1800" dirty="0" smtClean="0"/>
              <a:t>NA Zemljevidu poišči naravne enote </a:t>
            </a:r>
            <a:endParaRPr lang="sl-SI" sz="1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437" y="1077187"/>
            <a:ext cx="7287567" cy="5160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57407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92016"/>
            <a:ext cx="8326054" cy="5708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5783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99" y="954595"/>
            <a:ext cx="4943789" cy="4647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833" y="253129"/>
            <a:ext cx="5175647"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avokotnik 1"/>
          <p:cNvSpPr/>
          <p:nvPr/>
        </p:nvSpPr>
        <p:spPr>
          <a:xfrm>
            <a:off x="286378" y="5998866"/>
            <a:ext cx="1477310" cy="598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URAL, SIBIRIJA</a:t>
            </a:r>
            <a:endParaRPr lang="sl-SI"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833" y="2248800"/>
            <a:ext cx="5089961" cy="4469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566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13</TotalTime>
  <Words>176</Words>
  <Application>Microsoft Office PowerPoint</Application>
  <PresentationFormat>Diaprojekcija na zaslonu (4:3)</PresentationFormat>
  <Paragraphs>39</Paragraphs>
  <Slides>18</Slides>
  <Notes>0</Notes>
  <HiddenSlides>0</HiddenSlides>
  <MMClips>0</MMClips>
  <ScaleCrop>false</ScaleCrop>
  <HeadingPairs>
    <vt:vector size="4" baseType="variant">
      <vt:variant>
        <vt:lpstr>Tema</vt:lpstr>
      </vt:variant>
      <vt:variant>
        <vt:i4>1</vt:i4>
      </vt:variant>
      <vt:variant>
        <vt:lpstr>Naslovi diapozitivov</vt:lpstr>
      </vt:variant>
      <vt:variant>
        <vt:i4>18</vt:i4>
      </vt:variant>
    </vt:vector>
  </HeadingPairs>
  <TitlesOfParts>
    <vt:vector size="19" baseType="lpstr">
      <vt:lpstr>Austin</vt:lpstr>
      <vt:lpstr>VZHODNA EVROPA Z RUSIJO</vt:lpstr>
      <vt:lpstr>PowerPointova predstavitev</vt:lpstr>
      <vt:lpstr>PowerPointova predstavitev</vt:lpstr>
      <vt:lpstr>PowerPointova predstavitev</vt:lpstr>
      <vt:lpstr>VZHODNA EVROPA Z RUSIJO </vt:lpstr>
      <vt:lpstr>NARAVNE ZNAČILNOSTI VZHODNE EVROPE IN RUSIJE</vt:lpstr>
      <vt:lpstr>NA Zemljevidu poišči naravne enote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BAJKALSKO JEZERO:  je najstarejše, po količini sladke vode največje in najgloblje sladkovodno jezero. </vt:lpstr>
      <vt:lpstr>ARALSKO JEZERO: izginevanje se je začelo v zgodnjih 60. letih 20 stoletja, ZARADI NAMAKANJA bombaŽA.  Najpomembnejša pritoka sta sir darja in amur darja. Med letoma 1960 in 1990 so se namakalne površine podvojile. širjenje puščave pa se je prvič najbolj očitno pokazalo leta 1989,. zaradi izsuševanja Aralskega jezera se je spremenilo podnebje v okolici, sedaj  so zime hladnejše in poletja bolj vroča, </vt:lpstr>
      <vt:lpstr>KASPIJSKO JEZERO (Kaspijsko morje) leži na meji med Azijo in Evropo. Je največje območje celinskega vodovja na Zemlji (371.000 km²). Ima slano vodo. Glavna pritoka jezera sta Volga (80 %) in reka Ural.  Jezero je postala zaprta celota pred približno 5,5 milijoni let. Gladina jezera se je pogosto spreminjala. Današnja nadmorska višina jezera je -28 metrov oziroma 28 metrov pod morsko gladino.</vt:lpstr>
      <vt:lpstr>NARAVNE ZNAČILNOSTI VZHODNE EVROPE                                                          IN RUSIJE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VZHODNA EVROPA Z RUSIJO</dc:title>
  <dc:creator>Sonja</dc:creator>
  <cp:lastModifiedBy>Sonja</cp:lastModifiedBy>
  <cp:revision>2</cp:revision>
  <dcterms:created xsi:type="dcterms:W3CDTF">2020-05-12T16:58:50Z</dcterms:created>
  <dcterms:modified xsi:type="dcterms:W3CDTF">2020-05-12T17:34:33Z</dcterms:modified>
</cp:coreProperties>
</file>