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wmf" ContentType="image/x-wmf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FF00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61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Kliknite, če želite urediti sloge besedila matrice</a:t>
            </a:r>
          </a:p>
          <a:p>
            <a:pPr lvl="1"/>
            <a:r>
              <a:rPr lang="en-US" noProof="0" smtClean="0"/>
              <a:t>Druga raven</a:t>
            </a:r>
          </a:p>
          <a:p>
            <a:pPr lvl="2"/>
            <a:r>
              <a:rPr lang="en-US" noProof="0" smtClean="0"/>
              <a:t>Tretja raven</a:t>
            </a:r>
          </a:p>
          <a:p>
            <a:pPr lvl="3"/>
            <a:r>
              <a:rPr lang="en-US" noProof="0" smtClean="0"/>
              <a:t>Četrta raven</a:t>
            </a:r>
          </a:p>
          <a:p>
            <a:pPr lvl="4"/>
            <a:r>
              <a:rPr lang="en-US" noProof="0" smtClean="0"/>
              <a:t>Peta raven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5BC69A2-0216-46DD-AB82-069E5E1D6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DC81D9-4AE4-4C66-93FD-14DBC5E023F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387C70-7040-4EF1-9E36-125977570C2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58602C-DD34-4D61-BEF5-3201052C0F31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693A70-9778-4140-9BF8-256CAE754608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44B8EC-F3C8-41DA-9442-4AEFC46C114F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BBC641-0DC5-4B7F-B720-ED7D56EC5DC4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F379B6-3699-458A-BC1A-641144CF099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F0CE9C-033E-4ACB-B8AA-B0B5465A235E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271779-8D70-44D7-A2E0-C4E26BF5AA2C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AC06CD-43B5-4B1B-AA46-138B1E9DADF6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A92DA5-60D7-441A-9196-F544C1BA2851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FB7369-F15C-464E-BE54-FF4F8335352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A4CD07-2AF7-4A2A-A9B6-0E6671E670E9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080E93-2B09-4AE0-A4E7-96AB716B6078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4FBB8A-C586-4D38-BF29-5DD5207F5C76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C54E87-719A-4C83-9AEE-E44122D22932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6A83B0-F5A4-4D64-80B8-6068C0808296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399044-690E-4EF3-903E-27A47B5F499E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B538D9-42EE-417C-B6BA-9015ACDC57C1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090452-64FE-42B7-8045-FCC7AD584CE5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0F8646-1A78-47CD-ACBB-4002E911607F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7DEAFB-91D7-4FDE-A9E5-E8609000065E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FC0B06-C434-4176-BEF1-6EC78F7926C8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C63724-726C-413A-A89C-162B38B54702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F34502-074C-4092-8896-390926904447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110E51-453D-4509-88BA-8722C39752B5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F75BBA-7A6C-4307-BF59-BAD12E2E396B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87DBF9-EE0F-4B88-94ED-BD9C5813BFCE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3A33F6-224B-4D44-B8B3-D53EBA58BA91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D70B0D-5B89-44CE-8B92-4AAE5F63F633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504F2B-5B6F-46F2-8AC2-E4D19CB90D29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D20BF4-33C8-4BAE-8428-283C0CAA7DA9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1E16D7-CBC4-440B-B79D-8608813253C3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E23CC9-E9FD-4BC4-B4F9-162A4631A6FC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9080CD-3515-4F16-A67B-D5A51E40092D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A44CFB-6DB5-42F5-BC57-45C01EE108B6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0F8EE5-1FE5-4629-A605-7B2C59DC8CD3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009125-1639-4149-A87C-E2230AF64BB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A2E1F9-F826-4DE3-BE74-DCE4C8E3F4B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F96203-00B3-459E-9D58-11BBF8D95A7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05D1F7-4598-4DF7-84B0-61565482B9A4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09B58F-12DC-4C16-994E-B52453E58E3D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B1F66-0400-4D66-82AE-983184F8D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4ED0B-5302-411B-852E-94077E539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56671-7698-4C2F-AB62-D7D9ED16DF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19A3D-BD2D-442A-9C20-95B238E78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050AA-EBC1-4884-8EF4-823D8E3AFD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0969F-C6AF-4F39-BBF4-D1BFA72615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6DBF6-232D-4BAF-A8DC-970258513B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D799C-8B42-40A1-99F9-B68F0B7E8E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4356E-FFE4-4720-B55C-04F258BC51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42C34-05EB-48C9-B6CD-50062A4213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558FF-0ECA-452C-9604-5F61A12078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en-US"/>
              <a:t>Klavdija Štrancar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2F76A77-DAB5-41A1-AF03-EE71FFFBA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" Type="http://schemas.openxmlformats.org/officeDocument/2006/relationships/notesSlide" Target="../notesSlides/notesSlide2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4114800"/>
            <a:ext cx="8458200" cy="2163763"/>
          </a:xfrm>
          <a:solidFill>
            <a:srgbClr val="00B050"/>
          </a:solidFill>
        </p:spPr>
        <p:txBody>
          <a:bodyPr/>
          <a:lstStyle/>
          <a:p>
            <a:pPr eaLnBrk="1" hangingPunct="1"/>
            <a:r>
              <a:rPr lang="sl-SI" b="1" smtClean="0">
                <a:solidFill>
                  <a:srgbClr val="FFFF00"/>
                </a:solidFill>
              </a:rPr>
              <a:t>S ČIM SE PREŽIVLJAJO LJUDJE IZ MOJEGA DOMAČEGA KRAJA?</a:t>
            </a:r>
            <a:endParaRPr lang="en-US" b="1" smtClean="0">
              <a:solidFill>
                <a:srgbClr val="FFFF00"/>
              </a:solidFill>
            </a:endParaRPr>
          </a:p>
        </p:txBody>
      </p:sp>
      <p:pic>
        <p:nvPicPr>
          <p:cNvPr id="14338" name="Picture 7" descr="http://business.phillipmartin.info/business_main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304800"/>
            <a:ext cx="4648200" cy="399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098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Kmetijstvo. </a:t>
            </a:r>
          </a:p>
          <a:p>
            <a:r>
              <a:rPr lang="sl-SI" sz="4000" b="1" smtClean="0">
                <a:solidFill>
                  <a:srgbClr val="0070C0"/>
                </a:solidFill>
              </a:rPr>
              <a:t>Njena glavna naloga je pridelava hrane.</a:t>
            </a:r>
          </a:p>
        </p:txBody>
      </p:sp>
      <p:pic>
        <p:nvPicPr>
          <p:cNvPr id="32771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5. vprašanje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Naštej nekaj kmetijskih panog.</a:t>
            </a:r>
            <a:endParaRPr lang="sl-SI" sz="4000" smtClean="0">
              <a:solidFill>
                <a:schemeClr val="bg1"/>
              </a:solidFill>
            </a:endParaRPr>
          </a:p>
        </p:txBody>
      </p:sp>
      <p:sp>
        <p:nvSpPr>
          <p:cNvPr id="34819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4290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Poljedelstvo, živinoreja, sadjarstvo, vinogradništvo, gozdarstvo, ribištvo, vrtnarstvo, čebelarstvo,vrtnarstvo, …</a:t>
            </a:r>
          </a:p>
        </p:txBody>
      </p:sp>
      <p:pic>
        <p:nvPicPr>
          <p:cNvPr id="36867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8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6. vprašanje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3622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Katere kmetijske panoge obstajajo v tvojem domačem kraju?</a:t>
            </a:r>
            <a:endParaRPr lang="sl-SI" sz="4000" smtClean="0">
              <a:solidFill>
                <a:schemeClr val="bg1"/>
              </a:solidFill>
            </a:endParaRPr>
          </a:p>
        </p:txBody>
      </p:sp>
      <p:sp>
        <p:nvSpPr>
          <p:cNvPr id="38915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9812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Gozdarstvo, poljedelstvo, vrtnarstvo,  živinoreja, čebelarstvo,…</a:t>
            </a:r>
          </a:p>
        </p:txBody>
      </p:sp>
      <p:pic>
        <p:nvPicPr>
          <p:cNvPr id="40963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4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Kaj je rudarstvo?</a:t>
            </a:r>
            <a:endParaRPr lang="sl-SI" sz="4000" smtClean="0">
              <a:solidFill>
                <a:schemeClr val="bg1"/>
              </a:solidFill>
            </a:endParaRPr>
          </a:p>
        </p:txBody>
      </p:sp>
      <p:sp>
        <p:nvSpPr>
          <p:cNvPr id="43011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288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Dejavnost pridobivanja rud in premoga.</a:t>
            </a:r>
          </a:p>
        </p:txBody>
      </p:sp>
      <p:pic>
        <p:nvPicPr>
          <p:cNvPr id="45059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0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860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Ali je v bližini našega kraja kakšen rudnik? Kateri? </a:t>
            </a:r>
          </a:p>
          <a:p>
            <a:r>
              <a:rPr lang="sl-SI" sz="4000" b="1" smtClean="0">
                <a:solidFill>
                  <a:schemeClr val="bg1"/>
                </a:solidFill>
              </a:rPr>
              <a:t>Ali še deluje?</a:t>
            </a:r>
            <a:endParaRPr lang="sl-SI" sz="4000" smtClean="0">
              <a:solidFill>
                <a:schemeClr val="bg1"/>
              </a:solidFill>
            </a:endParaRPr>
          </a:p>
        </p:txBody>
      </p:sp>
      <p:sp>
        <p:nvSpPr>
          <p:cNvPr id="47107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764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Rudnik živega srebra v Idriji, ki ne deluje več od leta 1980.</a:t>
            </a:r>
          </a:p>
        </p:txBody>
      </p:sp>
      <p:pic>
        <p:nvPicPr>
          <p:cNvPr id="49155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6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2954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Kaj je industrija?</a:t>
            </a:r>
            <a:endParaRPr lang="sl-SI" sz="4000" smtClean="0">
              <a:solidFill>
                <a:schemeClr val="bg1"/>
              </a:solidFill>
            </a:endParaRPr>
          </a:p>
        </p:txBody>
      </p:sp>
      <p:sp>
        <p:nvSpPr>
          <p:cNvPr id="51203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l-SI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Izberi vprašanje</a:t>
            </a:r>
            <a:endParaRPr lang="en-US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4" name="AutoShape 4">
            <a:hlinkClick r:id="" action="ppaction://hlinkshowjump?jump=nextslide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129" name="AutoShape 9">
            <a:hlinkClick r:id="rId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130" name="AutoShape 10">
            <a:hlinkClick r:id="rId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131" name="AutoShape 11">
            <a:hlinkClick r:id="rId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5132" name="AutoShape 12">
            <a:hlinkClick r:id="rId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10668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5133" name="AutoShape 13">
            <a:hlinkClick r:id="rId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134" name="AutoShape 14">
            <a:hlinkClick r:id="rId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5135" name="AutoShape 15">
            <a:hlinkClick r:id="rId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5136" name="AutoShape 16">
            <a:hlinkClick r:id="rId1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5137" name="AutoShape 17">
            <a:hlinkClick r:id="rId11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25146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5138" name="AutoShape 18">
            <a:hlinkClick r:id="rId12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5139" name="AutoShape 19">
            <a:hlinkClick r:id="rId1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5140" name="AutoShape 20">
            <a:hlinkClick r:id="rId1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5141" name="AutoShape 21">
            <a:hlinkClick r:id="rId1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5142" name="AutoShape 22">
            <a:hlinkClick r:id="rId1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38862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5143" name="AutoShape 23">
            <a:hlinkClick r:id="rId1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5144" name="AutoShape 24">
            <a:hlinkClick r:id="rId1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5145" name="AutoShape 25">
            <a:hlinkClick r:id="rId1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5146" name="AutoShape 26">
            <a:hlinkClick r:id="rId2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5147" name="AutoShape 27">
            <a:hlinkClick r:id="rId21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5334000"/>
            <a:ext cx="1600200" cy="12192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16406" name="Ograda noge 2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2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5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5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5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5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6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5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7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5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8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5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0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5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1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5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2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5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3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5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5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5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5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6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5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7"/>
                  </p:tgtEl>
                </p:cond>
              </p:nextCondLst>
            </p:seq>
          </p:childTnLst>
        </p:cTn>
      </p:par>
    </p:tnLst>
    <p:bldLst>
      <p:bldP spid="5124" grpId="0" animBg="1"/>
      <p:bldP spid="5129" grpId="0" animBg="1"/>
      <p:bldP spid="5130" grpId="0" animBg="1"/>
      <p:bldP spid="5131" grpId="0" animBg="1"/>
      <p:bldP spid="5131" grpId="1" animBg="1"/>
      <p:bldP spid="5132" grpId="0" animBg="1"/>
      <p:bldP spid="5133" grpId="0" animBg="1"/>
      <p:bldP spid="5134" grpId="0" animBg="1"/>
      <p:bldP spid="5135" grpId="0" animBg="1"/>
      <p:bldP spid="5136" grpId="0" animBg="1"/>
      <p:bldP spid="5137" grpId="0" animBg="1"/>
      <p:bldP spid="5138" grpId="0" animBg="1"/>
      <p:bldP spid="5139" grpId="0" animBg="1"/>
      <p:bldP spid="5140" grpId="0" animBg="1"/>
      <p:bldP spid="5141" grpId="0" animBg="1"/>
      <p:bldP spid="5142" grpId="0" animBg="1"/>
      <p:bldP spid="5143" grpId="0" animBg="1"/>
      <p:bldP spid="5144" grpId="0" animBg="1"/>
      <p:bldP spid="5145" grpId="0" animBg="1"/>
      <p:bldP spid="5146" grpId="0" animBg="1"/>
      <p:bldP spid="51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194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Gospodarska dejavnost, ki iz surovin izdeluje različne industrijske izdelke, ki jih potrebujemo vsak dan.</a:t>
            </a:r>
          </a:p>
        </p:txBody>
      </p:sp>
      <p:pic>
        <p:nvPicPr>
          <p:cNvPr id="53251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2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4478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Kaj je značilno za industrijo?</a:t>
            </a:r>
            <a:endParaRPr lang="sl-SI" sz="4000" smtClean="0">
              <a:solidFill>
                <a:schemeClr val="bg1"/>
              </a:solidFill>
            </a:endParaRPr>
          </a:p>
        </p:txBody>
      </p:sp>
      <p:sp>
        <p:nvSpPr>
          <p:cNvPr id="55299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5814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Izdelke izdelujejo v tovarnah, delo je strojno in poteka po “tekočem traku”. Izdelkov je veliko in so narejeni iz različnih materialov – surovin.</a:t>
            </a:r>
          </a:p>
        </p:txBody>
      </p:sp>
      <p:pic>
        <p:nvPicPr>
          <p:cNvPr id="57347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48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11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526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Naštej nekaj industrijskih panog.</a:t>
            </a:r>
            <a:endParaRPr lang="sl-SI" sz="4000" smtClean="0">
              <a:solidFill>
                <a:schemeClr val="bg1"/>
              </a:solidFill>
            </a:endParaRPr>
          </a:p>
        </p:txBody>
      </p:sp>
      <p:sp>
        <p:nvSpPr>
          <p:cNvPr id="59395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098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Lesna, živilska, obutvena, tekstilna, papirna, avtomobilska, strojna,….</a:t>
            </a:r>
          </a:p>
        </p:txBody>
      </p:sp>
      <p:pic>
        <p:nvPicPr>
          <p:cNvPr id="61443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4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4478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Kako poteka delo v tovarnah?</a:t>
            </a:r>
            <a:endParaRPr lang="sl-SI" sz="4000" smtClean="0">
              <a:solidFill>
                <a:schemeClr val="bg1"/>
              </a:solidFill>
            </a:endParaRPr>
          </a:p>
        </p:txBody>
      </p:sp>
      <p:sp>
        <p:nvSpPr>
          <p:cNvPr id="63491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2766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Delo poteka v tovarnah s pomočjo strojev, robotov in računalnikov. Vsak delavec izdela le del izdelka, zato izdelava poteka hitreje.</a:t>
            </a:r>
          </a:p>
        </p:txBody>
      </p:sp>
      <p:pic>
        <p:nvPicPr>
          <p:cNvPr id="65539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0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13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9050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Kaj so surovine? </a:t>
            </a:r>
          </a:p>
          <a:p>
            <a:r>
              <a:rPr lang="sl-SI" sz="4000" b="1" smtClean="0">
                <a:solidFill>
                  <a:schemeClr val="bg1"/>
                </a:solidFill>
              </a:rPr>
              <a:t>Naštej jih nekaj.</a:t>
            </a:r>
            <a:endParaRPr lang="sl-SI" sz="4000" smtClean="0">
              <a:solidFill>
                <a:schemeClr val="bg1"/>
              </a:solidFill>
            </a:endParaRPr>
          </a:p>
        </p:txBody>
      </p:sp>
      <p:sp>
        <p:nvSpPr>
          <p:cNvPr id="67587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rgbClr val="0070C0"/>
                </a:solidFill>
              </a:rPr>
              <a:t>Surovine so snov, material, ki se uporablja za izdelava nekega izdelka.</a:t>
            </a:r>
          </a:p>
          <a:p>
            <a:pPr eaLnBrk="1" hangingPunct="1"/>
            <a:r>
              <a:rPr lang="sl-SI" sz="4000" b="1" smtClean="0">
                <a:solidFill>
                  <a:srgbClr val="0070C0"/>
                </a:solidFill>
              </a:rPr>
              <a:t> Les, žito, volna, bombaž,  sadje, zelenjava, moka, meso,  jeklo, celulozna vlakna,…</a:t>
            </a:r>
          </a:p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69635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14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Kaj je obrt? </a:t>
            </a:r>
            <a:endParaRPr lang="sl-SI" sz="4000" smtClean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</a:pPr>
            <a:endParaRPr lang="en-US" smtClean="0">
              <a:solidFill>
                <a:schemeClr val="bg1"/>
              </a:solidFill>
            </a:endParaRPr>
          </a:p>
        </p:txBody>
      </p:sp>
      <p:sp>
        <p:nvSpPr>
          <p:cNvPr id="71683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 vprašanje 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336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V katerih dejavnostih so zaposleni ljudje iz našega domačega kraja?</a:t>
            </a:r>
            <a:endParaRPr lang="sl-SI" sz="4000" smtClean="0">
              <a:solidFill>
                <a:schemeClr val="bg1"/>
              </a:solidFill>
            </a:endParaRPr>
          </a:p>
        </p:txBody>
      </p:sp>
      <p:sp>
        <p:nvSpPr>
          <p:cNvPr id="18435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956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Dejavnost, pri kateri obrtniki s spretnostjo svojih rok in s pomočjo orodij in strojev izdelujejo različne izdelke.</a:t>
            </a:r>
          </a:p>
        </p:txBody>
      </p:sp>
      <p:pic>
        <p:nvPicPr>
          <p:cNvPr id="73731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2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15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52600"/>
          </a:xfrm>
          <a:solidFill>
            <a:srgbClr val="00B05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Naštej nekaj obrti, ki so še danes razširjene pri nas.</a:t>
            </a:r>
            <a:endParaRPr lang="sl-SI" sz="4000" smtClean="0">
              <a:solidFill>
                <a:schemeClr val="bg1"/>
              </a:solidFill>
            </a:endParaRPr>
          </a:p>
          <a:p>
            <a:pPr eaLnBrk="1" hangingPunct="1"/>
            <a:endParaRPr lang="en-US" smtClean="0">
              <a:solidFill>
                <a:schemeClr val="bg1"/>
              </a:solidFill>
            </a:endParaRPr>
          </a:p>
        </p:txBody>
      </p:sp>
      <p:sp>
        <p:nvSpPr>
          <p:cNvPr id="75779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336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Klekljanje, lončarstvo, suha roba, pletarstvo, svečarstvo, puškarstvo,…</a:t>
            </a:r>
          </a:p>
        </p:txBody>
      </p:sp>
      <p:pic>
        <p:nvPicPr>
          <p:cNvPr id="77827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8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16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5240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Kaj je značilno za obrt?</a:t>
            </a:r>
            <a:endParaRPr lang="sl-SI" sz="4000" smtClean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</a:pPr>
            <a:r>
              <a:rPr lang="en-US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9875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962400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rgbClr val="0070C0"/>
                </a:solidFill>
              </a:rPr>
              <a:t>Delo poteka v obrtnih  delavnicah, zaposlenih je malo delavcev, manjše število izdelkov, manjša izbira izdelkov, delo pretežno ročno, počasnejše, izdelki dražji.</a:t>
            </a:r>
          </a:p>
        </p:txBody>
      </p:sp>
      <p:pic>
        <p:nvPicPr>
          <p:cNvPr id="81923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4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194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Kaj je značilno za storitvene dejavnosti? </a:t>
            </a:r>
          </a:p>
          <a:p>
            <a:r>
              <a:rPr lang="sl-SI" sz="4000" b="1" smtClean="0">
                <a:solidFill>
                  <a:schemeClr val="bg1"/>
                </a:solidFill>
              </a:rPr>
              <a:t>Katera je najstarejša in najbolj pogosta?</a:t>
            </a:r>
            <a:endParaRPr lang="sl-SI" sz="4000" smtClean="0">
              <a:solidFill>
                <a:schemeClr val="bg1"/>
              </a:solidFill>
            </a:endParaRPr>
          </a:p>
          <a:p>
            <a:endParaRPr lang="sl-SI" smtClean="0"/>
          </a:p>
          <a:p>
            <a:pPr eaLnBrk="1" hangingPunct="1"/>
            <a:endParaRPr lang="en-US" smtClean="0">
              <a:solidFill>
                <a:schemeClr val="bg1"/>
              </a:solidFill>
            </a:endParaRPr>
          </a:p>
        </p:txBody>
      </p:sp>
      <p:sp>
        <p:nvSpPr>
          <p:cNvPr id="83971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95600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rgbClr val="0070C0"/>
                </a:solidFill>
              </a:rPr>
              <a:t>To so dejavnosti, ki so naročene in jih po navadi plačamo.</a:t>
            </a:r>
          </a:p>
          <a:p>
            <a:pPr eaLnBrk="1" hangingPunct="1"/>
            <a:r>
              <a:rPr lang="sl-SI" sz="4000" b="1" smtClean="0">
                <a:solidFill>
                  <a:srgbClr val="0070C0"/>
                </a:solidFill>
              </a:rPr>
              <a:t>Trgovina.</a:t>
            </a:r>
          </a:p>
        </p:txBody>
      </p:sp>
      <p:pic>
        <p:nvPicPr>
          <p:cNvPr id="86019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20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18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764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Katere ustanove se nahajajo v tvojem domačem kraju?</a:t>
            </a:r>
            <a:endParaRPr lang="sl-SI" sz="4000" smtClean="0">
              <a:solidFill>
                <a:schemeClr val="bg1"/>
              </a:solidFill>
            </a:endParaRPr>
          </a:p>
        </p:txBody>
      </p:sp>
      <p:sp>
        <p:nvSpPr>
          <p:cNvPr id="88067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5240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Šola, vrtec,  pošta, župnijski urad,…</a:t>
            </a:r>
          </a:p>
        </p:txBody>
      </p:sp>
      <p:pic>
        <p:nvPicPr>
          <p:cNvPr id="90115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16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13716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Kaj je turizem?</a:t>
            </a:r>
            <a:endParaRPr lang="sl-SI" sz="4000" smtClean="0">
              <a:solidFill>
                <a:schemeClr val="bg1"/>
              </a:solidFill>
            </a:endParaRPr>
          </a:p>
        </p:txBody>
      </p:sp>
      <p:sp>
        <p:nvSpPr>
          <p:cNvPr id="92163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V gospodarskih in negospodarskih dejavnostih.</a:t>
            </a:r>
          </a:p>
        </p:txBody>
      </p:sp>
      <p:pic>
        <p:nvPicPr>
          <p:cNvPr id="20483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942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526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Storitvena dejavnost, ki ponuja usluge turistom.</a:t>
            </a:r>
          </a:p>
        </p:txBody>
      </p:sp>
      <p:pic>
        <p:nvPicPr>
          <p:cNvPr id="94211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4212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Naštej nekaj turističnih krajev v Sloveniji.</a:t>
            </a:r>
            <a:endParaRPr lang="sl-SI" sz="4000" smtClean="0">
              <a:solidFill>
                <a:schemeClr val="bg1"/>
              </a:solidFill>
            </a:endParaRPr>
          </a:p>
        </p:txBody>
      </p:sp>
      <p:sp>
        <p:nvSpPr>
          <p:cNvPr id="96259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je…</a:t>
            </a:r>
          </a:p>
        </p:txBody>
      </p:sp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526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Piran, Portorož, Čateške toplice, Bohinj, Bled, Ptuj,…</a:t>
            </a:r>
          </a:p>
        </p:txBody>
      </p:sp>
      <p:pic>
        <p:nvPicPr>
          <p:cNvPr id="98307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8308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200400"/>
            <a:ext cx="8229600" cy="1143000"/>
          </a:xfrm>
          <a:solidFill>
            <a:srgbClr val="FFC000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sl-SI" b="1" u="sng" dirty="0" smtClean="0">
                <a:solidFill>
                  <a:schemeClr val="bg1"/>
                </a:solidFill>
                <a:latin typeface="Calibri" pitchFamily="34" charset="0"/>
              </a:rPr>
              <a:t>Viri:</a:t>
            </a:r>
            <a:br>
              <a:rPr lang="sl-SI" b="1" u="sng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sl-SI" b="1" u="sng" dirty="0" smtClean="0">
                <a:solidFill>
                  <a:schemeClr val="bg1"/>
                </a:solidFill>
                <a:latin typeface="Calibri" pitchFamily="34" charset="0"/>
              </a:rPr>
              <a:t/>
            </a:r>
            <a:br>
              <a:rPr lang="sl-SI" b="1" u="sng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sl-SI" sz="3200" b="1" dirty="0" smtClean="0">
                <a:solidFill>
                  <a:srgbClr val="00B050"/>
                </a:solidFill>
                <a:latin typeface="Calibri" pitchFamily="34" charset="0"/>
              </a:rPr>
              <a:t>Učbenik in delovni zvezek Družba smo mi 4, Ljubljana 2009, založba Rokus </a:t>
            </a:r>
            <a:r>
              <a:rPr lang="sl-SI" sz="3200" b="1" dirty="0" err="1" smtClean="0">
                <a:solidFill>
                  <a:srgbClr val="00B050"/>
                </a:solidFill>
                <a:latin typeface="Calibri" pitchFamily="34" charset="0"/>
              </a:rPr>
              <a:t>Klett</a:t>
            </a:r>
            <a:r>
              <a:rPr lang="sl-SI" sz="32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sl-SI" sz="32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</a:br>
            <a:r>
              <a:rPr lang="sl-SI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sl-SI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</a:br>
            <a:endParaRPr lang="sl-SI" dirty="0"/>
          </a:p>
        </p:txBody>
      </p:sp>
      <p:sp>
        <p:nvSpPr>
          <p:cNvPr id="100354" name="Ograda noge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vprašanje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764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Kaj so gospodarske dejavnosti?</a:t>
            </a:r>
            <a:endParaRPr lang="sl-SI" sz="4000" smtClean="0">
              <a:solidFill>
                <a:schemeClr val="bg1"/>
              </a:solidFill>
            </a:endParaRPr>
          </a:p>
        </p:txBody>
      </p:sp>
      <p:sp>
        <p:nvSpPr>
          <p:cNvPr id="22531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 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7526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Dejavnosti, s katerimi se ljudje preživljajo.</a:t>
            </a:r>
          </a:p>
        </p:txBody>
      </p:sp>
      <p:pic>
        <p:nvPicPr>
          <p:cNvPr id="24579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vprašanje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76400"/>
          </a:xfrm>
          <a:solidFill>
            <a:srgbClr val="00B050"/>
          </a:solidFill>
        </p:spPr>
        <p:txBody>
          <a:bodyPr/>
          <a:lstStyle/>
          <a:p>
            <a:r>
              <a:rPr lang="sl-SI" sz="4000" b="1" smtClean="0">
                <a:solidFill>
                  <a:schemeClr val="bg1"/>
                </a:solidFill>
              </a:rPr>
              <a:t>Naštej nekaj gospodarskih dejavnosti.</a:t>
            </a:r>
            <a:endParaRPr lang="sl-SI" sz="4000" smtClean="0">
              <a:solidFill>
                <a:schemeClr val="bg1"/>
              </a:solidFill>
            </a:endParaRPr>
          </a:p>
        </p:txBody>
      </p:sp>
      <p:sp>
        <p:nvSpPr>
          <p:cNvPr id="26627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odgovor je</a:t>
            </a:r>
            <a:r>
              <a:rPr lang="en-US" sz="480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95600"/>
          </a:xfrm>
          <a:solidFill>
            <a:srgbClr val="FFC000"/>
          </a:solidFill>
        </p:spPr>
        <p:txBody>
          <a:bodyPr/>
          <a:lstStyle/>
          <a:p>
            <a:r>
              <a:rPr lang="sl-SI" sz="4000" b="1" smtClean="0">
                <a:solidFill>
                  <a:srgbClr val="0070C0"/>
                </a:solidFill>
              </a:rPr>
              <a:t>Kmetijstvo, industrija, gozdarstvo, obrt, rudarstvo,  turizem, trgovina, banke,  preskrba z vodo,…</a:t>
            </a:r>
          </a:p>
        </p:txBody>
      </p:sp>
      <p:pic>
        <p:nvPicPr>
          <p:cNvPr id="28675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4. vprašanje</a:t>
            </a:r>
            <a:endParaRPr lang="en-US" sz="4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33600"/>
          </a:xfrm>
          <a:solidFill>
            <a:srgbClr val="00B05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Katera je najstarejša gospodarska dejavnost? 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Kaj je njena glavna naloga?</a:t>
            </a:r>
            <a:endParaRPr lang="sl-SI" sz="4000" smtClean="0">
              <a:solidFill>
                <a:schemeClr val="bg1"/>
              </a:solidFill>
            </a:endParaRPr>
          </a:p>
          <a:p>
            <a:pPr eaLnBrk="1" hangingPunct="1"/>
            <a:endParaRPr lang="en-US" smtClean="0">
              <a:solidFill>
                <a:schemeClr val="bg1"/>
              </a:solidFill>
            </a:endParaRPr>
          </a:p>
        </p:txBody>
      </p:sp>
      <p:sp>
        <p:nvSpPr>
          <p:cNvPr id="30723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AA"/>
      </a:accent5>
      <a:accent6>
        <a:srgbClr val="2D2D8A"/>
      </a:accent6>
      <a:hlink>
        <a:srgbClr val="FFFF00"/>
      </a:hlink>
      <a:folHlink>
        <a:srgbClr val="99009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0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2D2D8A"/>
        </a:accent6>
        <a:hlink>
          <a:srgbClr val="FFFF00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631</Words>
  <Application>Microsoft Office PowerPoint</Application>
  <PresentationFormat>On-screen Show (4:3)</PresentationFormat>
  <Paragraphs>197</Paragraphs>
  <Slides>43</Slides>
  <Notes>42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Predloga načrta</vt:lpstr>
      </vt:variant>
      <vt:variant>
        <vt:i4>1</vt:i4>
      </vt:variant>
      <vt:variant>
        <vt:lpstr>Naslovi diapozitivov</vt:lpstr>
      </vt:variant>
      <vt:variant>
        <vt:i4>43</vt:i4>
      </vt:variant>
    </vt:vector>
  </HeadingPairs>
  <TitlesOfParts>
    <vt:vector size="46" baseType="lpstr">
      <vt:lpstr>Arial</vt:lpstr>
      <vt:lpstr>Calibri</vt:lpstr>
      <vt:lpstr>Default Design</vt:lpstr>
      <vt:lpstr>S ČIM SE PREŽIVLJAJO LJUDJE IZ MOJEGA DOMAČEGA KRAJA?</vt:lpstr>
      <vt:lpstr>Izberi vprašanje</vt:lpstr>
      <vt:lpstr>1. vprašanje </vt:lpstr>
      <vt:lpstr>In odgovor je…</vt:lpstr>
      <vt:lpstr>2. vprašanje</vt:lpstr>
      <vt:lpstr>In odgovor je… </vt:lpstr>
      <vt:lpstr>3. vprašanje</vt:lpstr>
      <vt:lpstr>In odgovor je…</vt:lpstr>
      <vt:lpstr>4. vprašanje</vt:lpstr>
      <vt:lpstr>In odgovor je…</vt:lpstr>
      <vt:lpstr>5. vprašanje</vt:lpstr>
      <vt:lpstr>In odgovor je…</vt:lpstr>
      <vt:lpstr>6. vprašanje</vt:lpstr>
      <vt:lpstr>In odgovor je…</vt:lpstr>
      <vt:lpstr>7. vprašanje</vt:lpstr>
      <vt:lpstr>In odgovor je…</vt:lpstr>
      <vt:lpstr>8.  vprašanje</vt:lpstr>
      <vt:lpstr>In odgovor je…</vt:lpstr>
      <vt:lpstr>9.  vprašanje</vt:lpstr>
      <vt:lpstr>In odgovor je…</vt:lpstr>
      <vt:lpstr>10.  vprašanje</vt:lpstr>
      <vt:lpstr>In odgovor je…</vt:lpstr>
      <vt:lpstr>11.  vprašanje</vt:lpstr>
      <vt:lpstr>In odgovor je…</vt:lpstr>
      <vt:lpstr>12. vprašanje</vt:lpstr>
      <vt:lpstr>In odgovor je…</vt:lpstr>
      <vt:lpstr>13.  vprašanje</vt:lpstr>
      <vt:lpstr>In odgovor je…</vt:lpstr>
      <vt:lpstr>14.  vprašanje</vt:lpstr>
      <vt:lpstr>In odgovor je…</vt:lpstr>
      <vt:lpstr>15.  vprašanje</vt:lpstr>
      <vt:lpstr>In odgovor je…</vt:lpstr>
      <vt:lpstr>16.  vprašanje</vt:lpstr>
      <vt:lpstr>In odgovor je…</vt:lpstr>
      <vt:lpstr>17. vprašanje</vt:lpstr>
      <vt:lpstr>In odgovor je…</vt:lpstr>
      <vt:lpstr>18.  vprašanje</vt:lpstr>
      <vt:lpstr>In odgovor je…</vt:lpstr>
      <vt:lpstr>19.  vprašanje</vt:lpstr>
      <vt:lpstr>In odgovor je…</vt:lpstr>
      <vt:lpstr>20.  vprašanje</vt:lpstr>
      <vt:lpstr>In odgovor je…</vt:lpstr>
      <vt:lpstr>Viri:  Učbenik in delovni zvezek Družba smo mi 4, Ljubljana 2009, založba Rokus Klett  </vt:lpstr>
    </vt:vector>
  </TitlesOfParts>
  <Company>Teachnology,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 vprašanj</dc:title>
  <dc:creator>Klavdija</dc:creator>
  <cp:lastModifiedBy>Hafner</cp:lastModifiedBy>
  <cp:revision>26</cp:revision>
  <dcterms:created xsi:type="dcterms:W3CDTF">2005-07-07T00:08:32Z</dcterms:created>
  <dcterms:modified xsi:type="dcterms:W3CDTF">2010-05-31T14:30:00Z</dcterms:modified>
</cp:coreProperties>
</file>