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72" r:id="rId5"/>
    <p:sldId id="271" r:id="rId6"/>
    <p:sldId id="274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ED30A1-AE44-4A62-80C6-F12D587EF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A470DC-FA9E-4EA5-95B1-C60624F40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C88665E-F9A7-450B-B6AC-DAB5DCC2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716BF72-7DD6-4DFE-870A-A6A791D8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2E022C7-2B82-4895-832B-411E263F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645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1BEB3A-29C2-41D6-BABA-ADFB7FA5D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FFDFC7F-66DE-479F-8A80-B68B1FD93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6FA677A-EDE8-4504-823C-A48DB0286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568FC23-BFF2-4235-BA9F-05435C2C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733298A-6DA1-4A4A-BB96-B30DAE00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512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14DF33F-E2E2-41D1-99BF-B2B8D10DB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C956817-6286-42AF-8517-4A39CC0BE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3A8D91E-80CF-428F-B821-9E18DCDD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7E1BD88-AEF4-4484-95AE-C59DA821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745B9BF-D47F-4FCF-9C07-3A36BFC72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81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823344-AF65-4C7F-98F7-FC547385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8D98431-3230-4168-8E67-878F3627E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13BE73C-BD16-4F8F-A1D5-E3C1B7BDA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F6FEC7D-72F7-4971-B719-D538D7BF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4BD7100-5827-48E2-8197-E3AD03159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090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55578C-B5B9-492C-AC5E-EC9AEB6E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1A4204C-883E-46AF-B195-C9D87CA2B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A9F24B0-D3C3-4DE7-9776-08DD70C3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2101EF6-B09B-44B2-B119-7A9726AC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C450586-EFEE-4982-BE26-7E0CDF9A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922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7E2C8-75CC-4D4D-9865-920B87F6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3E5D5B8-1671-4BB0-A7B2-AAF6DBA65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BF73274-CAFB-4E45-9677-D0876C97B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9CD3D6D-69B2-486A-98B5-1369FD4C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83B0CBB-7BD1-4C08-AACD-5813EC5C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81042B1-B41F-4B79-8EF1-FCBE940D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585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BC262E-539A-418A-8C89-6D6B7A740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BF5AFA7-173C-48D4-91F2-37D50AD06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6FA7F59-D58B-40AC-A95D-48C6571DC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A3940CC-417B-4795-91FE-0DE56B30C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386855A-A0E1-4423-9816-47584808F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6F28B12A-A390-4EC9-AB33-4C772F5A3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7253E9C-68AB-4353-862C-E2A7A730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71BE259-955D-4C82-AF3F-4CB8F4A5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145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4DBA4B-D8CA-409C-B411-7768AB51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1B939AF-B7A4-4052-B8B9-FF173DD90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66B18161-A4A1-47FE-AE8F-BBF2946A1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D4B9ACFC-C251-431E-AD2A-56AE51B6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645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C894194-B2EC-44D7-BACF-D1FD966AC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53CF4FBB-D228-494A-B16B-C9B23BC7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FBA47A3-5386-4E59-8977-AA4FC9BD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210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6E2801-FAF9-4E87-88DF-C986BEF2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112BEBC-1E9F-4537-BE3E-4246587B3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C61B308-CE80-47CE-B2A1-AEE2473CA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E4BC66A-54EF-4CAE-A853-AD08D00E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F7F379F-2E2C-4AA6-B34F-D3F7A60D3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048ECB2-3261-4C54-A620-CC5ABF81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567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326D7C-CB92-4E4A-9E2D-CD31AB17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034E9F1-BB37-4480-85A9-94B0B56BC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E0A09C1-2A15-4EE3-A15E-F9CE3C48A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A091C01-696F-487D-97E0-87ED1D513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0800734-ECA9-407F-9203-DABC1459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DCBF9B9-DEDF-4AFA-AC7B-23C57776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23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D8D49D7-B278-4118-80B0-DC878AEA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C7C35CE-7832-4595-8173-DFF735555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3069117-D24B-470E-8168-B9BBF54BE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1D98D-DC8E-41D7-B3FC-9DDCAE46B3A1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395511E-82FE-4AC8-83EA-3BDECB9E5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68AD471-5648-4517-95A2-BBB53C63A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958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3F5EEA-7340-4678-AD88-AF0DCB031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sl-SI" dirty="0" err="1"/>
              <a:t>CiciCAD</a:t>
            </a:r>
            <a:br>
              <a:rPr lang="sl-SI" dirty="0"/>
            </a:br>
            <a:r>
              <a:rPr lang="sl-SI" dirty="0"/>
              <a:t>Risanje likov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9F86D9-87B4-4A3B-AC62-DDDD0D623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sl-SI" sz="2000"/>
              <a:t>Martin Knuplež,</a:t>
            </a:r>
          </a:p>
          <a:p>
            <a:pPr algn="l"/>
            <a:r>
              <a:rPr lang="sl-SI" sz="2000"/>
              <a:t>OŠBI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4745848-F993-435E-B4C5-B0938C34B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991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7736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A4DCA4BC-CAEF-45CA-A0EA-C9807E86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48" y="4934668"/>
            <a:ext cx="4537720" cy="1325563"/>
          </a:xfrm>
        </p:spPr>
        <p:txBody>
          <a:bodyPr>
            <a:normAutofit fontScale="90000"/>
          </a:bodyPr>
          <a:lstStyle/>
          <a:p>
            <a:r>
              <a:rPr lang="sl-SI" dirty="0"/>
              <a:t>SHRANJEVANJE OBSTOJEČE RISBE Z NOVIM IMENOM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D063C1D-9541-45B4-85E4-EF087F7D9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48" y="368756"/>
            <a:ext cx="4748386" cy="272294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7CD5ABA-4D28-40F5-99A7-7F31ACC2F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908" y="367124"/>
            <a:ext cx="2382576" cy="272294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37FB475-D1A7-4EA5-BB2F-92BBB3FF1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387936"/>
            <a:ext cx="4086150" cy="270213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C799D5F-45C0-45E1-AED3-25F1F524C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946" y="3501670"/>
            <a:ext cx="4637404" cy="2989206"/>
          </a:xfrm>
          <a:prstGeom prst="rect">
            <a:avLst/>
          </a:prstGeom>
        </p:spPr>
      </p:pic>
      <p:sp>
        <p:nvSpPr>
          <p:cNvPr id="8" name="Oblaček govora: pravokotnik z zaobljenimi vogali 7">
            <a:extLst>
              <a:ext uri="{FF2B5EF4-FFF2-40B4-BE49-F238E27FC236}">
                <a16:creationId xmlns:a16="http://schemas.microsoft.com/office/drawing/2014/main" id="{70A83925-27F9-4677-ADA8-84A01E716F9B}"/>
              </a:ext>
            </a:extLst>
          </p:cNvPr>
          <p:cNvSpPr/>
          <p:nvPr/>
        </p:nvSpPr>
        <p:spPr>
          <a:xfrm>
            <a:off x="731404" y="3212976"/>
            <a:ext cx="2988332" cy="1092736"/>
          </a:xfrm>
          <a:prstGeom prst="wedgeRoundRectCallout">
            <a:avLst>
              <a:gd name="adj1" fmla="val -59508"/>
              <a:gd name="adj2" fmla="val -23268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1. Odpri obstoječo risbo iz mape </a:t>
            </a:r>
            <a:r>
              <a:rPr lang="sl-SI" sz="1400" b="1" dirty="0" err="1">
                <a:solidFill>
                  <a:schemeClr val="tx1"/>
                </a:solidFill>
              </a:rPr>
              <a:t>cicicad</a:t>
            </a:r>
            <a:r>
              <a:rPr lang="sl-SI" sz="1400" b="1" dirty="0">
                <a:solidFill>
                  <a:schemeClr val="tx1"/>
                </a:solidFill>
              </a:rPr>
              <a:t> / risbe</a:t>
            </a:r>
          </a:p>
          <a:p>
            <a:pPr algn="ctr"/>
            <a:r>
              <a:rPr lang="sl-SI" sz="1400" dirty="0">
                <a:solidFill>
                  <a:schemeClr val="tx1"/>
                </a:solidFill>
              </a:rPr>
              <a:t>Ime datoteke: </a:t>
            </a:r>
            <a:r>
              <a:rPr lang="sl-SI" sz="1400" b="1" i="1" dirty="0">
                <a:solidFill>
                  <a:schemeClr val="tx1"/>
                </a:solidFill>
              </a:rPr>
              <a:t>Osnove risanja 1 </a:t>
            </a:r>
          </a:p>
        </p:txBody>
      </p:sp>
      <p:sp>
        <p:nvSpPr>
          <p:cNvPr id="9" name="Oblaček govora: pravokotnik z zaobljenimi vogali 8">
            <a:extLst>
              <a:ext uri="{FF2B5EF4-FFF2-40B4-BE49-F238E27FC236}">
                <a16:creationId xmlns:a16="http://schemas.microsoft.com/office/drawing/2014/main" id="{B9449D47-2625-4F45-8981-C9B030FF39DE}"/>
              </a:ext>
            </a:extLst>
          </p:cNvPr>
          <p:cNvSpPr/>
          <p:nvPr/>
        </p:nvSpPr>
        <p:spPr>
          <a:xfrm>
            <a:off x="4011910" y="2543700"/>
            <a:ext cx="2988332" cy="1092736"/>
          </a:xfrm>
          <a:prstGeom prst="wedgeRoundRectCallout">
            <a:avLst>
              <a:gd name="adj1" fmla="val -10"/>
              <a:gd name="adj2" fmla="val -21688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2. Ko je risba odprta, klikni meni </a:t>
            </a:r>
            <a:r>
              <a:rPr lang="sl-SI" sz="1400" b="1" dirty="0">
                <a:solidFill>
                  <a:schemeClr val="tx1"/>
                </a:solidFill>
              </a:rPr>
              <a:t>Datoteka</a:t>
            </a:r>
            <a:r>
              <a:rPr lang="sl-SI" sz="1400" dirty="0">
                <a:solidFill>
                  <a:schemeClr val="tx1"/>
                </a:solidFill>
              </a:rPr>
              <a:t> in izberi </a:t>
            </a:r>
            <a:r>
              <a:rPr lang="sl-SI" sz="1400" b="1" dirty="0">
                <a:solidFill>
                  <a:schemeClr val="tx1"/>
                </a:solidFill>
              </a:rPr>
              <a:t>Shrani kot...</a:t>
            </a:r>
            <a:endParaRPr lang="sl-SI" sz="1400" b="1" i="1" dirty="0">
              <a:solidFill>
                <a:schemeClr val="tx1"/>
              </a:solidFill>
            </a:endParaRPr>
          </a:p>
        </p:txBody>
      </p:sp>
      <p:sp>
        <p:nvSpPr>
          <p:cNvPr id="10" name="Oblaček govora: pravokotnik z zaobljenimi vogali 9">
            <a:extLst>
              <a:ext uri="{FF2B5EF4-FFF2-40B4-BE49-F238E27FC236}">
                <a16:creationId xmlns:a16="http://schemas.microsoft.com/office/drawing/2014/main" id="{3214E9B8-BF8B-4DDE-BC96-9695974424D5}"/>
              </a:ext>
            </a:extLst>
          </p:cNvPr>
          <p:cNvSpPr/>
          <p:nvPr/>
        </p:nvSpPr>
        <p:spPr>
          <a:xfrm>
            <a:off x="8994018" y="3496590"/>
            <a:ext cx="2988332" cy="1092736"/>
          </a:xfrm>
          <a:prstGeom prst="wedgeRoundRectCallout">
            <a:avLst>
              <a:gd name="adj1" fmla="val -24489"/>
              <a:gd name="adj2" fmla="val -13506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3. V okno, ki se odpre, vpiši novo ime risbe, v našem primeru</a:t>
            </a:r>
          </a:p>
          <a:p>
            <a:pPr algn="ctr"/>
            <a:r>
              <a:rPr lang="sl-SI" sz="1400" b="1" i="1" dirty="0">
                <a:solidFill>
                  <a:schemeClr val="tx1"/>
                </a:solidFill>
              </a:rPr>
              <a:t>Risanje likov </a:t>
            </a:r>
            <a:r>
              <a:rPr lang="sl-SI" sz="1400" dirty="0">
                <a:solidFill>
                  <a:schemeClr val="tx1"/>
                </a:solidFill>
              </a:rPr>
              <a:t>in pritisni gumb </a:t>
            </a:r>
            <a:r>
              <a:rPr lang="sl-SI" sz="1400" b="1" dirty="0">
                <a:solidFill>
                  <a:schemeClr val="tx1"/>
                </a:solidFill>
              </a:rPr>
              <a:t>Shrani</a:t>
            </a:r>
            <a:endParaRPr lang="sl-SI" sz="1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6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A4DCA4BC-CAEF-45CA-A0EA-C9807E86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24" y="365125"/>
            <a:ext cx="6528048" cy="2739839"/>
          </a:xfrm>
        </p:spPr>
        <p:txBody>
          <a:bodyPr>
            <a:normAutofit/>
          </a:bodyPr>
          <a:lstStyle/>
          <a:p>
            <a:r>
              <a:rPr lang="sl-SI" sz="2400" dirty="0"/>
              <a:t>Risba je shranjena z novim imenom, kar je razvidno v naslovni vrstici. </a:t>
            </a:r>
            <a:br>
              <a:rPr lang="sl-SI" sz="2400" dirty="0"/>
            </a:br>
            <a:r>
              <a:rPr lang="sl-SI" sz="2400" dirty="0"/>
              <a:t>Spremeni zapise v glavi risbe, kot prikazuje slika.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BD8C005-6B99-4EB3-B31B-2179CA063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228" y="4905164"/>
            <a:ext cx="6871384" cy="179602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25461BE-7BC7-4285-A3B0-09CCBE619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40" y="156815"/>
            <a:ext cx="5087888" cy="654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9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D45199-E7CE-477F-928E-3DA45DE9C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24644"/>
            <a:ext cx="5328592" cy="485076"/>
          </a:xfrm>
        </p:spPr>
        <p:txBody>
          <a:bodyPr>
            <a:normAutofit/>
          </a:bodyPr>
          <a:lstStyle/>
          <a:p>
            <a:r>
              <a:rPr lang="sl-SI" sz="2800" dirty="0"/>
              <a:t>Risanje pravokotnikov in kvadratov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03BFF53-0A55-4E37-9B5C-F0329F74C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00" y="1488059"/>
            <a:ext cx="2027096" cy="11735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8D784BC-BD73-4D97-A33C-4C53C1C2E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0" y="4683954"/>
            <a:ext cx="2819644" cy="203471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D373A33-A2B3-491D-BA49-C6921372D4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2"/>
          <a:stretch/>
        </p:blipFill>
        <p:spPr>
          <a:xfrm>
            <a:off x="341780" y="3260642"/>
            <a:ext cx="828092" cy="82809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F7BADA0-28FF-4C0B-9A8A-315EC6B71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301" y="4859995"/>
            <a:ext cx="2484276" cy="186320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CF33675-D36B-4600-89CA-6F655D48CC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5469" y="5229200"/>
            <a:ext cx="1828958" cy="1348857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5238371-41B5-4F42-9495-6F490D7E2DB5}"/>
              </a:ext>
            </a:extLst>
          </p:cNvPr>
          <p:cNvSpPr txBox="1"/>
          <p:nvPr/>
        </p:nvSpPr>
        <p:spPr>
          <a:xfrm>
            <a:off x="3143672" y="708975"/>
            <a:ext cx="80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Če kliknemo na orodje za risanje pravokotnikov in gumb za trenutek pridržimo. se odprejo dodatne izbire za risanje oglatih likov.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2A0097D-00F6-4A86-8B0B-4B439D90F4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359" y="836712"/>
            <a:ext cx="2664297" cy="180059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F689D14-234B-486C-9219-AB32E8DFA5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4457" y="1585830"/>
            <a:ext cx="944962" cy="906859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9D2C4EDF-5A06-413A-83EE-AF43F389BB05}"/>
              </a:ext>
            </a:extLst>
          </p:cNvPr>
          <p:cNvSpPr txBox="1"/>
          <p:nvPr/>
        </p:nvSpPr>
        <p:spPr>
          <a:xfrm>
            <a:off x="4642426" y="1355306"/>
            <a:ext cx="4950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Orodje </a:t>
            </a:r>
            <a:r>
              <a:rPr lang="sl-SI" b="1" dirty="0"/>
              <a:t>Risanje pravokotnika skozi 2 točki: </a:t>
            </a:r>
            <a:r>
              <a:rPr lang="sl-SI" dirty="0"/>
              <a:t>s prvim klikom določimo točko 1.oglišča, miškin kazalček vlečemo diagonalno in kliknemo na mestu, ki predstavlja 2. oglišče. Orodje je uporabno, če mere likov niso zelo pomembne, ali pri natančni velikosti z uporabo pomožnih črt.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671B0CD4-D9D9-4F9C-82B9-95484B927152}"/>
              </a:ext>
            </a:extLst>
          </p:cNvPr>
          <p:cNvSpPr txBox="1"/>
          <p:nvPr/>
        </p:nvSpPr>
        <p:spPr>
          <a:xfrm>
            <a:off x="1487489" y="3417118"/>
            <a:ext cx="10621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Orodje </a:t>
            </a:r>
            <a:r>
              <a:rPr lang="sl-SI" b="1" dirty="0"/>
              <a:t>Nariši pravokotnik skozi točko z velikostjo: </a:t>
            </a:r>
            <a:r>
              <a:rPr lang="sl-SI" dirty="0"/>
              <a:t>omogoča risanje pravokotnikov in kvadratov z natančno določeno velikostjo. Pri </a:t>
            </a:r>
            <a:r>
              <a:rPr lang="sl-SI" dirty="0" err="1"/>
              <a:t>CiciCAD</a:t>
            </a:r>
            <a:r>
              <a:rPr lang="sl-SI" dirty="0"/>
              <a:t>-u je x v vodoravni smeri (dolžina), y pa v navpični smeri (širina). Po vključitvi orodja se pojavi okence, kamor vpišemo mere v mm – brez pripisa oznake mm! Nato pritisnemo Enter. Nakazani sivi okvirček je pravokotnik, ki ga lahko odložimo na poljubno mesto (podobno kot besedilo pri orodju ABC).</a:t>
            </a:r>
          </a:p>
        </p:txBody>
      </p:sp>
      <p:sp>
        <p:nvSpPr>
          <p:cNvPr id="13" name="Oblaček govora: pravokotnik z zaobljenimi vogali 12">
            <a:extLst>
              <a:ext uri="{FF2B5EF4-FFF2-40B4-BE49-F238E27FC236}">
                <a16:creationId xmlns:a16="http://schemas.microsoft.com/office/drawing/2014/main" id="{E28255C0-8A10-4299-AB31-51A5DFA29132}"/>
              </a:ext>
            </a:extLst>
          </p:cNvPr>
          <p:cNvSpPr/>
          <p:nvPr/>
        </p:nvSpPr>
        <p:spPr>
          <a:xfrm>
            <a:off x="2387588" y="4810892"/>
            <a:ext cx="1980220" cy="691802"/>
          </a:xfrm>
          <a:prstGeom prst="wedgeRoundRectCallout">
            <a:avLst>
              <a:gd name="adj1" fmla="val -95896"/>
              <a:gd name="adj2" fmla="val 5921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2. V okno „x“ vpiši dolžino pravokotnika.</a:t>
            </a:r>
            <a:endParaRPr lang="sl-SI" sz="1400" b="1" i="1" dirty="0">
              <a:solidFill>
                <a:schemeClr val="tx1"/>
              </a:solidFill>
            </a:endParaRPr>
          </a:p>
        </p:txBody>
      </p:sp>
      <p:sp>
        <p:nvSpPr>
          <p:cNvPr id="14" name="Oblaček govora: pravokotnik z zaobljenimi vogali 13">
            <a:extLst>
              <a:ext uri="{FF2B5EF4-FFF2-40B4-BE49-F238E27FC236}">
                <a16:creationId xmlns:a16="http://schemas.microsoft.com/office/drawing/2014/main" id="{159901F2-AD16-425D-8FA4-FDAF01DC8A63}"/>
              </a:ext>
            </a:extLst>
          </p:cNvPr>
          <p:cNvSpPr/>
          <p:nvPr/>
        </p:nvSpPr>
        <p:spPr>
          <a:xfrm>
            <a:off x="1976718" y="5868136"/>
            <a:ext cx="1980220" cy="691802"/>
          </a:xfrm>
          <a:prstGeom prst="wedgeRoundRectCallout">
            <a:avLst>
              <a:gd name="adj1" fmla="val -75721"/>
              <a:gd name="adj2" fmla="val -7168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3. V okno „y“ vpiši širino pravokotnika </a:t>
            </a:r>
          </a:p>
          <a:p>
            <a:pPr algn="ctr"/>
            <a:r>
              <a:rPr lang="sl-SI" sz="1400" dirty="0">
                <a:solidFill>
                  <a:schemeClr val="tx1"/>
                </a:solidFill>
              </a:rPr>
              <a:t>in potrdi z Enter</a:t>
            </a:r>
            <a:endParaRPr lang="sl-SI" sz="1400" b="1" i="1" dirty="0">
              <a:solidFill>
                <a:schemeClr val="tx1"/>
              </a:solidFill>
            </a:endParaRPr>
          </a:p>
        </p:txBody>
      </p:sp>
      <p:sp>
        <p:nvSpPr>
          <p:cNvPr id="15" name="Oblaček govora: pravokotnik z zaobljenimi vogali 14">
            <a:extLst>
              <a:ext uri="{FF2B5EF4-FFF2-40B4-BE49-F238E27FC236}">
                <a16:creationId xmlns:a16="http://schemas.microsoft.com/office/drawing/2014/main" id="{154F12C0-C276-4703-ADFD-4795D4356CE6}"/>
              </a:ext>
            </a:extLst>
          </p:cNvPr>
          <p:cNvSpPr/>
          <p:nvPr/>
        </p:nvSpPr>
        <p:spPr>
          <a:xfrm>
            <a:off x="1271464" y="2885690"/>
            <a:ext cx="1327560" cy="484794"/>
          </a:xfrm>
          <a:prstGeom prst="wedgeRoundRectCallout">
            <a:avLst>
              <a:gd name="adj1" fmla="val -68852"/>
              <a:gd name="adj2" fmla="val 1062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1. Izberi način risanja.</a:t>
            </a:r>
            <a:endParaRPr lang="sl-SI" sz="1400" b="1" i="1" dirty="0">
              <a:solidFill>
                <a:schemeClr val="tx1"/>
              </a:solidFill>
            </a:endParaRPr>
          </a:p>
        </p:txBody>
      </p:sp>
      <p:sp>
        <p:nvSpPr>
          <p:cNvPr id="16" name="Oblaček govora: pravokotnik z zaobljenimi vogali 15">
            <a:extLst>
              <a:ext uri="{FF2B5EF4-FFF2-40B4-BE49-F238E27FC236}">
                <a16:creationId xmlns:a16="http://schemas.microsoft.com/office/drawing/2014/main" id="{1898F2E7-7553-49F8-ABDC-2C53E15F4A66}"/>
              </a:ext>
            </a:extLst>
          </p:cNvPr>
          <p:cNvSpPr/>
          <p:nvPr/>
        </p:nvSpPr>
        <p:spPr>
          <a:xfrm>
            <a:off x="7099953" y="4800168"/>
            <a:ext cx="1708466" cy="1348857"/>
          </a:xfrm>
          <a:prstGeom prst="wedgeRoundRectCallout">
            <a:avLst>
              <a:gd name="adj1" fmla="val -149344"/>
              <a:gd name="adj2" fmla="val 4301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4. S klikom na polju za risanje odloži pravokotnik z natančnimi merami na želeno mesto.</a:t>
            </a:r>
            <a:endParaRPr lang="sl-SI" sz="1400" b="1" i="1" dirty="0">
              <a:solidFill>
                <a:schemeClr val="tx1"/>
              </a:solidFill>
            </a:endParaRPr>
          </a:p>
        </p:txBody>
      </p:sp>
      <p:sp>
        <p:nvSpPr>
          <p:cNvPr id="17" name="Oblaček govora: pravokotnik z zaobljenimi vogali 16">
            <a:extLst>
              <a:ext uri="{FF2B5EF4-FFF2-40B4-BE49-F238E27FC236}">
                <a16:creationId xmlns:a16="http://schemas.microsoft.com/office/drawing/2014/main" id="{4158C115-462E-4E1C-B293-F8984BE91BF7}"/>
              </a:ext>
            </a:extLst>
          </p:cNvPr>
          <p:cNvSpPr/>
          <p:nvPr/>
        </p:nvSpPr>
        <p:spPr>
          <a:xfrm>
            <a:off x="9030578" y="4617447"/>
            <a:ext cx="2051529" cy="691802"/>
          </a:xfrm>
          <a:prstGeom prst="wedgeRoundRectCallout">
            <a:avLst>
              <a:gd name="adj1" fmla="val 15232"/>
              <a:gd name="adj2" fmla="val 13748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5. Prekinitev risanja pravokotnikov / kvadratov.</a:t>
            </a:r>
            <a:endParaRPr lang="sl-SI" sz="1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391F6E-BA35-4D52-BEAA-32E5C50C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66" y="188640"/>
            <a:ext cx="4285692" cy="589112"/>
          </a:xfrm>
        </p:spPr>
        <p:txBody>
          <a:bodyPr>
            <a:normAutofit fontScale="90000"/>
          </a:bodyPr>
          <a:lstStyle/>
          <a:p>
            <a:r>
              <a:rPr lang="sl-SI" dirty="0"/>
              <a:t>Risanje krogov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EFBE4EA-3C1B-4F90-BF86-2C7606A7D9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352" y="828818"/>
            <a:ext cx="2611749" cy="270819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9824161-7ED0-4BA6-A56E-210BD336DD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73" r="68657"/>
          <a:stretch/>
        </p:blipFill>
        <p:spPr>
          <a:xfrm>
            <a:off x="3107668" y="1879311"/>
            <a:ext cx="756084" cy="74634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7FA5DEC-3BC8-45FE-8474-99AA29046B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9369" y="1633485"/>
            <a:ext cx="1795831" cy="151227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972B9EB-2515-4114-A681-CC597DCD4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14" y="5298759"/>
            <a:ext cx="2303925" cy="118120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6CCD225-5275-4611-80C8-9118D0BA40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368" y="3999595"/>
            <a:ext cx="1080120" cy="115836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B9203E2-9722-420F-8B22-F025AC043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1921" y="5340798"/>
            <a:ext cx="2034716" cy="118120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AC9BDC0-34C1-4CA6-860F-59B63C33BA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4902" y="5551165"/>
            <a:ext cx="1929522" cy="92333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68A2A76-0847-4291-92F2-7208DC0BDF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6340" y="5454488"/>
            <a:ext cx="1501270" cy="990686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E54D7F12-E547-4838-A7D4-114EBA7E0368}"/>
              </a:ext>
            </a:extLst>
          </p:cNvPr>
          <p:cNvSpPr txBox="1"/>
          <p:nvPr/>
        </p:nvSpPr>
        <p:spPr>
          <a:xfrm>
            <a:off x="3719736" y="1005366"/>
            <a:ext cx="80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Če kliknemo na orodje za risanje pravokotnikov in gumb za trenutek pridržimo. se odprejo dodatne izbire za risanje oglatih likov.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DDF0BE3F-C14E-4BDE-84C7-78091C4A989D}"/>
              </a:ext>
            </a:extLst>
          </p:cNvPr>
          <p:cNvSpPr txBox="1"/>
          <p:nvPr/>
        </p:nvSpPr>
        <p:spPr>
          <a:xfrm>
            <a:off x="4080964" y="1691401"/>
            <a:ext cx="55074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Orodje </a:t>
            </a:r>
            <a:r>
              <a:rPr lang="sl-SI" b="1" dirty="0"/>
              <a:t>Risanje kroga s središčem in točko na krožnici: </a:t>
            </a:r>
            <a:r>
              <a:rPr lang="sl-SI" dirty="0"/>
              <a:t>s prvim klikom določimo točko središče kroga, nato miškin kazalček vlečemo in izrisuje se krog. Ko smo z velikostjo zadovoljni, ponovno kliknemo in s tem se krog izriše. Orodje odložimo z desnim miškinim gumbom. Orodje je uporabno, če premeri krogov niso zelo pomembni, ali pri natančni velikosti z uporabo pomožnih črt.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61B7CFD5-C5C8-4033-AF9C-E81F86C3AF93}"/>
              </a:ext>
            </a:extLst>
          </p:cNvPr>
          <p:cNvSpPr txBox="1"/>
          <p:nvPr/>
        </p:nvSpPr>
        <p:spPr>
          <a:xfrm>
            <a:off x="1631504" y="3860370"/>
            <a:ext cx="10405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Orodje </a:t>
            </a:r>
            <a:r>
              <a:rPr lang="sl-SI" b="1" dirty="0"/>
              <a:t>Risanje kroga s središčem in polmerom: </a:t>
            </a:r>
            <a:r>
              <a:rPr lang="sl-SI" dirty="0"/>
              <a:t>po kliku na orodje, se pojavi okence, v katero vpišemo polmer kroga, npr. 20 in pritisnemo tipko Enter. Izriše se krog s premerom 40 mm (vpisali smo polmer!), ki se premika skupaj z miškinim kazalčkom. Na mestu, kjer naj bo središče kroga odloženo,  kliknemo in krog je narisan.</a:t>
            </a:r>
          </a:p>
        </p:txBody>
      </p:sp>
      <p:sp>
        <p:nvSpPr>
          <p:cNvPr id="15" name="Oblaček govora: pravokotnik z zaobljenimi vogali 14">
            <a:extLst>
              <a:ext uri="{FF2B5EF4-FFF2-40B4-BE49-F238E27FC236}">
                <a16:creationId xmlns:a16="http://schemas.microsoft.com/office/drawing/2014/main" id="{50E8C1C8-8962-482A-BCC3-AF922572D156}"/>
              </a:ext>
            </a:extLst>
          </p:cNvPr>
          <p:cNvSpPr/>
          <p:nvPr/>
        </p:nvSpPr>
        <p:spPr>
          <a:xfrm>
            <a:off x="1727735" y="4827280"/>
            <a:ext cx="1980220" cy="691802"/>
          </a:xfrm>
          <a:prstGeom prst="wedgeRoundRectCallout">
            <a:avLst>
              <a:gd name="adj1" fmla="val -29993"/>
              <a:gd name="adj2" fmla="val 13364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2. V okno „Polmer“ vpiši </a:t>
            </a:r>
            <a:r>
              <a:rPr lang="sl-SI" sz="1400" b="1" dirty="0">
                <a:solidFill>
                  <a:schemeClr val="tx1"/>
                </a:solidFill>
              </a:rPr>
              <a:t>polmer</a:t>
            </a:r>
            <a:r>
              <a:rPr lang="sl-SI" sz="1400" dirty="0">
                <a:solidFill>
                  <a:schemeClr val="tx1"/>
                </a:solidFill>
              </a:rPr>
              <a:t> kroga.</a:t>
            </a:r>
            <a:endParaRPr lang="sl-SI" sz="1400" b="1" i="1" dirty="0">
              <a:solidFill>
                <a:schemeClr val="tx1"/>
              </a:solidFill>
            </a:endParaRPr>
          </a:p>
        </p:txBody>
      </p:sp>
      <p:sp>
        <p:nvSpPr>
          <p:cNvPr id="17" name="Oblaček govora: pravokotnik z zaobljenimi vogali 16">
            <a:extLst>
              <a:ext uri="{FF2B5EF4-FFF2-40B4-BE49-F238E27FC236}">
                <a16:creationId xmlns:a16="http://schemas.microsoft.com/office/drawing/2014/main" id="{5EEC16A4-C992-40CA-8CF5-05C2618CF3A8}"/>
              </a:ext>
            </a:extLst>
          </p:cNvPr>
          <p:cNvSpPr/>
          <p:nvPr/>
        </p:nvSpPr>
        <p:spPr>
          <a:xfrm>
            <a:off x="1312938" y="3428241"/>
            <a:ext cx="1327560" cy="484794"/>
          </a:xfrm>
          <a:prstGeom prst="wedgeRoundRectCallout">
            <a:avLst>
              <a:gd name="adj1" fmla="val -68852"/>
              <a:gd name="adj2" fmla="val 1062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1. Izberi način risanja krogov.</a:t>
            </a:r>
            <a:endParaRPr lang="sl-SI" sz="1400" b="1" i="1" dirty="0">
              <a:solidFill>
                <a:schemeClr val="tx1"/>
              </a:solidFill>
            </a:endParaRPr>
          </a:p>
        </p:txBody>
      </p:sp>
      <p:sp>
        <p:nvSpPr>
          <p:cNvPr id="18" name="Oblaček govora: pravokotnik z zaobljenimi vogali 17">
            <a:extLst>
              <a:ext uri="{FF2B5EF4-FFF2-40B4-BE49-F238E27FC236}">
                <a16:creationId xmlns:a16="http://schemas.microsoft.com/office/drawing/2014/main" id="{C5BB1A67-DE67-404C-BEA9-7D2C67F08BCC}"/>
              </a:ext>
            </a:extLst>
          </p:cNvPr>
          <p:cNvSpPr/>
          <p:nvPr/>
        </p:nvSpPr>
        <p:spPr>
          <a:xfrm>
            <a:off x="5394705" y="4578776"/>
            <a:ext cx="1708466" cy="1348857"/>
          </a:xfrm>
          <a:prstGeom prst="wedgeRoundRectCallout">
            <a:avLst>
              <a:gd name="adj1" fmla="val -70360"/>
              <a:gd name="adj2" fmla="val 4103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3. Središče kroga premakni na želeno mesto in klikni. S tem krog odložiš in narišeš.</a:t>
            </a:r>
            <a:endParaRPr lang="sl-SI" sz="1400" b="1" i="1" dirty="0">
              <a:solidFill>
                <a:schemeClr val="tx1"/>
              </a:solidFill>
            </a:endParaRPr>
          </a:p>
        </p:txBody>
      </p:sp>
      <p:sp>
        <p:nvSpPr>
          <p:cNvPr id="19" name="Oblaček govora: pravokotnik z zaobljenimi vogali 18">
            <a:extLst>
              <a:ext uri="{FF2B5EF4-FFF2-40B4-BE49-F238E27FC236}">
                <a16:creationId xmlns:a16="http://schemas.microsoft.com/office/drawing/2014/main" id="{25016F20-F74F-4C1A-9091-4B08BD592080}"/>
              </a:ext>
            </a:extLst>
          </p:cNvPr>
          <p:cNvSpPr/>
          <p:nvPr/>
        </p:nvSpPr>
        <p:spPr>
          <a:xfrm>
            <a:off x="9572898" y="4901368"/>
            <a:ext cx="1456628" cy="691802"/>
          </a:xfrm>
          <a:prstGeom prst="wedgeRoundRectCallout">
            <a:avLst>
              <a:gd name="adj1" fmla="val 8077"/>
              <a:gd name="adj2" fmla="val 9899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5. Prekinitev risanja krogov.</a:t>
            </a:r>
            <a:endParaRPr lang="sl-SI" sz="1400" b="1" i="1" dirty="0">
              <a:solidFill>
                <a:schemeClr val="tx1"/>
              </a:solidFill>
            </a:endParaRPr>
          </a:p>
        </p:txBody>
      </p:sp>
      <p:sp>
        <p:nvSpPr>
          <p:cNvPr id="20" name="Oblaček govora: pravokotnik z zaobljenimi vogali 19">
            <a:extLst>
              <a:ext uri="{FF2B5EF4-FFF2-40B4-BE49-F238E27FC236}">
                <a16:creationId xmlns:a16="http://schemas.microsoft.com/office/drawing/2014/main" id="{EEC9BD38-2F62-4AD4-8177-67419B0A16F2}"/>
              </a:ext>
            </a:extLst>
          </p:cNvPr>
          <p:cNvSpPr/>
          <p:nvPr/>
        </p:nvSpPr>
        <p:spPr>
          <a:xfrm>
            <a:off x="7178232" y="4796267"/>
            <a:ext cx="1874688" cy="691802"/>
          </a:xfrm>
          <a:prstGeom prst="wedgeRoundRectCallout">
            <a:avLst>
              <a:gd name="adj1" fmla="val -17215"/>
              <a:gd name="adj2" fmla="val 12209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4. Za vpis drugačnega polmera klikni desni miškin gumb.</a:t>
            </a:r>
            <a:endParaRPr lang="sl-SI" sz="1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2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B193B1-F365-449F-BDAB-AC5274A9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053444" cy="903635"/>
          </a:xfrm>
        </p:spPr>
        <p:txBody>
          <a:bodyPr/>
          <a:lstStyle/>
          <a:p>
            <a:r>
              <a:rPr lang="sl-SI" dirty="0"/>
              <a:t>Naloga: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4A26696-F3A1-43BB-ABCA-E22A0A7E8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2740313"/>
            <a:ext cx="4252960" cy="3491155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A289041-0F8D-494D-9653-2DF7F2B703DF}"/>
              </a:ext>
            </a:extLst>
          </p:cNvPr>
          <p:cNvSpPr txBox="1"/>
          <p:nvPr/>
        </p:nvSpPr>
        <p:spPr>
          <a:xfrm>
            <a:off x="731404" y="1448780"/>
            <a:ext cx="11161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l-SI" dirty="0"/>
              <a:t>Preizkusi orodja za risanje likov. Riši na zgornji polovici lista. 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Na spodnji polovici lista RISANJE LIKOV nariši risbo, kot je prikazana na sliki. Dolžina pravokotnika je 120 mm, širina 80 mm, krog ima premer 60 mm in središče natančno v sredini pravokotnika.</a:t>
            </a:r>
          </a:p>
        </p:txBody>
      </p:sp>
    </p:spTree>
    <p:extLst>
      <p:ext uri="{BB962C8B-B14F-4D97-AF65-F5344CB8AC3E}">
        <p14:creationId xmlns:p14="http://schemas.microsoft.com/office/powerpoint/2010/main" val="688794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555</Words>
  <Application>Microsoft Office PowerPoint</Application>
  <PresentationFormat>Širokozaslonsko</PresentationFormat>
  <Paragraphs>32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CiciCAD Risanje likov</vt:lpstr>
      <vt:lpstr>SHRANJEVANJE OBSTOJEČE RISBE Z NOVIM IMENOM</vt:lpstr>
      <vt:lpstr>Risba je shranjena z novim imenom, kar je razvidno v naslovni vrstici.  Spremeni zapise v glavi risbe, kot prikazuje slika.</vt:lpstr>
      <vt:lpstr>Risanje pravokotnikov in kvadratov</vt:lpstr>
      <vt:lpstr>Risanje krogov</vt:lpstr>
      <vt:lpstr>Naloga: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CiciCAD Risanje likov</dc:title>
  <dc:creator>Martin Knuplež</dc:creator>
  <cp:lastModifiedBy>Martin Knuplež</cp:lastModifiedBy>
  <cp:revision>12</cp:revision>
  <dcterms:created xsi:type="dcterms:W3CDTF">2020-05-12T13:33:18Z</dcterms:created>
  <dcterms:modified xsi:type="dcterms:W3CDTF">2020-05-13T12:52:49Z</dcterms:modified>
</cp:coreProperties>
</file>