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8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5044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71563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1375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61128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760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5040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76633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82777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6085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6132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40187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27933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91390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27286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574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6259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EA55E-005B-432D-952F-5DCD37BFF80B}" type="datetimeFigureOut">
              <a:rPr lang="en-SI" smtClean="0"/>
              <a:t>14/05/2020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792BED-A0FA-46CB-9536-F54CB3D10C7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908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962181-2061-4A01-8F79-07BFB137A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040729"/>
            <a:ext cx="7665068" cy="1096899"/>
          </a:xfrm>
        </p:spPr>
        <p:txBody>
          <a:bodyPr/>
          <a:lstStyle/>
          <a:p>
            <a:pPr algn="ctr"/>
            <a:r>
              <a:rPr lang="sl-SI" dirty="0">
                <a:solidFill>
                  <a:srgbClr val="FF0000"/>
                </a:solidFill>
              </a:rPr>
              <a:t>IZDELAVA IZDELKA</a:t>
            </a:r>
            <a:br>
              <a:rPr lang="sl-SI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>(praktično delo) </a:t>
            </a:r>
            <a:endParaRPr lang="en-SI" dirty="0">
              <a:solidFill>
                <a:srgbClr val="FF0000"/>
              </a:solidFill>
            </a:endParaRPr>
          </a:p>
        </p:txBody>
      </p:sp>
      <p:pic>
        <p:nvPicPr>
          <p:cNvPr id="5" name="Slika 4" descr="Slika, ki vsebuje besede vreča&#10;&#10;Opis je samodejno ustvarjen">
            <a:extLst>
              <a:ext uri="{FF2B5EF4-FFF2-40B4-BE49-F238E27FC236}">
                <a16:creationId xmlns:a16="http://schemas.microsoft.com/office/drawing/2014/main" id="{2A0D494E-4735-4247-8E91-4B184FC72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0850" y="2671028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37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8553E946-3A54-4E03-86F6-B1582460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solidFill>
                  <a:srgbClr val="FF0000"/>
                </a:solidFill>
              </a:rPr>
              <a:t>5. Na </a:t>
            </a:r>
            <a:r>
              <a:rPr lang="en-US" sz="3400" dirty="0" err="1">
                <a:solidFill>
                  <a:srgbClr val="FF0000"/>
                </a:solidFill>
              </a:rPr>
              <a:t>sredino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druge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tretjine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spodnjega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dela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obraza</a:t>
            </a:r>
            <a:r>
              <a:rPr lang="en-US" sz="3400" dirty="0">
                <a:solidFill>
                  <a:srgbClr val="FF0000"/>
                </a:solidFill>
              </a:rPr>
              <a:t> pa </a:t>
            </a:r>
            <a:r>
              <a:rPr lang="en-US" sz="3400" dirty="0" err="1">
                <a:solidFill>
                  <a:srgbClr val="FF0000"/>
                </a:solidFill>
              </a:rPr>
              <a:t>prišijemo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še</a:t>
            </a:r>
            <a:r>
              <a:rPr lang="en-US" sz="3400" dirty="0">
                <a:solidFill>
                  <a:srgbClr val="FF0000"/>
                </a:solidFill>
              </a:rPr>
              <a:t> 5 </a:t>
            </a:r>
            <a:r>
              <a:rPr lang="en-US" sz="3400" dirty="0" err="1">
                <a:solidFill>
                  <a:srgbClr val="FF0000"/>
                </a:solidFill>
              </a:rPr>
              <a:t>gumbov</a:t>
            </a:r>
            <a:r>
              <a:rPr lang="en-US" sz="3400" dirty="0">
                <a:solidFill>
                  <a:srgbClr val="FF0000"/>
                </a:solidFill>
              </a:rPr>
              <a:t> za </a:t>
            </a:r>
            <a:r>
              <a:rPr lang="en-US" sz="3400" dirty="0" err="1">
                <a:solidFill>
                  <a:srgbClr val="FF0000"/>
                </a:solidFill>
              </a:rPr>
              <a:t>usta</a:t>
            </a:r>
            <a:r>
              <a:rPr lang="en-US" sz="3400" dirty="0">
                <a:solidFill>
                  <a:srgbClr val="FF0000"/>
                </a:solidFill>
              </a:rPr>
              <a:t>.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značba mesta vsebine 4" descr="Slika, ki vsebuje besede notranji, miza&#10;&#10;Opis je samodejno ustvarjen">
            <a:extLst>
              <a:ext uri="{FF2B5EF4-FFF2-40B4-BE49-F238E27FC236}">
                <a16:creationId xmlns:a16="http://schemas.microsoft.com/office/drawing/2014/main" id="{BD33EB9E-0797-4E1C-A49B-D41A05BBE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397" y="1248757"/>
            <a:ext cx="4973597" cy="37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19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CE6CA06D-625C-4DB7-883A-02857F6E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>
                <a:solidFill>
                  <a:srgbClr val="FF0000"/>
                </a:solidFill>
              </a:rPr>
              <a:t>6. Na </a:t>
            </a:r>
            <a:r>
              <a:rPr lang="en-US" sz="3800" dirty="0" err="1">
                <a:solidFill>
                  <a:srgbClr val="FF0000"/>
                </a:solidFill>
              </a:rPr>
              <a:t>koncu</a:t>
            </a:r>
            <a:r>
              <a:rPr lang="en-US" sz="3800" dirty="0">
                <a:solidFill>
                  <a:srgbClr val="FF0000"/>
                </a:solidFill>
              </a:rPr>
              <a:t> s </a:t>
            </a:r>
            <a:r>
              <a:rPr lang="en-US" sz="3800" dirty="0" err="1">
                <a:solidFill>
                  <a:srgbClr val="FF0000"/>
                </a:solidFill>
              </a:rPr>
              <a:t>flomastrom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še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začrtamo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linije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obraza</a:t>
            </a:r>
            <a:r>
              <a:rPr lang="en-US" sz="3800" dirty="0">
                <a:solidFill>
                  <a:srgbClr val="FF0000"/>
                </a:solidFill>
              </a:rPr>
              <a:t> in </a:t>
            </a:r>
            <a:r>
              <a:rPr lang="en-US" sz="3800" dirty="0" err="1">
                <a:solidFill>
                  <a:srgbClr val="FF0000"/>
                </a:solidFill>
              </a:rPr>
              <a:t>narišemo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ušesa</a:t>
            </a:r>
            <a:r>
              <a:rPr lang="en-US" sz="3800" dirty="0">
                <a:solidFill>
                  <a:srgbClr val="FF0000"/>
                </a:solidFill>
              </a:rPr>
              <a:t>.</a:t>
            </a:r>
            <a:br>
              <a:rPr lang="en-US" sz="3800" dirty="0"/>
            </a:br>
            <a:endParaRPr lang="en-US" sz="3800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C3723F9-95CE-41DB-9AC4-2D0E66D4C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872" y="1807231"/>
            <a:ext cx="4335340" cy="32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54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5E53D041-9F9E-44E0-A6CE-99B1917C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6" y="1265314"/>
            <a:ext cx="4393501" cy="39162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sl-SI" sz="3200" dirty="0">
                <a:solidFill>
                  <a:srgbClr val="FF0000"/>
                </a:solidFill>
              </a:rPr>
              <a:t>7. </a:t>
            </a:r>
            <a:r>
              <a:rPr lang="en-US" sz="3200" dirty="0" err="1">
                <a:solidFill>
                  <a:srgbClr val="FF0000"/>
                </a:solidFill>
              </a:rPr>
              <a:t>Zadnja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stvar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ki</a:t>
            </a:r>
            <a:r>
              <a:rPr lang="en-US" sz="3200" dirty="0">
                <a:solidFill>
                  <a:srgbClr val="FF0000"/>
                </a:solidFill>
              </a:rPr>
              <a:t> jo </a:t>
            </a:r>
            <a:r>
              <a:rPr lang="en-US" sz="3200" dirty="0" err="1">
                <a:solidFill>
                  <a:srgbClr val="FF0000"/>
                </a:solidFill>
              </a:rPr>
              <a:t>napravimo</a:t>
            </a:r>
            <a:r>
              <a:rPr lang="en-US" sz="3200" dirty="0">
                <a:solidFill>
                  <a:srgbClr val="FF0000"/>
                </a:solidFill>
              </a:rPr>
              <a:t> so las</a:t>
            </a:r>
            <a:r>
              <a:rPr lang="sl-SI" sz="3200" dirty="0">
                <a:solidFill>
                  <a:srgbClr val="FF0000"/>
                </a:solidFill>
              </a:rPr>
              <a:t>j</a:t>
            </a:r>
            <a:r>
              <a:rPr lang="en-US" sz="3200" dirty="0">
                <a:solidFill>
                  <a:srgbClr val="FF0000"/>
                </a:solidFill>
              </a:rPr>
              <a:t>e. Jaz </a:t>
            </a:r>
            <a:r>
              <a:rPr lang="en-US" sz="3200" dirty="0" err="1">
                <a:solidFill>
                  <a:srgbClr val="FF0000"/>
                </a:solidFill>
              </a:rPr>
              <a:t>sem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jih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narisala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kar</a:t>
            </a:r>
            <a:r>
              <a:rPr lang="en-US" sz="3200" dirty="0">
                <a:solidFill>
                  <a:srgbClr val="FF0000"/>
                </a:solidFill>
              </a:rPr>
              <a:t> s </a:t>
            </a:r>
            <a:r>
              <a:rPr lang="en-US" sz="3200" dirty="0" err="1">
                <a:solidFill>
                  <a:srgbClr val="FF0000"/>
                </a:solidFill>
              </a:rPr>
              <a:t>flomastrom</a:t>
            </a:r>
            <a:r>
              <a:rPr lang="en-US" sz="3200" dirty="0">
                <a:solidFill>
                  <a:srgbClr val="FF0000"/>
                </a:solidFill>
              </a:rPr>
              <a:t>, vi pa </a:t>
            </a:r>
            <a:r>
              <a:rPr lang="en-US" sz="3200" dirty="0" err="1">
                <a:solidFill>
                  <a:srgbClr val="FF0000"/>
                </a:solidFill>
              </a:rPr>
              <a:t>jih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lahko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izvezete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nakvačkate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kitke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ter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jih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prišijete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nalepite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blago</a:t>
            </a:r>
            <a:r>
              <a:rPr lang="en-US" sz="3200" dirty="0">
                <a:solidFill>
                  <a:srgbClr val="FF0000"/>
                </a:solidFill>
              </a:rPr>
              <a:t>,… </a:t>
            </a:r>
            <a:br>
              <a:rPr lang="sl-SI" sz="3200" dirty="0">
                <a:solidFill>
                  <a:srgbClr val="FF0000"/>
                </a:solidFill>
              </a:rPr>
            </a:br>
            <a:r>
              <a:rPr lang="sl-SI" sz="3200" dirty="0">
                <a:solidFill>
                  <a:srgbClr val="FF0000"/>
                </a:solidFill>
              </a:rPr>
              <a:t>Izdelek dopolnite še s svojimi idejami (nakit, narišete še vrat, del majice…)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značba mesta vsebine 4" descr="Slika, ki vsebuje besede vreča&#10;&#10;Opis je samodejno ustvarjen">
            <a:extLst>
              <a:ext uri="{FF2B5EF4-FFF2-40B4-BE49-F238E27FC236}">
                <a16:creationId xmlns:a16="http://schemas.microsoft.com/office/drawing/2014/main" id="{80F8617A-8745-45F5-A2B2-987721C56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872" y="1807231"/>
            <a:ext cx="4335340" cy="32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64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55564A-FF11-4201-A581-F3BE4F5C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524066" cy="1320800"/>
          </a:xfrm>
        </p:spPr>
        <p:txBody>
          <a:bodyPr>
            <a:normAutofit fontScale="90000"/>
          </a:bodyPr>
          <a:lstStyle/>
          <a:p>
            <a:r>
              <a:rPr lang="sl-SI">
                <a:solidFill>
                  <a:srgbClr val="FF0000"/>
                </a:solidFill>
                <a:highlight>
                  <a:srgbClr val="FFFF00"/>
                </a:highlight>
              </a:rPr>
              <a:t>Izdelek bo ocenjen</a:t>
            </a:r>
            <a:r>
              <a:rPr lang="sl-SI">
                <a:solidFill>
                  <a:srgbClr val="FF0000"/>
                </a:solidFill>
              </a:rPr>
              <a:t>, zato vas prosim, da ga slikate iz prednje ter iz zadnje strani in sliki pošljete na moj elektronski naslov.</a:t>
            </a:r>
            <a:br>
              <a:rPr lang="sl-SI">
                <a:solidFill>
                  <a:srgbClr val="FF0000"/>
                </a:solidFill>
              </a:rPr>
            </a:br>
            <a:r>
              <a:rPr lang="sl-SI">
                <a:solidFill>
                  <a:srgbClr val="0070C0"/>
                </a:solidFill>
              </a:rPr>
              <a:t>(mateja.burgar@osgradec.si)</a:t>
            </a:r>
            <a:endParaRPr lang="en-SI" dirty="0">
              <a:solidFill>
                <a:srgbClr val="0070C0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C65E6B2-1962-4DA3-8D07-01452B4B4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9219" y="3159921"/>
            <a:ext cx="3943349" cy="295751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D913F1D-8679-4C98-A102-223AC662A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3300" y="3159921"/>
            <a:ext cx="3943350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4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F440DA-E185-4F1B-8878-E0418B7F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 izdelavo izdelka potrebujemo:</a:t>
            </a:r>
            <a:endParaRPr lang="en-SI" dirty="0"/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9FBC2B98-3F4F-44F6-8ACC-D4B8A55E1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2031"/>
            <a:ext cx="3840075" cy="4409331"/>
          </a:xfrm>
        </p:spPr>
        <p:txBody>
          <a:bodyPr/>
          <a:lstStyle/>
          <a:p>
            <a:r>
              <a:rPr lang="sl-SI" dirty="0"/>
              <a:t>sukanec,</a:t>
            </a:r>
          </a:p>
          <a:p>
            <a:r>
              <a:rPr lang="sl-SI" dirty="0"/>
              <a:t>iglo (šivanko),</a:t>
            </a:r>
          </a:p>
          <a:p>
            <a:r>
              <a:rPr lang="sl-SI" dirty="0"/>
              <a:t>7 gumbov,</a:t>
            </a:r>
          </a:p>
          <a:p>
            <a:r>
              <a:rPr lang="sl-SI" dirty="0"/>
              <a:t>blago svetle barve (star bombažni prt ali prevleka za posteljnino),</a:t>
            </a:r>
          </a:p>
          <a:p>
            <a:r>
              <a:rPr lang="sl-SI" dirty="0"/>
              <a:t>svinčnik,</a:t>
            </a:r>
          </a:p>
          <a:p>
            <a:r>
              <a:rPr lang="sl-SI" dirty="0"/>
              <a:t>flomaster.</a:t>
            </a:r>
            <a:endParaRPr lang="en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912DB6B-FE3E-41BE-A1BC-FB73F679E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536" y="1318132"/>
            <a:ext cx="7050692" cy="52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0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23FDE-F797-41ED-95CF-E93526A9E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Potek izdelave obraza po korakih:</a:t>
            </a:r>
            <a:endParaRPr lang="en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FC6D4ED-564B-4F73-9E98-9CC9F725E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7607"/>
            <a:ext cx="8596668" cy="455375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sl-SI" dirty="0"/>
              <a:t>Iz blaga izrežemo pravokotnik v velikosti lista A4 format.</a:t>
            </a:r>
          </a:p>
          <a:p>
            <a:pPr>
              <a:buFont typeface="+mj-lt"/>
              <a:buAutoNum type="arabicPeriod"/>
            </a:pPr>
            <a:r>
              <a:rPr lang="sl-SI" dirty="0"/>
              <a:t>S svinčnikom narišemo obliko obraza in ga razdelimo najprej na 4 približno enake dele, nato pa spodnja dva dela še na tri dele (v nadaljevanju sledi slika kako to storimo).</a:t>
            </a:r>
          </a:p>
          <a:p>
            <a:pPr>
              <a:buFont typeface="+mj-lt"/>
              <a:buAutoNum type="arabicPeriod"/>
            </a:pPr>
            <a:r>
              <a:rPr lang="sl-SI" dirty="0"/>
              <a:t>Po navodilu iz video posnetka prišijemo gumba za oči (pri temu pazimo, da med gumboma pustimo za dva ali tri prste prostora).</a:t>
            </a:r>
          </a:p>
          <a:p>
            <a:pPr>
              <a:buFont typeface="+mj-lt"/>
              <a:buAutoNum type="arabicPeriod"/>
            </a:pPr>
            <a:r>
              <a:rPr lang="sl-SI" dirty="0"/>
              <a:t>Na sredino prve tretjine spodnje polovice obraza na enak način prišijemo gumb za nos.</a:t>
            </a:r>
          </a:p>
          <a:p>
            <a:pPr>
              <a:buFont typeface="+mj-lt"/>
              <a:buAutoNum type="arabicPeriod"/>
            </a:pPr>
            <a:r>
              <a:rPr lang="sl-SI" dirty="0"/>
              <a:t>Na sredino druge tretjine spodnjega dela obraza pa prišijemo še 5 gumbov za usta.</a:t>
            </a:r>
          </a:p>
          <a:p>
            <a:pPr>
              <a:buFont typeface="+mj-lt"/>
              <a:buAutoNum type="arabicPeriod"/>
            </a:pPr>
            <a:r>
              <a:rPr lang="sl-SI" dirty="0"/>
              <a:t>Na koncu s flomastrom še začrtamo linije obraza in narišemo ušesa.</a:t>
            </a:r>
          </a:p>
          <a:p>
            <a:pPr>
              <a:buFont typeface="+mj-lt"/>
              <a:buAutoNum type="arabicPeriod"/>
            </a:pPr>
            <a:r>
              <a:rPr lang="sl-SI" dirty="0"/>
              <a:t>Zadnja stvar, ki jo napravimo so lase. Jaz sem jih narisala kar s flomastrom, vi pa jih lahko izvezete, nakvačkate kitke ter jih prišijete, nalepite blago,…  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768397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AC4621-5A45-4B00-BBC3-F95192C2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562166" cy="13208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sl-SI" sz="2800" dirty="0">
                <a:solidFill>
                  <a:srgbClr val="FF0000"/>
                </a:solidFill>
              </a:rPr>
              <a:t>Iz blaga izrežemo pravokotnik v velikosti lista A4 format.</a:t>
            </a:r>
            <a:endParaRPr lang="en-SI" sz="2800" dirty="0">
              <a:solidFill>
                <a:srgbClr val="FF0000"/>
              </a:solidFill>
            </a:endParaRPr>
          </a:p>
        </p:txBody>
      </p:sp>
      <p:pic>
        <p:nvPicPr>
          <p:cNvPr id="5" name="Označba mesta vsebine 4" descr="Slika, ki vsebuje besede sedeče, miza, polaganje, postelja&#10;&#10;Opis je samodejno ustvarjen">
            <a:extLst>
              <a:ext uri="{FF2B5EF4-FFF2-40B4-BE49-F238E27FC236}">
                <a16:creationId xmlns:a16="http://schemas.microsoft.com/office/drawing/2014/main" id="{A2067ABA-7862-4812-8C75-599EEAE97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272" y="2008421"/>
            <a:ext cx="5399353" cy="4049514"/>
          </a:xfrm>
        </p:spPr>
      </p:pic>
      <p:pic>
        <p:nvPicPr>
          <p:cNvPr id="7" name="Slika 6" descr="Slika, ki vsebuje besede miza, notranji, sedeče, papir&#10;&#10;Opis je samodejno ustvarjen">
            <a:extLst>
              <a:ext uri="{FF2B5EF4-FFF2-40B4-BE49-F238E27FC236}">
                <a16:creationId xmlns:a16="http://schemas.microsoft.com/office/drawing/2014/main" id="{C19CD828-ECCD-4928-956E-8E42429BB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5764" y="2008421"/>
            <a:ext cx="5399352" cy="404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02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21A220-489A-46EC-9D39-D8F7A891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150125"/>
            <a:ext cx="11000095" cy="1780275"/>
          </a:xfrm>
        </p:spPr>
        <p:txBody>
          <a:bodyPr>
            <a:normAutofit fontScale="90000"/>
          </a:bodyPr>
          <a:lstStyle/>
          <a:p>
            <a:r>
              <a:rPr lang="sl-SI">
                <a:solidFill>
                  <a:srgbClr val="FF0000"/>
                </a:solidFill>
              </a:rPr>
              <a:t>2</a:t>
            </a:r>
            <a:r>
              <a:rPr lang="sl-SI" sz="3100">
                <a:solidFill>
                  <a:srgbClr val="FF0000"/>
                </a:solidFill>
              </a:rPr>
              <a:t>. S svinčnikom narišemo obliko obraza in ga razdelimo najprej na 4 približno enake dele, nato pa spodnja dva dela še na tri dele.</a:t>
            </a:r>
            <a:br>
              <a:rPr lang="sl-SI" sz="3100">
                <a:solidFill>
                  <a:srgbClr val="FF0000"/>
                </a:solidFill>
              </a:rPr>
            </a:br>
            <a:endParaRPr lang="en-SI" dirty="0">
              <a:solidFill>
                <a:srgbClr val="FF0000"/>
              </a:solidFill>
            </a:endParaRPr>
          </a:p>
        </p:txBody>
      </p:sp>
      <p:pic>
        <p:nvPicPr>
          <p:cNvPr id="5" name="Označba mesta vsebine 4" descr="Slika, ki vsebuje besede vreča, brisača&#10;&#10;Opis je samodejno ustvarjen">
            <a:extLst>
              <a:ext uri="{FF2B5EF4-FFF2-40B4-BE49-F238E27FC236}">
                <a16:creationId xmlns:a16="http://schemas.microsoft.com/office/drawing/2014/main" id="{7623B8B3-8BD6-49B2-A82A-E7A29C0D9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532" y="1909264"/>
            <a:ext cx="5484128" cy="4113095"/>
          </a:xfrm>
        </p:spPr>
      </p:pic>
      <p:pic>
        <p:nvPicPr>
          <p:cNvPr id="7" name="Slika 6" descr="Slika, ki vsebuje besede miza&#10;&#10;Opis je samodejno ustvarjen">
            <a:extLst>
              <a:ext uri="{FF2B5EF4-FFF2-40B4-BE49-F238E27FC236}">
                <a16:creationId xmlns:a16="http://schemas.microsoft.com/office/drawing/2014/main" id="{C2CD1D03-4D3D-41F0-89C8-7CCA091F2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2772" y="1948624"/>
            <a:ext cx="5484129" cy="403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9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E49B3C-7199-4C5E-9E33-702F5B52A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Vdenemo dvojno nit v šivanko, na koncu niti naredimo vozel ter odrežemo odvečni del niti za vozlom.</a:t>
            </a:r>
            <a:endParaRPr lang="en-SI" dirty="0">
              <a:solidFill>
                <a:srgbClr val="FF0000"/>
              </a:solidFill>
            </a:endParaRPr>
          </a:p>
        </p:txBody>
      </p:sp>
      <p:pic>
        <p:nvPicPr>
          <p:cNvPr id="5" name="Označba mesta vsebine 4" descr="Slika, ki vsebuje besede miza&#10;&#10;Opis je samodejno ustvarjen">
            <a:extLst>
              <a:ext uri="{FF2B5EF4-FFF2-40B4-BE49-F238E27FC236}">
                <a16:creationId xmlns:a16="http://schemas.microsoft.com/office/drawing/2014/main" id="{F7F47194-56FE-4384-9472-CA57F2F64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07494" y="2366963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2748451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7D6A2E-4F9D-4ACB-A335-566F5A814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459239" cy="1320800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3. Po navodilu iz video posnetka prišijemo gumba za oči (pri temu pazimo, da med gumboma pustimo za dva ali tri prste prostora).</a:t>
            </a:r>
            <a:br>
              <a:rPr lang="sl-SI" dirty="0"/>
            </a:br>
            <a:endParaRPr lang="en-SI" dirty="0"/>
          </a:p>
        </p:txBody>
      </p:sp>
      <p:pic>
        <p:nvPicPr>
          <p:cNvPr id="5" name="Označba mesta vsebine 4" descr="Slika, ki vsebuje besede notranji, moški, miza, sedeče&#10;&#10;Opis je samodejno ustvarjen">
            <a:extLst>
              <a:ext uri="{FF2B5EF4-FFF2-40B4-BE49-F238E27FC236}">
                <a16:creationId xmlns:a16="http://schemas.microsoft.com/office/drawing/2014/main" id="{B95C2476-7F35-4192-B4B4-7745ED7EC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455266"/>
            <a:ext cx="4611688" cy="3458765"/>
          </a:xfrm>
        </p:spPr>
      </p:pic>
      <p:pic>
        <p:nvPicPr>
          <p:cNvPr id="7" name="Slika 6" descr="Slika, ki vsebuje besede miza, moški, bela, mačka&#10;&#10;Opis je samodejno ustvarjen">
            <a:extLst>
              <a:ext uri="{FF2B5EF4-FFF2-40B4-BE49-F238E27FC236}">
                <a16:creationId xmlns:a16="http://schemas.microsoft.com/office/drawing/2014/main" id="{10787072-746D-4503-B92F-8EA05485D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1003" y="2336798"/>
            <a:ext cx="49276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87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2E724C-1A55-40A7-A956-624997470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Ko končamo s šivanjem gumba, naredimo vozel in odrežemo odvečno nit.</a:t>
            </a:r>
            <a:endParaRPr lang="en-SI" dirty="0">
              <a:solidFill>
                <a:srgbClr val="FF0000"/>
              </a:solidFill>
            </a:endParaRPr>
          </a:p>
        </p:txBody>
      </p:sp>
      <p:pic>
        <p:nvPicPr>
          <p:cNvPr id="5" name="Označba mesta vsebine 4" descr="Slika, ki vsebuje besede sedeče, mačka, par, miza&#10;&#10;Opis je samodejno ustvarjen">
            <a:extLst>
              <a:ext uri="{FF2B5EF4-FFF2-40B4-BE49-F238E27FC236}">
                <a16:creationId xmlns:a16="http://schemas.microsoft.com/office/drawing/2014/main" id="{524ACF0C-459B-4824-BA16-07ED6FF22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16200" y="2124670"/>
            <a:ext cx="5403850" cy="4052887"/>
          </a:xfrm>
        </p:spPr>
      </p:pic>
    </p:spTree>
    <p:extLst>
      <p:ext uri="{BB962C8B-B14F-4D97-AF65-F5344CB8AC3E}">
        <p14:creationId xmlns:p14="http://schemas.microsoft.com/office/powerpoint/2010/main" val="40905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CA6258E3-5335-4D40-9339-6C31AAEE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4. Na </a:t>
            </a:r>
            <a:r>
              <a:rPr lang="en-US" sz="2800" dirty="0" err="1">
                <a:solidFill>
                  <a:srgbClr val="FF0000"/>
                </a:solidFill>
              </a:rPr>
              <a:t>sredino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prve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tretjine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spodnje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polovice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obraza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enak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način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prišijemo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gumb</a:t>
            </a:r>
            <a:r>
              <a:rPr lang="en-US" sz="2800" dirty="0">
                <a:solidFill>
                  <a:srgbClr val="FF0000"/>
                </a:solidFill>
              </a:rPr>
              <a:t> za nos.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6E918B1-FA59-42EF-8A8E-B0F3D1E54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značba mesta vsebine 4" descr="Slika, ki vsebuje besede mačka, gledanje, siva, kamen&#10;&#10;Opis je samodejno ustvarjen">
            <a:extLst>
              <a:ext uri="{FF2B5EF4-FFF2-40B4-BE49-F238E27FC236}">
                <a16:creationId xmlns:a16="http://schemas.microsoft.com/office/drawing/2014/main" id="{DA3D91F3-1E95-4F18-AD43-3DA5FF068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79" y="1210730"/>
            <a:ext cx="5339075" cy="40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14385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Širokozaslonsko</PresentationFormat>
  <Paragraphs>26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Gladko</vt:lpstr>
      <vt:lpstr>IZDELAVA IZDELKA (praktično delo) </vt:lpstr>
      <vt:lpstr>Za izdelavo izdelka potrebujemo:</vt:lpstr>
      <vt:lpstr>Potek izdelave obraza po korakih:</vt:lpstr>
      <vt:lpstr>Iz blaga izrežemo pravokotnik v velikosti lista A4 format.</vt:lpstr>
      <vt:lpstr>2. S svinčnikom narišemo obliko obraza in ga razdelimo najprej na 4 približno enake dele, nato pa spodnja dva dela še na tri dele. </vt:lpstr>
      <vt:lpstr>Vdenemo dvojno nit v šivanko, na koncu niti naredimo vozel ter odrežemo odvečni del niti za vozlom.</vt:lpstr>
      <vt:lpstr>3. Po navodilu iz video posnetka prišijemo gumba za oči (pri temu pazimo, da med gumboma pustimo za dva ali tri prste prostora). </vt:lpstr>
      <vt:lpstr>Ko končamo s šivanjem gumba, naredimo vozel in odrežemo odvečno nit.</vt:lpstr>
      <vt:lpstr>4. Na sredino prve tretjine spodnje polovice obraza na enak način prišijemo gumb za nos. </vt:lpstr>
      <vt:lpstr>5. Na sredino druge tretjine spodnjega dela obraza pa prišijemo še 5 gumbov za usta. </vt:lpstr>
      <vt:lpstr>6. Na koncu s flomastrom še začrtamo linije obraza in narišemo ušesa. </vt:lpstr>
      <vt:lpstr>7. Zadnja stvar, ki jo napravimo so lasje. Jaz sem jih narisala kar s flomastrom, vi pa jih lahko izvezete, nakvačkate kitke ter jih prišijete, nalepite blago,…  Izdelek dopolnite še s svojimi idejami (nakit, narišete še vrat, del majice…)</vt:lpstr>
      <vt:lpstr>Izdelek bo ocenjen, zato vas prosim, da ga slikate iz prednje ter iz zadnje strani in sliki pošljete na moj elektronski naslov. (mateja.burgar@osgradec.si)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IZDELAVA IZDELKA </dc:title>
  <dc:creator>Mateja</dc:creator>
  <cp:lastModifiedBy>Mateja</cp:lastModifiedBy>
  <cp:revision>4</cp:revision>
  <dcterms:created xsi:type="dcterms:W3CDTF">2020-05-13T16:46:49Z</dcterms:created>
  <dcterms:modified xsi:type="dcterms:W3CDTF">2020-05-14T06:04:09Z</dcterms:modified>
</cp:coreProperties>
</file>