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7" r:id="rId6"/>
    <p:sldId id="259" r:id="rId7"/>
    <p:sldId id="268" r:id="rId8"/>
    <p:sldId id="269" r:id="rId9"/>
    <p:sldId id="270"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80" d="100"/>
          <a:sy n="80" d="100"/>
        </p:scale>
        <p:origin x="58" y="182"/>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A3CE57-40DC-43C6-B8B2-11061B0A6A7A}"/>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14BD039F-D0BF-415D-B954-4BF87FE229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9A6CF98C-6B04-4534-B999-2BDB6A496792}"/>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5" name="Označba mesta noge 4">
            <a:extLst>
              <a:ext uri="{FF2B5EF4-FFF2-40B4-BE49-F238E27FC236}">
                <a16:creationId xmlns:a16="http://schemas.microsoft.com/office/drawing/2014/main" id="{EA6DEF65-E1B7-44E9-8FCC-EB57F2F6FD4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8A21A0D-97B3-4EC6-83B3-490D10AD575B}"/>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88194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243407-990D-493D-81B6-EFADE4B3917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4ABF7285-D09C-4701-80E2-90199B71A2E2}"/>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EDFB743-3CAA-46F5-9EBF-AA70E9D34701}"/>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5" name="Označba mesta noge 4">
            <a:extLst>
              <a:ext uri="{FF2B5EF4-FFF2-40B4-BE49-F238E27FC236}">
                <a16:creationId xmlns:a16="http://schemas.microsoft.com/office/drawing/2014/main" id="{B727ECB8-9A24-4438-BD22-94AE2F52B36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D181BF3-270B-4AF2-A857-255E58D0FFE8}"/>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30947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4D726F36-7B13-4792-91C2-6715EF1C0B9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E6E9A7D-A310-4846-945E-AD477B55353D}"/>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BDF1DC1-D785-4025-A29F-771F33A9BFA8}"/>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5" name="Označba mesta noge 4">
            <a:extLst>
              <a:ext uri="{FF2B5EF4-FFF2-40B4-BE49-F238E27FC236}">
                <a16:creationId xmlns:a16="http://schemas.microsoft.com/office/drawing/2014/main" id="{3288247A-C2AC-439A-A83A-C1667751B38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3C09B84-A770-4024-83FF-0E6FAD4AD489}"/>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334218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4EF9FF-B2D0-48BE-946F-9D95C0733DFC}"/>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C27E273-8580-4778-8040-86F3A0844CAF}"/>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15F5116-0E53-45DD-92A1-C0C19087DA66}"/>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5" name="Označba mesta noge 4">
            <a:extLst>
              <a:ext uri="{FF2B5EF4-FFF2-40B4-BE49-F238E27FC236}">
                <a16:creationId xmlns:a16="http://schemas.microsoft.com/office/drawing/2014/main" id="{A49A31F2-A54D-44C4-8AAB-D4499060C59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8D35480-A666-4A65-8E11-C1D1F066CCB0}"/>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170050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0D8227-B492-49B8-AF43-CCDDB7AC347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B7DF7641-9052-4095-9E6F-085A68FF1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FC3D8A8F-A6CD-4562-BF22-F003A483D6B5}"/>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5" name="Označba mesta noge 4">
            <a:extLst>
              <a:ext uri="{FF2B5EF4-FFF2-40B4-BE49-F238E27FC236}">
                <a16:creationId xmlns:a16="http://schemas.microsoft.com/office/drawing/2014/main" id="{5DECE8C6-8940-4805-B2B7-451F54E3A29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5AC085E-2D62-4156-82F7-43B8741E4704}"/>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86153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0FD750-55D2-4B1D-B782-55FFB93DB427}"/>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4D82637-254B-4AB6-BAF1-1A33CFCD3FEE}"/>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F410025B-5EBA-4476-8EF9-C0877F2F18AB}"/>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E763CA0-7AC5-4A50-A045-AE0A2340F1FE}"/>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6" name="Označba mesta noge 5">
            <a:extLst>
              <a:ext uri="{FF2B5EF4-FFF2-40B4-BE49-F238E27FC236}">
                <a16:creationId xmlns:a16="http://schemas.microsoft.com/office/drawing/2014/main" id="{A4598E1F-3088-41B3-9167-860AE8BA2F86}"/>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F581883-81C3-4595-97E7-24C1A3CEA881}"/>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60288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4793FF-3F7B-4CC5-B610-C60E4E1B89CD}"/>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4645FC8-420E-4967-A2F8-3993D0DD0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FEC36C7-AC3F-41D1-B423-AEE9A4696E42}"/>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948ECC32-4657-4D35-8114-58050D60FD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8A3A5430-2237-40EF-A78D-7735770A050D}"/>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47DDBC83-12C4-40CE-A737-5D807FA63C3A}"/>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8" name="Označba mesta noge 7">
            <a:extLst>
              <a:ext uri="{FF2B5EF4-FFF2-40B4-BE49-F238E27FC236}">
                <a16:creationId xmlns:a16="http://schemas.microsoft.com/office/drawing/2014/main" id="{7929EB94-E9C3-4201-ACC2-1CB0FD0A8055}"/>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83C0A044-6911-4DA3-A9AF-C8FD8040D19B}"/>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300627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0A24DC-19FE-4D01-B205-789C40DA925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EFBE86D9-9CEC-41F5-B401-DF747E981A1D}"/>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4" name="Označba mesta noge 3">
            <a:extLst>
              <a:ext uri="{FF2B5EF4-FFF2-40B4-BE49-F238E27FC236}">
                <a16:creationId xmlns:a16="http://schemas.microsoft.com/office/drawing/2014/main" id="{1F07A02C-6C65-438F-B88B-89DA38000813}"/>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EF2E6BAF-E35C-43A4-B4EB-5C1B1355688C}"/>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1497934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16AE9F35-CFBB-46FC-B6BE-024ADC075B61}"/>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3" name="Označba mesta noge 2">
            <a:extLst>
              <a:ext uri="{FF2B5EF4-FFF2-40B4-BE49-F238E27FC236}">
                <a16:creationId xmlns:a16="http://schemas.microsoft.com/office/drawing/2014/main" id="{FBA9E0C7-3FB7-4290-9A2E-FE0A0AEEB8A7}"/>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6FAEDD77-5D62-4ACA-8116-7CD2039E82C3}"/>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258459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7A0212-1485-40C8-BB5E-D8A2BE5174C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4A80F415-6E8A-47EA-8397-19E60A530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6D7CAE9-789B-4039-B77D-8392D12CF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11AEE6A8-CFAC-47C4-8BCA-97385749D88B}"/>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6" name="Označba mesta noge 5">
            <a:extLst>
              <a:ext uri="{FF2B5EF4-FFF2-40B4-BE49-F238E27FC236}">
                <a16:creationId xmlns:a16="http://schemas.microsoft.com/office/drawing/2014/main" id="{E3EE617B-A097-4535-B6DC-C272DEBAB37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09850311-6303-466E-8F80-1E3D5D81B195}"/>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195207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3857EA-BF5B-41A3-A3D2-A7D0EA110395}"/>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520E0E2E-C4BA-4949-A500-904F9FCFC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877C9895-4067-48F3-A052-82013DF81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B5E5164-B9D5-45F4-8116-ED0AB5C04D32}"/>
              </a:ext>
            </a:extLst>
          </p:cNvPr>
          <p:cNvSpPr>
            <a:spLocks noGrp="1"/>
          </p:cNvSpPr>
          <p:nvPr>
            <p:ph type="dt" sz="half" idx="10"/>
          </p:nvPr>
        </p:nvSpPr>
        <p:spPr/>
        <p:txBody>
          <a:bodyPr/>
          <a:lstStyle/>
          <a:p>
            <a:fld id="{684F4B87-A76E-4A1B-89F5-9CE0AFC78A2C}" type="datetimeFigureOut">
              <a:rPr lang="sl-SI" smtClean="0"/>
              <a:t>14. 05. 2020</a:t>
            </a:fld>
            <a:endParaRPr lang="sl-SI"/>
          </a:p>
        </p:txBody>
      </p:sp>
      <p:sp>
        <p:nvSpPr>
          <p:cNvPr id="6" name="Označba mesta noge 5">
            <a:extLst>
              <a:ext uri="{FF2B5EF4-FFF2-40B4-BE49-F238E27FC236}">
                <a16:creationId xmlns:a16="http://schemas.microsoft.com/office/drawing/2014/main" id="{A656C539-1B29-4C95-BAEB-9DF7B15E42E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58C82B9-DE18-4C89-A7D7-732DEED31111}"/>
              </a:ext>
            </a:extLst>
          </p:cNvPr>
          <p:cNvSpPr>
            <a:spLocks noGrp="1"/>
          </p:cNvSpPr>
          <p:nvPr>
            <p:ph type="sldNum" sz="quarter" idx="12"/>
          </p:nvPr>
        </p:nvSpPr>
        <p:spPr/>
        <p:txBody>
          <a:bodyPr/>
          <a:lstStyle/>
          <a:p>
            <a:fld id="{60B16418-85D5-472D-8DAB-60C916DF758E}" type="slidenum">
              <a:rPr lang="sl-SI" smtClean="0"/>
              <a:t>‹#›</a:t>
            </a:fld>
            <a:endParaRPr lang="sl-SI"/>
          </a:p>
        </p:txBody>
      </p:sp>
    </p:spTree>
    <p:extLst>
      <p:ext uri="{BB962C8B-B14F-4D97-AF65-F5344CB8AC3E}">
        <p14:creationId xmlns:p14="http://schemas.microsoft.com/office/powerpoint/2010/main" val="241265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E9EE14BC-2E13-4BB0-956B-86E1A6A2E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098F836-2D66-4961-9558-78CBB3467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93D2C93-AEA2-4F16-9C65-A68A4621D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4B87-A76E-4A1B-89F5-9CE0AFC78A2C}" type="datetimeFigureOut">
              <a:rPr lang="sl-SI" smtClean="0"/>
              <a:t>14. 05. 2020</a:t>
            </a:fld>
            <a:endParaRPr lang="sl-SI"/>
          </a:p>
        </p:txBody>
      </p:sp>
      <p:sp>
        <p:nvSpPr>
          <p:cNvPr id="5" name="Označba mesta noge 4">
            <a:extLst>
              <a:ext uri="{FF2B5EF4-FFF2-40B4-BE49-F238E27FC236}">
                <a16:creationId xmlns:a16="http://schemas.microsoft.com/office/drawing/2014/main" id="{76E7670E-2E75-4769-A793-EC9F44EEE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37D7AC87-CEF9-48AE-8900-40B7373F4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6418-85D5-472D-8DAB-60C916DF758E}" type="slidenum">
              <a:rPr lang="sl-SI" smtClean="0"/>
              <a:t>‹#›</a:t>
            </a:fld>
            <a:endParaRPr lang="sl-SI"/>
          </a:p>
        </p:txBody>
      </p:sp>
    </p:spTree>
    <p:extLst>
      <p:ext uri="{BB962C8B-B14F-4D97-AF65-F5344CB8AC3E}">
        <p14:creationId xmlns:p14="http://schemas.microsoft.com/office/powerpoint/2010/main" val="248841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het.colorado.edu/sims/html/circuit-construction-kit-dc/latest/circuit-construction-kit-dc_sl.html"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7F587E3-8925-4E15-8768-BB4990E36C77}"/>
              </a:ext>
            </a:extLst>
          </p:cNvPr>
          <p:cNvSpPr>
            <a:spLocks noGrp="1"/>
          </p:cNvSpPr>
          <p:nvPr>
            <p:ph type="ctrTitle"/>
          </p:nvPr>
        </p:nvSpPr>
        <p:spPr>
          <a:xfrm>
            <a:off x="1094095" y="851517"/>
            <a:ext cx="5238466" cy="2991416"/>
          </a:xfrm>
        </p:spPr>
        <p:txBody>
          <a:bodyPr anchor="b">
            <a:normAutofit/>
          </a:bodyPr>
          <a:lstStyle/>
          <a:p>
            <a:pPr algn="l"/>
            <a:r>
              <a:rPr lang="sl-SI" sz="2700" dirty="0"/>
              <a:t>EKSPERIMENTALNO DELO 7. razred: </a:t>
            </a:r>
            <a:br>
              <a:rPr lang="sl-SI" sz="4700" dirty="0"/>
            </a:br>
            <a:r>
              <a:rPr lang="sl-SI" sz="4700" b="1" dirty="0">
                <a:effectLst>
                  <a:outerShdw blurRad="38100" dist="38100" dir="2700000" algn="tl">
                    <a:srgbClr val="000000">
                      <a:alpha val="43137"/>
                    </a:srgbClr>
                  </a:outerShdw>
                </a:effectLst>
              </a:rPr>
              <a:t>ZAPOREDNA IN VZPOREDNA VEZAVA STIKAL</a:t>
            </a:r>
            <a:br>
              <a:rPr lang="sl-SI" sz="4700" b="1" dirty="0">
                <a:effectLst>
                  <a:outerShdw blurRad="38100" dist="38100" dir="2700000" algn="tl">
                    <a:srgbClr val="000000">
                      <a:alpha val="43137"/>
                    </a:srgbClr>
                  </a:outerShdw>
                </a:effectLst>
              </a:rPr>
            </a:br>
            <a:r>
              <a:rPr lang="sl-SI" sz="1600" dirty="0"/>
              <a:t>INTERAKTIVNA ZBIRKA </a:t>
            </a:r>
            <a:r>
              <a:rPr lang="sl-SI" sz="1600" dirty="0" err="1">
                <a:effectLst>
                  <a:outerShdw blurRad="38100" dist="38100" dir="2700000" algn="tl">
                    <a:srgbClr val="000000">
                      <a:alpha val="43137"/>
                    </a:srgbClr>
                  </a:outerShdw>
                </a:effectLst>
              </a:rPr>
              <a:t>PhET</a:t>
            </a:r>
            <a:r>
              <a:rPr lang="sl-SI" sz="1600" dirty="0">
                <a:effectLst>
                  <a:outerShdw blurRad="38100" dist="38100" dir="2700000" algn="tl">
                    <a:srgbClr val="000000">
                      <a:alpha val="43137"/>
                    </a:srgbClr>
                  </a:outerShdw>
                </a:effectLst>
              </a:rPr>
              <a:t> INTERACTIVE SIMULATIONS</a:t>
            </a:r>
            <a:endParaRPr lang="sl-SI" sz="1300" dirty="0">
              <a:effectLst>
                <a:outerShdw blurRad="38100" dist="38100" dir="2700000" algn="tl">
                  <a:srgbClr val="000000">
                    <a:alpha val="43137"/>
                  </a:srgbClr>
                </a:outerShdw>
              </a:effectLst>
            </a:endParaRPr>
          </a:p>
        </p:txBody>
      </p:sp>
      <p:sp>
        <p:nvSpPr>
          <p:cNvPr id="3" name="Podnaslov 2">
            <a:extLst>
              <a:ext uri="{FF2B5EF4-FFF2-40B4-BE49-F238E27FC236}">
                <a16:creationId xmlns:a16="http://schemas.microsoft.com/office/drawing/2014/main" id="{8DE2D16E-F7D6-4BB3-B22A-8B0DF8AE7229}"/>
              </a:ext>
            </a:extLst>
          </p:cNvPr>
          <p:cNvSpPr>
            <a:spLocks noGrp="1"/>
          </p:cNvSpPr>
          <p:nvPr>
            <p:ph type="subTitle" idx="1"/>
          </p:nvPr>
        </p:nvSpPr>
        <p:spPr>
          <a:xfrm>
            <a:off x="1094096" y="4761148"/>
            <a:ext cx="4167115" cy="1245335"/>
          </a:xfrm>
        </p:spPr>
        <p:txBody>
          <a:bodyPr anchor="t">
            <a:normAutofit/>
          </a:bodyPr>
          <a:lstStyle/>
          <a:p>
            <a:pPr algn="l"/>
            <a:r>
              <a:rPr lang="sl-SI" dirty="0"/>
              <a:t>Martin Knuplež,</a:t>
            </a:r>
          </a:p>
          <a:p>
            <a:pPr algn="l"/>
            <a:r>
              <a:rPr lang="sl-SI" dirty="0"/>
              <a:t>OŠBI</a:t>
            </a:r>
          </a:p>
        </p:txBody>
      </p:sp>
      <p:sp>
        <p:nvSpPr>
          <p:cNvPr id="11"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ka 3">
            <a:extLst>
              <a:ext uri="{FF2B5EF4-FFF2-40B4-BE49-F238E27FC236}">
                <a16:creationId xmlns:a16="http://schemas.microsoft.com/office/drawing/2014/main" id="{687A3EDB-EE09-4CA2-80B1-E0C4AAF03AEA}"/>
              </a:ext>
            </a:extLst>
          </p:cNvPr>
          <p:cNvPicPr>
            <a:picLocks noChangeAspect="1"/>
          </p:cNvPicPr>
          <p:nvPr/>
        </p:nvPicPr>
        <p:blipFill>
          <a:blip r:embed="rId2"/>
          <a:stretch>
            <a:fillRect/>
          </a:stretch>
        </p:blipFill>
        <p:spPr>
          <a:xfrm>
            <a:off x="7531503" y="3151536"/>
            <a:ext cx="3217333" cy="1172874"/>
          </a:xfrm>
          <a:prstGeom prst="rect">
            <a:avLst/>
          </a:prstGeom>
        </p:spPr>
      </p:pic>
      <p:pic>
        <p:nvPicPr>
          <p:cNvPr id="5" name="Slika 4">
            <a:extLst>
              <a:ext uri="{FF2B5EF4-FFF2-40B4-BE49-F238E27FC236}">
                <a16:creationId xmlns:a16="http://schemas.microsoft.com/office/drawing/2014/main" id="{3ACCD8E6-F7EC-409F-8FCC-D6B97C32B1E6}"/>
              </a:ext>
            </a:extLst>
          </p:cNvPr>
          <p:cNvPicPr>
            <a:picLocks noChangeAspect="1"/>
          </p:cNvPicPr>
          <p:nvPr/>
        </p:nvPicPr>
        <p:blipFill>
          <a:blip r:embed="rId3"/>
          <a:stretch>
            <a:fillRect/>
          </a:stretch>
        </p:blipFill>
        <p:spPr>
          <a:xfrm>
            <a:off x="7239264" y="2693246"/>
            <a:ext cx="3549209" cy="2089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9653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900854-CAB4-4F0B-ABD9-DD07B2517C2A}"/>
              </a:ext>
            </a:extLst>
          </p:cNvPr>
          <p:cNvSpPr>
            <a:spLocks noGrp="1"/>
          </p:cNvSpPr>
          <p:nvPr>
            <p:ph type="title"/>
          </p:nvPr>
        </p:nvSpPr>
        <p:spPr>
          <a:xfrm>
            <a:off x="587388" y="224644"/>
            <a:ext cx="10515600" cy="543595"/>
          </a:xfrm>
        </p:spPr>
        <p:txBody>
          <a:bodyPr>
            <a:normAutofit fontScale="90000"/>
          </a:bodyPr>
          <a:lstStyle/>
          <a:p>
            <a:r>
              <a:rPr lang="sl-SI" dirty="0"/>
              <a:t>PONOVITEV O ELEKTRIČNEM KROGU</a:t>
            </a:r>
          </a:p>
        </p:txBody>
      </p:sp>
      <p:sp>
        <p:nvSpPr>
          <p:cNvPr id="3" name="Pravokotnik 2">
            <a:extLst>
              <a:ext uri="{FF2B5EF4-FFF2-40B4-BE49-F238E27FC236}">
                <a16:creationId xmlns:a16="http://schemas.microsoft.com/office/drawing/2014/main" id="{948B32A6-863C-4D24-9145-9BB66F1C6974}"/>
              </a:ext>
            </a:extLst>
          </p:cNvPr>
          <p:cNvSpPr/>
          <p:nvPr/>
        </p:nvSpPr>
        <p:spPr>
          <a:xfrm>
            <a:off x="803412" y="1355891"/>
            <a:ext cx="10153128" cy="369332"/>
          </a:xfrm>
          <a:prstGeom prst="rect">
            <a:avLst/>
          </a:prstGeom>
        </p:spPr>
        <p:txBody>
          <a:bodyPr wrap="square">
            <a:spAutoFit/>
          </a:bodyPr>
          <a:lstStyle/>
          <a:p>
            <a:r>
              <a:rPr lang="sl-SI" dirty="0">
                <a:hlinkClick r:id="rId2"/>
              </a:rPr>
              <a:t>https://phet.colorado.edu/sims/html/circuit-construction-kit-dc/latest/circuit-construction-kit-dc_sl.html</a:t>
            </a:r>
            <a:endParaRPr lang="sl-SI" dirty="0"/>
          </a:p>
        </p:txBody>
      </p:sp>
      <p:pic>
        <p:nvPicPr>
          <p:cNvPr id="4" name="Slika 3">
            <a:extLst>
              <a:ext uri="{FF2B5EF4-FFF2-40B4-BE49-F238E27FC236}">
                <a16:creationId xmlns:a16="http://schemas.microsoft.com/office/drawing/2014/main" id="{CA47203B-4AF5-494D-8E01-85D54270F4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9556" y="2312876"/>
            <a:ext cx="3655006" cy="1908213"/>
          </a:xfrm>
          <a:prstGeom prst="rect">
            <a:avLst/>
          </a:prstGeom>
        </p:spPr>
      </p:pic>
      <p:pic>
        <p:nvPicPr>
          <p:cNvPr id="5" name="Slika 4">
            <a:extLst>
              <a:ext uri="{FF2B5EF4-FFF2-40B4-BE49-F238E27FC236}">
                <a16:creationId xmlns:a16="http://schemas.microsoft.com/office/drawing/2014/main" id="{D7244A4F-B011-4E4B-8D60-2F686ABE7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9976" y="2312876"/>
            <a:ext cx="3660772" cy="1908213"/>
          </a:xfrm>
          <a:prstGeom prst="rect">
            <a:avLst/>
          </a:prstGeom>
        </p:spPr>
      </p:pic>
      <p:sp>
        <p:nvSpPr>
          <p:cNvPr id="8" name="Pravokotnik 7">
            <a:extLst>
              <a:ext uri="{FF2B5EF4-FFF2-40B4-BE49-F238E27FC236}">
                <a16:creationId xmlns:a16="http://schemas.microsoft.com/office/drawing/2014/main" id="{3E7D1F7F-ACB7-4D8D-865F-B1546A104827}"/>
              </a:ext>
            </a:extLst>
          </p:cNvPr>
          <p:cNvSpPr/>
          <p:nvPr/>
        </p:nvSpPr>
        <p:spPr>
          <a:xfrm>
            <a:off x="2102915" y="4702498"/>
            <a:ext cx="7812868" cy="646331"/>
          </a:xfrm>
          <a:prstGeom prst="rect">
            <a:avLst/>
          </a:prstGeom>
        </p:spPr>
        <p:txBody>
          <a:bodyPr wrap="square">
            <a:spAutoFit/>
          </a:bodyPr>
          <a:lstStyle/>
          <a:p>
            <a:r>
              <a:rPr lang="sl-SI" dirty="0"/>
              <a:t>Če si pozabil, kako vežemo električne kroge s spletno interaktivno zbirko, si najprej oglej predstavitev INTERAKTIVNA ZBIRKA </a:t>
            </a:r>
            <a:r>
              <a:rPr lang="sl-SI" dirty="0" err="1"/>
              <a:t>PhET</a:t>
            </a:r>
            <a:r>
              <a:rPr lang="sl-SI" dirty="0"/>
              <a:t> ZA ELEKTRIČNE KROGE-7r. </a:t>
            </a:r>
          </a:p>
        </p:txBody>
      </p:sp>
    </p:spTree>
    <p:extLst>
      <p:ext uri="{BB962C8B-B14F-4D97-AF65-F5344CB8AC3E}">
        <p14:creationId xmlns:p14="http://schemas.microsoft.com/office/powerpoint/2010/main" val="126827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4500"/>
                            </p:stCondLst>
                            <p:childTnLst>
                              <p:par>
                                <p:cTn id="17" presetID="22" presetClass="entr" presetSubtype="8"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900854-CAB4-4F0B-ABD9-DD07B2517C2A}"/>
              </a:ext>
            </a:extLst>
          </p:cNvPr>
          <p:cNvSpPr>
            <a:spLocks noGrp="1"/>
          </p:cNvSpPr>
          <p:nvPr>
            <p:ph type="title"/>
          </p:nvPr>
        </p:nvSpPr>
        <p:spPr>
          <a:xfrm>
            <a:off x="587388" y="224644"/>
            <a:ext cx="10515600" cy="543595"/>
          </a:xfrm>
        </p:spPr>
        <p:txBody>
          <a:bodyPr>
            <a:normAutofit fontScale="90000"/>
          </a:bodyPr>
          <a:lstStyle/>
          <a:p>
            <a:r>
              <a:rPr lang="sl-SI" dirty="0"/>
              <a:t>PONOVITEV O ZGRADBI ELEKTRIČNEGA KROGA</a:t>
            </a:r>
          </a:p>
        </p:txBody>
      </p:sp>
      <p:grpSp>
        <p:nvGrpSpPr>
          <p:cNvPr id="18" name="Skupina 17">
            <a:extLst>
              <a:ext uri="{FF2B5EF4-FFF2-40B4-BE49-F238E27FC236}">
                <a16:creationId xmlns:a16="http://schemas.microsoft.com/office/drawing/2014/main" id="{A7180E0B-7606-47A6-9CAF-D3B4980A854A}"/>
              </a:ext>
            </a:extLst>
          </p:cNvPr>
          <p:cNvGrpSpPr/>
          <p:nvPr/>
        </p:nvGrpSpPr>
        <p:grpSpPr>
          <a:xfrm>
            <a:off x="65760" y="995972"/>
            <a:ext cx="5154662" cy="1448304"/>
            <a:chOff x="205844" y="2079809"/>
            <a:chExt cx="5154662" cy="1448304"/>
          </a:xfrm>
        </p:grpSpPr>
        <p:pic>
          <p:nvPicPr>
            <p:cNvPr id="8" name="Slika 7">
              <a:extLst>
                <a:ext uri="{FF2B5EF4-FFF2-40B4-BE49-F238E27FC236}">
                  <a16:creationId xmlns:a16="http://schemas.microsoft.com/office/drawing/2014/main" id="{A548C1D4-4CCD-4CAD-BDB6-7A91B4F759B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031904" y="2079809"/>
              <a:ext cx="2896607" cy="1448304"/>
            </a:xfrm>
            <a:prstGeom prst="rect">
              <a:avLst/>
            </a:prstGeom>
          </p:spPr>
        </p:pic>
        <p:sp>
          <p:nvSpPr>
            <p:cNvPr id="10" name="PoljeZBesedilom 9">
              <a:extLst>
                <a:ext uri="{FF2B5EF4-FFF2-40B4-BE49-F238E27FC236}">
                  <a16:creationId xmlns:a16="http://schemas.microsoft.com/office/drawing/2014/main" id="{D727B83A-146A-4617-9329-580351C516E1}"/>
                </a:ext>
              </a:extLst>
            </p:cNvPr>
            <p:cNvSpPr txBox="1"/>
            <p:nvPr/>
          </p:nvSpPr>
          <p:spPr>
            <a:xfrm>
              <a:off x="205844" y="2619295"/>
              <a:ext cx="844142" cy="369332"/>
            </a:xfrm>
            <a:prstGeom prst="rect">
              <a:avLst/>
            </a:prstGeom>
            <a:noFill/>
          </p:spPr>
          <p:txBody>
            <a:bodyPr wrap="none" rtlCol="0">
              <a:spAutoFit/>
            </a:bodyPr>
            <a:lstStyle/>
            <a:p>
              <a:r>
                <a:rPr lang="sl-SI" dirty="0"/>
                <a:t>žarnica</a:t>
              </a:r>
            </a:p>
          </p:txBody>
        </p:sp>
        <p:sp>
          <p:nvSpPr>
            <p:cNvPr id="12" name="PoljeZBesedilom 11">
              <a:extLst>
                <a:ext uri="{FF2B5EF4-FFF2-40B4-BE49-F238E27FC236}">
                  <a16:creationId xmlns:a16="http://schemas.microsoft.com/office/drawing/2014/main" id="{7DD5DF7E-AAB3-434C-812D-BA456651E217}"/>
                </a:ext>
              </a:extLst>
            </p:cNvPr>
            <p:cNvSpPr txBox="1"/>
            <p:nvPr/>
          </p:nvSpPr>
          <p:spPr>
            <a:xfrm>
              <a:off x="2076218" y="2154944"/>
              <a:ext cx="862224" cy="369332"/>
            </a:xfrm>
            <a:prstGeom prst="rect">
              <a:avLst/>
            </a:prstGeom>
            <a:noFill/>
          </p:spPr>
          <p:txBody>
            <a:bodyPr wrap="none" rtlCol="0">
              <a:spAutoFit/>
            </a:bodyPr>
            <a:lstStyle/>
            <a:p>
              <a:r>
                <a:rPr lang="sl-SI" dirty="0"/>
                <a:t>vodniki</a:t>
              </a:r>
            </a:p>
          </p:txBody>
        </p:sp>
        <p:sp>
          <p:nvSpPr>
            <p:cNvPr id="14" name="PoljeZBesedilom 13">
              <a:extLst>
                <a:ext uri="{FF2B5EF4-FFF2-40B4-BE49-F238E27FC236}">
                  <a16:creationId xmlns:a16="http://schemas.microsoft.com/office/drawing/2014/main" id="{FC13D531-18D0-4B08-BFE7-C624355D347A}"/>
                </a:ext>
              </a:extLst>
            </p:cNvPr>
            <p:cNvSpPr txBox="1"/>
            <p:nvPr/>
          </p:nvSpPr>
          <p:spPr>
            <a:xfrm>
              <a:off x="3928511" y="2638128"/>
              <a:ext cx="1431995" cy="369332"/>
            </a:xfrm>
            <a:prstGeom prst="rect">
              <a:avLst/>
            </a:prstGeom>
            <a:noFill/>
          </p:spPr>
          <p:txBody>
            <a:bodyPr wrap="none" rtlCol="0">
              <a:spAutoFit/>
            </a:bodyPr>
            <a:lstStyle/>
            <a:p>
              <a:r>
                <a:rPr lang="sl-SI" dirty="0"/>
                <a:t>baterija 4,5 V</a:t>
              </a:r>
            </a:p>
          </p:txBody>
        </p:sp>
      </p:grpSp>
      <p:sp>
        <p:nvSpPr>
          <p:cNvPr id="16" name="PoljeZBesedilom 15">
            <a:extLst>
              <a:ext uri="{FF2B5EF4-FFF2-40B4-BE49-F238E27FC236}">
                <a16:creationId xmlns:a16="http://schemas.microsoft.com/office/drawing/2014/main" id="{058159A1-39F3-4780-83A5-E6B78C244C25}"/>
              </a:ext>
            </a:extLst>
          </p:cNvPr>
          <p:cNvSpPr txBox="1"/>
          <p:nvPr/>
        </p:nvSpPr>
        <p:spPr>
          <a:xfrm>
            <a:off x="1029290" y="2354450"/>
            <a:ext cx="3272425" cy="369332"/>
          </a:xfrm>
          <a:prstGeom prst="rect">
            <a:avLst/>
          </a:prstGeom>
          <a:noFill/>
        </p:spPr>
        <p:txBody>
          <a:bodyPr wrap="square" rtlCol="0">
            <a:spAutoFit/>
          </a:bodyPr>
          <a:lstStyle/>
          <a:p>
            <a:r>
              <a:rPr lang="sl-SI" dirty="0"/>
              <a:t>SLIKA ELEKTRIČNEGA KROGA</a:t>
            </a:r>
          </a:p>
        </p:txBody>
      </p:sp>
      <p:grpSp>
        <p:nvGrpSpPr>
          <p:cNvPr id="19" name="Skupina 18">
            <a:extLst>
              <a:ext uri="{FF2B5EF4-FFF2-40B4-BE49-F238E27FC236}">
                <a16:creationId xmlns:a16="http://schemas.microsoft.com/office/drawing/2014/main" id="{96A2DF00-3385-40F1-9D4D-02C47308FBEB}"/>
              </a:ext>
            </a:extLst>
          </p:cNvPr>
          <p:cNvGrpSpPr/>
          <p:nvPr/>
        </p:nvGrpSpPr>
        <p:grpSpPr>
          <a:xfrm>
            <a:off x="6726038" y="768239"/>
            <a:ext cx="4360690" cy="2595049"/>
            <a:chOff x="6772908" y="1018617"/>
            <a:chExt cx="4360690" cy="2595049"/>
          </a:xfrm>
        </p:grpSpPr>
        <p:pic>
          <p:nvPicPr>
            <p:cNvPr id="9" name="Slika 8">
              <a:extLst>
                <a:ext uri="{FF2B5EF4-FFF2-40B4-BE49-F238E27FC236}">
                  <a16:creationId xmlns:a16="http://schemas.microsoft.com/office/drawing/2014/main" id="{69B050C1-D12D-4AC9-B793-0415AF688604}"/>
                </a:ext>
              </a:extLst>
            </p:cNvPr>
            <p:cNvPicPr>
              <a:picLocks noChangeAspect="1"/>
            </p:cNvPicPr>
            <p:nvPr/>
          </p:nvPicPr>
          <p:blipFill>
            <a:blip r:embed="rId4"/>
            <a:stretch>
              <a:fillRect/>
            </a:stretch>
          </p:blipFill>
          <p:spPr>
            <a:xfrm>
              <a:off x="7631845" y="1327689"/>
              <a:ext cx="2068754" cy="1799502"/>
            </a:xfrm>
            <a:prstGeom prst="rect">
              <a:avLst/>
            </a:prstGeom>
          </p:spPr>
        </p:pic>
        <p:sp>
          <p:nvSpPr>
            <p:cNvPr id="11" name="PoljeZBesedilom 10">
              <a:extLst>
                <a:ext uri="{FF2B5EF4-FFF2-40B4-BE49-F238E27FC236}">
                  <a16:creationId xmlns:a16="http://schemas.microsoft.com/office/drawing/2014/main" id="{50C13AAA-C89B-428C-BF91-CC60FD7B010A}"/>
                </a:ext>
              </a:extLst>
            </p:cNvPr>
            <p:cNvSpPr txBox="1"/>
            <p:nvPr/>
          </p:nvSpPr>
          <p:spPr>
            <a:xfrm>
              <a:off x="6772908" y="2046906"/>
              <a:ext cx="844142" cy="369332"/>
            </a:xfrm>
            <a:prstGeom prst="rect">
              <a:avLst/>
            </a:prstGeom>
            <a:noFill/>
          </p:spPr>
          <p:txBody>
            <a:bodyPr wrap="none" rtlCol="0">
              <a:spAutoFit/>
            </a:bodyPr>
            <a:lstStyle/>
            <a:p>
              <a:r>
                <a:rPr lang="sl-SI" dirty="0"/>
                <a:t>žarnica</a:t>
              </a:r>
            </a:p>
          </p:txBody>
        </p:sp>
        <p:sp>
          <p:nvSpPr>
            <p:cNvPr id="13" name="PoljeZBesedilom 12">
              <a:extLst>
                <a:ext uri="{FF2B5EF4-FFF2-40B4-BE49-F238E27FC236}">
                  <a16:creationId xmlns:a16="http://schemas.microsoft.com/office/drawing/2014/main" id="{F77C797F-B6B1-449C-A0E4-BB60E4B53731}"/>
                </a:ext>
              </a:extLst>
            </p:cNvPr>
            <p:cNvSpPr txBox="1"/>
            <p:nvPr/>
          </p:nvSpPr>
          <p:spPr>
            <a:xfrm>
              <a:off x="8290842" y="1018617"/>
              <a:ext cx="862224" cy="369332"/>
            </a:xfrm>
            <a:prstGeom prst="rect">
              <a:avLst/>
            </a:prstGeom>
            <a:noFill/>
          </p:spPr>
          <p:txBody>
            <a:bodyPr wrap="none" rtlCol="0">
              <a:spAutoFit/>
            </a:bodyPr>
            <a:lstStyle/>
            <a:p>
              <a:r>
                <a:rPr lang="sl-SI" dirty="0"/>
                <a:t>vodniki</a:t>
              </a:r>
            </a:p>
          </p:txBody>
        </p:sp>
        <p:sp>
          <p:nvSpPr>
            <p:cNvPr id="15" name="PoljeZBesedilom 14">
              <a:extLst>
                <a:ext uri="{FF2B5EF4-FFF2-40B4-BE49-F238E27FC236}">
                  <a16:creationId xmlns:a16="http://schemas.microsoft.com/office/drawing/2014/main" id="{3A84D540-FD96-41C4-B1D7-F424A2823207}"/>
                </a:ext>
              </a:extLst>
            </p:cNvPr>
            <p:cNvSpPr txBox="1"/>
            <p:nvPr/>
          </p:nvSpPr>
          <p:spPr>
            <a:xfrm>
              <a:off x="9701603" y="2032807"/>
              <a:ext cx="1431995" cy="369332"/>
            </a:xfrm>
            <a:prstGeom prst="rect">
              <a:avLst/>
            </a:prstGeom>
            <a:noFill/>
          </p:spPr>
          <p:txBody>
            <a:bodyPr wrap="none" rtlCol="0">
              <a:spAutoFit/>
            </a:bodyPr>
            <a:lstStyle/>
            <a:p>
              <a:r>
                <a:rPr lang="sl-SI" dirty="0"/>
                <a:t>baterija 4,5 V</a:t>
              </a:r>
            </a:p>
          </p:txBody>
        </p:sp>
        <p:sp>
          <p:nvSpPr>
            <p:cNvPr id="17" name="PoljeZBesedilom 16">
              <a:extLst>
                <a:ext uri="{FF2B5EF4-FFF2-40B4-BE49-F238E27FC236}">
                  <a16:creationId xmlns:a16="http://schemas.microsoft.com/office/drawing/2014/main" id="{EF537D2C-2908-497E-836E-26F8B62E7FBA}"/>
                </a:ext>
              </a:extLst>
            </p:cNvPr>
            <p:cNvSpPr txBox="1"/>
            <p:nvPr/>
          </p:nvSpPr>
          <p:spPr>
            <a:xfrm>
              <a:off x="7195484" y="3244334"/>
              <a:ext cx="3272425" cy="369332"/>
            </a:xfrm>
            <a:prstGeom prst="rect">
              <a:avLst/>
            </a:prstGeom>
            <a:noFill/>
          </p:spPr>
          <p:txBody>
            <a:bodyPr wrap="square" rtlCol="0">
              <a:spAutoFit/>
            </a:bodyPr>
            <a:lstStyle/>
            <a:p>
              <a:r>
                <a:rPr lang="sl-SI" dirty="0"/>
                <a:t>SHEMA ELEKTRIČNEGA KROGA</a:t>
              </a:r>
            </a:p>
          </p:txBody>
        </p:sp>
      </p:grpSp>
      <p:pic>
        <p:nvPicPr>
          <p:cNvPr id="20" name="Slika 19">
            <a:extLst>
              <a:ext uri="{FF2B5EF4-FFF2-40B4-BE49-F238E27FC236}">
                <a16:creationId xmlns:a16="http://schemas.microsoft.com/office/drawing/2014/main" id="{7F7E67D0-2194-46B2-9A3F-9F2935CAACD0}"/>
              </a:ext>
            </a:extLst>
          </p:cNvPr>
          <p:cNvPicPr>
            <a:picLocks noChangeAspect="1"/>
          </p:cNvPicPr>
          <p:nvPr/>
        </p:nvPicPr>
        <p:blipFill>
          <a:blip r:embed="rId5"/>
          <a:stretch>
            <a:fillRect/>
          </a:stretch>
        </p:blipFill>
        <p:spPr>
          <a:xfrm>
            <a:off x="1029290" y="3130504"/>
            <a:ext cx="2621665" cy="2421671"/>
          </a:xfrm>
          <a:prstGeom prst="rect">
            <a:avLst/>
          </a:prstGeom>
          <a:ln>
            <a:noFill/>
          </a:ln>
          <a:effectLst>
            <a:outerShdw blurRad="292100" dist="139700" dir="2700000" algn="tl" rotWithShape="0">
              <a:srgbClr val="333333">
                <a:alpha val="65000"/>
              </a:srgbClr>
            </a:outerShdw>
          </a:effectLst>
        </p:spPr>
      </p:pic>
      <p:sp>
        <p:nvSpPr>
          <p:cNvPr id="21" name="PoljeZBesedilom 20">
            <a:extLst>
              <a:ext uri="{FF2B5EF4-FFF2-40B4-BE49-F238E27FC236}">
                <a16:creationId xmlns:a16="http://schemas.microsoft.com/office/drawing/2014/main" id="{72D7B365-2B5C-4A9C-B9B6-62D823907189}"/>
              </a:ext>
            </a:extLst>
          </p:cNvPr>
          <p:cNvSpPr txBox="1"/>
          <p:nvPr/>
        </p:nvSpPr>
        <p:spPr>
          <a:xfrm>
            <a:off x="487831" y="5876551"/>
            <a:ext cx="4094548" cy="646331"/>
          </a:xfrm>
          <a:prstGeom prst="rect">
            <a:avLst/>
          </a:prstGeom>
          <a:noFill/>
        </p:spPr>
        <p:txBody>
          <a:bodyPr wrap="square" rtlCol="0">
            <a:spAutoFit/>
          </a:bodyPr>
          <a:lstStyle/>
          <a:p>
            <a:r>
              <a:rPr lang="sl-SI" dirty="0"/>
              <a:t>SLIKA ELEKTRIČNEGA KROGA, VEZANEGA S SPLETNO INTERAKTIVNO ZBIRKO </a:t>
            </a:r>
            <a:r>
              <a:rPr lang="sl-SI" dirty="0" err="1"/>
              <a:t>PhET</a:t>
            </a:r>
            <a:endParaRPr lang="sl-SI" dirty="0"/>
          </a:p>
        </p:txBody>
      </p:sp>
      <p:pic>
        <p:nvPicPr>
          <p:cNvPr id="37" name="Slika 36">
            <a:extLst>
              <a:ext uri="{FF2B5EF4-FFF2-40B4-BE49-F238E27FC236}">
                <a16:creationId xmlns:a16="http://schemas.microsoft.com/office/drawing/2014/main" id="{0B4F39FC-331D-4B9B-8D78-E1384B3739FA}"/>
              </a:ext>
            </a:extLst>
          </p:cNvPr>
          <p:cNvPicPr>
            <a:picLocks noChangeAspect="1"/>
          </p:cNvPicPr>
          <p:nvPr/>
        </p:nvPicPr>
        <p:blipFill>
          <a:blip r:embed="rId6"/>
          <a:stretch>
            <a:fillRect/>
          </a:stretch>
        </p:blipFill>
        <p:spPr>
          <a:xfrm>
            <a:off x="5915980" y="3957509"/>
            <a:ext cx="2036240" cy="1469263"/>
          </a:xfrm>
          <a:prstGeom prst="rect">
            <a:avLst/>
          </a:prstGeom>
        </p:spPr>
      </p:pic>
      <p:sp>
        <p:nvSpPr>
          <p:cNvPr id="38" name="PoljeZBesedilom 37">
            <a:extLst>
              <a:ext uri="{FF2B5EF4-FFF2-40B4-BE49-F238E27FC236}">
                <a16:creationId xmlns:a16="http://schemas.microsoft.com/office/drawing/2014/main" id="{E7547FCF-5E26-423A-A544-10D15682159C}"/>
              </a:ext>
            </a:extLst>
          </p:cNvPr>
          <p:cNvSpPr txBox="1"/>
          <p:nvPr/>
        </p:nvSpPr>
        <p:spPr>
          <a:xfrm>
            <a:off x="5220422" y="5836327"/>
            <a:ext cx="3272425" cy="369332"/>
          </a:xfrm>
          <a:prstGeom prst="rect">
            <a:avLst/>
          </a:prstGeom>
          <a:noFill/>
        </p:spPr>
        <p:txBody>
          <a:bodyPr wrap="square" rtlCol="0">
            <a:spAutoFit/>
          </a:bodyPr>
          <a:lstStyle/>
          <a:p>
            <a:r>
              <a:rPr lang="sl-SI" dirty="0"/>
              <a:t>SHEMA ELEKTRIČNEGA KROGA</a:t>
            </a:r>
          </a:p>
        </p:txBody>
      </p:sp>
      <p:sp>
        <p:nvSpPr>
          <p:cNvPr id="39" name="Oblaček govora: pravokotnik z zaobljenimi vogali 38">
            <a:extLst>
              <a:ext uri="{FF2B5EF4-FFF2-40B4-BE49-F238E27FC236}">
                <a16:creationId xmlns:a16="http://schemas.microsoft.com/office/drawing/2014/main" id="{DDD0EFC8-6778-407B-941A-CC79941CCC13}"/>
              </a:ext>
            </a:extLst>
          </p:cNvPr>
          <p:cNvSpPr/>
          <p:nvPr/>
        </p:nvSpPr>
        <p:spPr>
          <a:xfrm>
            <a:off x="8552889" y="5193196"/>
            <a:ext cx="3024336" cy="1329686"/>
          </a:xfrm>
          <a:prstGeom prst="wedgeRoundRectCallout">
            <a:avLst>
              <a:gd name="adj1" fmla="val -94013"/>
              <a:gd name="adj2" fmla="val -4804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Ker lahko bateriji nastavljamo napetost, bomo uporabili splošen simbol za omrežni vir elektrike.</a:t>
            </a:r>
            <a:endParaRPr lang="sl-SI" b="1" dirty="0">
              <a:solidFill>
                <a:schemeClr val="tx1"/>
              </a:solidFill>
            </a:endParaRPr>
          </a:p>
        </p:txBody>
      </p:sp>
    </p:spTree>
    <p:extLst>
      <p:ext uri="{BB962C8B-B14F-4D97-AF65-F5344CB8AC3E}">
        <p14:creationId xmlns:p14="http://schemas.microsoft.com/office/powerpoint/2010/main" val="342956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188D8-30BC-475F-A739-F8F133D86BD5}"/>
              </a:ext>
            </a:extLst>
          </p:cNvPr>
          <p:cNvSpPr>
            <a:spLocks noGrp="1"/>
          </p:cNvSpPr>
          <p:nvPr>
            <p:ph type="title"/>
          </p:nvPr>
        </p:nvSpPr>
        <p:spPr>
          <a:xfrm>
            <a:off x="551384" y="152636"/>
            <a:ext cx="10515600" cy="759619"/>
          </a:xfrm>
        </p:spPr>
        <p:txBody>
          <a:bodyPr/>
          <a:lstStyle/>
          <a:p>
            <a:r>
              <a:rPr lang="sl-SI" dirty="0"/>
              <a:t>Stikalo v električnem krogu </a:t>
            </a:r>
          </a:p>
        </p:txBody>
      </p:sp>
      <p:pic>
        <p:nvPicPr>
          <p:cNvPr id="12" name="Slika 11">
            <a:extLst>
              <a:ext uri="{FF2B5EF4-FFF2-40B4-BE49-F238E27FC236}">
                <a16:creationId xmlns:a16="http://schemas.microsoft.com/office/drawing/2014/main" id="{E885925D-E0C4-4782-ADE7-379E9485A4EB}"/>
              </a:ext>
            </a:extLst>
          </p:cNvPr>
          <p:cNvPicPr>
            <a:picLocks noChangeAspect="1"/>
          </p:cNvPicPr>
          <p:nvPr/>
        </p:nvPicPr>
        <p:blipFill>
          <a:blip r:embed="rId2"/>
          <a:stretch>
            <a:fillRect/>
          </a:stretch>
        </p:blipFill>
        <p:spPr>
          <a:xfrm>
            <a:off x="2171564" y="1520788"/>
            <a:ext cx="2621665" cy="2421671"/>
          </a:xfrm>
          <a:prstGeom prst="rect">
            <a:avLst/>
          </a:prstGeom>
          <a:ln>
            <a:noFill/>
          </a:ln>
          <a:effectLst>
            <a:outerShdw blurRad="292100" dist="139700" dir="2700000" algn="tl" rotWithShape="0">
              <a:srgbClr val="333333">
                <a:alpha val="65000"/>
              </a:srgbClr>
            </a:outerShdw>
          </a:effectLst>
        </p:spPr>
      </p:pic>
      <p:sp>
        <p:nvSpPr>
          <p:cNvPr id="13" name="PoljeZBesedilom 12">
            <a:extLst>
              <a:ext uri="{FF2B5EF4-FFF2-40B4-BE49-F238E27FC236}">
                <a16:creationId xmlns:a16="http://schemas.microsoft.com/office/drawing/2014/main" id="{AEB64358-37FA-4959-B4C7-2998A217C624}"/>
              </a:ext>
            </a:extLst>
          </p:cNvPr>
          <p:cNvSpPr txBox="1"/>
          <p:nvPr/>
        </p:nvSpPr>
        <p:spPr>
          <a:xfrm>
            <a:off x="1866746" y="4905164"/>
            <a:ext cx="7884876" cy="646331"/>
          </a:xfrm>
          <a:prstGeom prst="rect">
            <a:avLst/>
          </a:prstGeom>
          <a:noFill/>
        </p:spPr>
        <p:txBody>
          <a:bodyPr wrap="square" rtlCol="0">
            <a:spAutoFit/>
          </a:bodyPr>
          <a:lstStyle/>
          <a:p>
            <a:r>
              <a:rPr lang="sl-SI" dirty="0"/>
              <a:t>Ko je električni krog sklenjen, žarnica sveti. Če želimo, da ne bi svetila, moramo odmakniti žičko z enega pola baterije. S tem prekinemo električni krog.</a:t>
            </a:r>
          </a:p>
        </p:txBody>
      </p:sp>
      <p:pic>
        <p:nvPicPr>
          <p:cNvPr id="10" name="Slika 9">
            <a:extLst>
              <a:ext uri="{FF2B5EF4-FFF2-40B4-BE49-F238E27FC236}">
                <a16:creationId xmlns:a16="http://schemas.microsoft.com/office/drawing/2014/main" id="{CD8FF897-90F3-416D-96F5-22D41A362A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4032" y="1520788"/>
            <a:ext cx="2808312" cy="2438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294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188D8-30BC-475F-A739-F8F133D86BD5}"/>
              </a:ext>
            </a:extLst>
          </p:cNvPr>
          <p:cNvSpPr>
            <a:spLocks noGrp="1"/>
          </p:cNvSpPr>
          <p:nvPr>
            <p:ph type="title"/>
          </p:nvPr>
        </p:nvSpPr>
        <p:spPr>
          <a:xfrm>
            <a:off x="551384" y="152636"/>
            <a:ext cx="10515600" cy="759619"/>
          </a:xfrm>
        </p:spPr>
        <p:txBody>
          <a:bodyPr/>
          <a:lstStyle/>
          <a:p>
            <a:r>
              <a:rPr lang="sl-SI" dirty="0"/>
              <a:t>1. Enopolno stikalo v električnem krogu </a:t>
            </a:r>
          </a:p>
        </p:txBody>
      </p:sp>
      <p:sp>
        <p:nvSpPr>
          <p:cNvPr id="13" name="PoljeZBesedilom 12">
            <a:extLst>
              <a:ext uri="{FF2B5EF4-FFF2-40B4-BE49-F238E27FC236}">
                <a16:creationId xmlns:a16="http://schemas.microsoft.com/office/drawing/2014/main" id="{AEB64358-37FA-4959-B4C7-2998A217C624}"/>
              </a:ext>
            </a:extLst>
          </p:cNvPr>
          <p:cNvSpPr txBox="1"/>
          <p:nvPr/>
        </p:nvSpPr>
        <p:spPr>
          <a:xfrm>
            <a:off x="443372" y="917439"/>
            <a:ext cx="10909212" cy="369332"/>
          </a:xfrm>
          <a:prstGeom prst="rect">
            <a:avLst/>
          </a:prstGeom>
          <a:noFill/>
        </p:spPr>
        <p:txBody>
          <a:bodyPr wrap="square" rtlCol="0">
            <a:spAutoFit/>
          </a:bodyPr>
          <a:lstStyle/>
          <a:p>
            <a:r>
              <a:rPr lang="sl-SI" dirty="0"/>
              <a:t>S pritiskom na tipko stikala žarnico vključimo ali izključimo. </a:t>
            </a:r>
            <a:r>
              <a:rPr lang="sl-SI" b="1" dirty="0"/>
              <a:t>S stikalom prekinemo ali sklenemo električni krog.</a:t>
            </a:r>
          </a:p>
        </p:txBody>
      </p:sp>
      <p:pic>
        <p:nvPicPr>
          <p:cNvPr id="3" name="Slika 2">
            <a:extLst>
              <a:ext uri="{FF2B5EF4-FFF2-40B4-BE49-F238E27FC236}">
                <a16:creationId xmlns:a16="http://schemas.microsoft.com/office/drawing/2014/main" id="{E5D85D8D-6D67-4AA7-8FF0-A64D84751306}"/>
              </a:ext>
            </a:extLst>
          </p:cNvPr>
          <p:cNvPicPr>
            <a:picLocks noChangeAspect="1"/>
          </p:cNvPicPr>
          <p:nvPr/>
        </p:nvPicPr>
        <p:blipFill>
          <a:blip r:embed="rId2"/>
          <a:stretch>
            <a:fillRect/>
          </a:stretch>
        </p:blipFill>
        <p:spPr>
          <a:xfrm>
            <a:off x="542678" y="3206017"/>
            <a:ext cx="2853022" cy="2814007"/>
          </a:xfrm>
          <a:prstGeom prst="rect">
            <a:avLst/>
          </a:prstGeom>
        </p:spPr>
      </p:pic>
      <p:pic>
        <p:nvPicPr>
          <p:cNvPr id="4" name="Slika 3">
            <a:extLst>
              <a:ext uri="{FF2B5EF4-FFF2-40B4-BE49-F238E27FC236}">
                <a16:creationId xmlns:a16="http://schemas.microsoft.com/office/drawing/2014/main" id="{EBC1D054-5D5D-4116-8457-F0D4AFAE08FE}"/>
              </a:ext>
            </a:extLst>
          </p:cNvPr>
          <p:cNvPicPr>
            <a:picLocks noChangeAspect="1"/>
          </p:cNvPicPr>
          <p:nvPr/>
        </p:nvPicPr>
        <p:blipFill>
          <a:blip r:embed="rId3"/>
          <a:stretch>
            <a:fillRect/>
          </a:stretch>
        </p:blipFill>
        <p:spPr>
          <a:xfrm>
            <a:off x="3725975" y="2384884"/>
            <a:ext cx="3325084" cy="3635140"/>
          </a:xfrm>
          <a:prstGeom prst="rect">
            <a:avLst/>
          </a:prstGeom>
        </p:spPr>
      </p:pic>
      <p:sp>
        <p:nvSpPr>
          <p:cNvPr id="5" name="PoljeZBesedilom 4">
            <a:extLst>
              <a:ext uri="{FF2B5EF4-FFF2-40B4-BE49-F238E27FC236}">
                <a16:creationId xmlns:a16="http://schemas.microsoft.com/office/drawing/2014/main" id="{19A29098-11FE-4ED9-896B-BC3A3881C17F}"/>
              </a:ext>
            </a:extLst>
          </p:cNvPr>
          <p:cNvSpPr txBox="1"/>
          <p:nvPr/>
        </p:nvSpPr>
        <p:spPr>
          <a:xfrm>
            <a:off x="7428148" y="1600062"/>
            <a:ext cx="4104456" cy="646331"/>
          </a:xfrm>
          <a:prstGeom prst="rect">
            <a:avLst/>
          </a:prstGeom>
          <a:noFill/>
        </p:spPr>
        <p:txBody>
          <a:bodyPr wrap="square" rtlCol="0">
            <a:spAutoFit/>
          </a:bodyPr>
          <a:lstStyle/>
          <a:p>
            <a:r>
              <a:rPr lang="sl-SI" dirty="0"/>
              <a:t>NALOGA: nariši shemo električnega kroga, ki je prikazan na levi sliki!</a:t>
            </a:r>
          </a:p>
        </p:txBody>
      </p:sp>
      <p:sp>
        <p:nvSpPr>
          <p:cNvPr id="6" name="PoljeZBesedilom 5">
            <a:extLst>
              <a:ext uri="{FF2B5EF4-FFF2-40B4-BE49-F238E27FC236}">
                <a16:creationId xmlns:a16="http://schemas.microsoft.com/office/drawing/2014/main" id="{A510107D-C0E2-4B85-BDB2-EAA114DC91F6}"/>
              </a:ext>
            </a:extLst>
          </p:cNvPr>
          <p:cNvSpPr txBox="1"/>
          <p:nvPr/>
        </p:nvSpPr>
        <p:spPr>
          <a:xfrm>
            <a:off x="7608168" y="2816932"/>
            <a:ext cx="3816424" cy="923330"/>
          </a:xfrm>
          <a:prstGeom prst="rect">
            <a:avLst/>
          </a:prstGeom>
          <a:noFill/>
        </p:spPr>
        <p:txBody>
          <a:bodyPr wrap="square" rtlCol="0">
            <a:spAutoFit/>
          </a:bodyPr>
          <a:lstStyle/>
          <a:p>
            <a:r>
              <a:rPr lang="sl-SI" dirty="0">
                <a:solidFill>
                  <a:srgbClr val="FF0000"/>
                </a:solidFill>
              </a:rPr>
              <a:t>OPOMBA: stikala, vira ali porabnika ne smemo nikoli vezati v oglišče kroga. To velja še posebej pri risanju shem! </a:t>
            </a:r>
          </a:p>
        </p:txBody>
      </p:sp>
    </p:spTree>
    <p:extLst>
      <p:ext uri="{BB962C8B-B14F-4D97-AF65-F5344CB8AC3E}">
        <p14:creationId xmlns:p14="http://schemas.microsoft.com/office/powerpoint/2010/main" val="8504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25B2AD-48E5-43E2-AFF4-AB14941CECE4}"/>
              </a:ext>
            </a:extLst>
          </p:cNvPr>
          <p:cNvSpPr>
            <a:spLocks noGrp="1"/>
          </p:cNvSpPr>
          <p:nvPr>
            <p:ph type="title"/>
          </p:nvPr>
        </p:nvSpPr>
        <p:spPr>
          <a:xfrm>
            <a:off x="838200" y="365127"/>
            <a:ext cx="10515600" cy="499916"/>
          </a:xfrm>
        </p:spPr>
        <p:txBody>
          <a:bodyPr>
            <a:normAutofit fontScale="90000"/>
          </a:bodyPr>
          <a:lstStyle/>
          <a:p>
            <a:r>
              <a:rPr lang="sl-SI" dirty="0"/>
              <a:t>2. Zaporedna vezava stikal – vezje „IN“</a:t>
            </a:r>
          </a:p>
        </p:txBody>
      </p:sp>
      <p:sp>
        <p:nvSpPr>
          <p:cNvPr id="3" name="Pravokotnik 2">
            <a:extLst>
              <a:ext uri="{FF2B5EF4-FFF2-40B4-BE49-F238E27FC236}">
                <a16:creationId xmlns:a16="http://schemas.microsoft.com/office/drawing/2014/main" id="{F4EA53C7-F377-43C7-A911-7B7F8A97D433}"/>
              </a:ext>
            </a:extLst>
          </p:cNvPr>
          <p:cNvSpPr/>
          <p:nvPr/>
        </p:nvSpPr>
        <p:spPr>
          <a:xfrm>
            <a:off x="209346" y="1060802"/>
            <a:ext cx="11773308" cy="2119747"/>
          </a:xfrm>
          <a:prstGeom prst="rect">
            <a:avLst/>
          </a:prstGeom>
        </p:spPr>
        <p:txBody>
          <a:bodyPr wrap="square">
            <a:spAutoFit/>
          </a:bodyPr>
          <a:lstStyle/>
          <a:p>
            <a:pPr>
              <a:lnSpc>
                <a:spcPct val="150000"/>
              </a:lnSpc>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V električni krog veži dve stikali, eno za drugim, kot prikazuje slika. </a:t>
            </a:r>
          </a:p>
          <a:p>
            <a:pPr>
              <a:lnSpc>
                <a:spcPct val="150000"/>
              </a:lnSpc>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Prvo stikalo označimo z S</a:t>
            </a:r>
            <a:r>
              <a:rPr lang="sl-SI" baseline="-25000" dirty="0">
                <a:latin typeface="Arial" panose="020B0604020202020204" pitchFamily="34" charset="0"/>
                <a:ea typeface="Times New Roman" panose="02020603050405020304" pitchFamily="18" charset="0"/>
                <a:cs typeface="Times New Roman" panose="02020603050405020304" pitchFamily="18" charset="0"/>
              </a:rPr>
              <a:t>1</a:t>
            </a:r>
            <a:r>
              <a:rPr lang="sl-SI" dirty="0">
                <a:latin typeface="Arial" panose="020B0604020202020204" pitchFamily="34" charset="0"/>
                <a:ea typeface="Times New Roman" panose="02020603050405020304" pitchFamily="18" charset="0"/>
                <a:cs typeface="Times New Roman" panose="02020603050405020304" pitchFamily="18" charset="0"/>
              </a:rPr>
              <a:t>, drugo z S</a:t>
            </a:r>
            <a:r>
              <a:rPr lang="sl-SI" baseline="-25000" dirty="0">
                <a:latin typeface="Arial" panose="020B0604020202020204" pitchFamily="34" charset="0"/>
                <a:ea typeface="Times New Roman" panose="02020603050405020304" pitchFamily="18" charset="0"/>
                <a:cs typeface="Times New Roman" panose="02020603050405020304" pitchFamily="18" charset="0"/>
              </a:rPr>
              <a:t>2</a:t>
            </a:r>
            <a:r>
              <a:rPr lang="sl-SI" dirty="0">
                <a:latin typeface="Arial" panose="020B0604020202020204" pitchFamily="34" charset="0"/>
                <a:ea typeface="Times New Roman" panose="02020603050405020304" pitchFamily="18" charset="0"/>
                <a:cs typeface="Times New Roman" panose="02020603050405020304" pitchFamily="18" charset="0"/>
              </a:rPr>
              <a:t>, žarnico pa z Ž. </a:t>
            </a:r>
          </a:p>
          <a:p>
            <a:pPr>
              <a:lnSpc>
                <a:spcPct val="150000"/>
              </a:lnSpc>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Vklapljaj in izklapljaj obe stikali tako, da boš dosegel čim več kombinacij! Ko je stikalo vključeno, pravimo, da ima vrednost 1, ko je izključeno pa 0. Tudi žarnica ima vrednost 1, ko sveti in 0, ko ne sveti. Rezultate vpisuj v tabelo! Nariši shemo vezave!</a:t>
            </a:r>
            <a:endParaRPr lang="sl-SI" dirty="0">
              <a:latin typeface="Times New Roman" panose="02020603050405020304" pitchFamily="18" charset="0"/>
              <a:ea typeface="Times New Roman" panose="02020603050405020304" pitchFamily="18" charset="0"/>
            </a:endParaRPr>
          </a:p>
        </p:txBody>
      </p:sp>
      <p:pic>
        <p:nvPicPr>
          <p:cNvPr id="5" name="Slika 4">
            <a:extLst>
              <a:ext uri="{FF2B5EF4-FFF2-40B4-BE49-F238E27FC236}">
                <a16:creationId xmlns:a16="http://schemas.microsoft.com/office/drawing/2014/main" id="{EAC87D61-D717-419F-A6B9-AE6A45876B6D}"/>
              </a:ext>
            </a:extLst>
          </p:cNvPr>
          <p:cNvPicPr>
            <a:picLocks noChangeAspect="1"/>
          </p:cNvPicPr>
          <p:nvPr/>
        </p:nvPicPr>
        <p:blipFill>
          <a:blip r:embed="rId2"/>
          <a:stretch>
            <a:fillRect/>
          </a:stretch>
        </p:blipFill>
        <p:spPr>
          <a:xfrm>
            <a:off x="371364" y="4204418"/>
            <a:ext cx="4633576" cy="2288455"/>
          </a:xfrm>
          <a:prstGeom prst="rect">
            <a:avLst/>
          </a:prstGeom>
        </p:spPr>
      </p:pic>
      <p:graphicFrame>
        <p:nvGraphicFramePr>
          <p:cNvPr id="7" name="Tabela 6">
            <a:extLst>
              <a:ext uri="{FF2B5EF4-FFF2-40B4-BE49-F238E27FC236}">
                <a16:creationId xmlns:a16="http://schemas.microsoft.com/office/drawing/2014/main" id="{42340E51-0C32-4CBC-B436-11A64C44B8BB}"/>
              </a:ext>
            </a:extLst>
          </p:cNvPr>
          <p:cNvGraphicFramePr>
            <a:graphicFrameLocks noGrp="1"/>
          </p:cNvGraphicFramePr>
          <p:nvPr>
            <p:extLst>
              <p:ext uri="{D42A27DB-BD31-4B8C-83A1-F6EECF244321}">
                <p14:modId xmlns:p14="http://schemas.microsoft.com/office/powerpoint/2010/main" val="3794522749"/>
              </p:ext>
            </p:extLst>
          </p:nvPr>
        </p:nvGraphicFramePr>
        <p:xfrm>
          <a:off x="5613717" y="3944038"/>
          <a:ext cx="1742423" cy="2548834"/>
        </p:xfrm>
        <a:graphic>
          <a:graphicData uri="http://schemas.openxmlformats.org/drawingml/2006/table">
            <a:tbl>
              <a:tblPr firstRow="1" firstCol="1" lastRow="1" lastCol="1" bandRow="1" bandCol="1"/>
              <a:tblGrid>
                <a:gridCol w="583867">
                  <a:extLst>
                    <a:ext uri="{9D8B030D-6E8A-4147-A177-3AD203B41FA5}">
                      <a16:colId xmlns:a16="http://schemas.microsoft.com/office/drawing/2014/main" val="2554284021"/>
                    </a:ext>
                  </a:extLst>
                </a:gridCol>
                <a:gridCol w="635485">
                  <a:extLst>
                    <a:ext uri="{9D8B030D-6E8A-4147-A177-3AD203B41FA5}">
                      <a16:colId xmlns:a16="http://schemas.microsoft.com/office/drawing/2014/main" val="1585154973"/>
                    </a:ext>
                  </a:extLst>
                </a:gridCol>
                <a:gridCol w="523071">
                  <a:extLst>
                    <a:ext uri="{9D8B030D-6E8A-4147-A177-3AD203B41FA5}">
                      <a16:colId xmlns:a16="http://schemas.microsoft.com/office/drawing/2014/main" val="2227446210"/>
                    </a:ext>
                  </a:extLst>
                </a:gridCol>
              </a:tblGrid>
              <a:tr h="502951">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S</a:t>
                      </a:r>
                      <a:r>
                        <a:rPr lang="sl-SI" sz="2000" b="1" baseline="-25000" dirty="0">
                          <a:effectLst/>
                          <a:latin typeface="Arial" panose="020B0604020202020204" pitchFamily="34" charset="0"/>
                          <a:ea typeface="Times New Roman" panose="02020603050405020304" pitchFamily="18" charset="0"/>
                          <a:cs typeface="Times New Roman" panose="02020603050405020304" pitchFamily="18" charset="0"/>
                        </a:rPr>
                        <a:t>1</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S</a:t>
                      </a:r>
                      <a:r>
                        <a:rPr lang="sl-SI" sz="2000" b="1" baseline="-25000" dirty="0">
                          <a:effectLst/>
                          <a:latin typeface="Arial" panose="020B0604020202020204" pitchFamily="34" charset="0"/>
                          <a:ea typeface="Times New Roman" panose="02020603050405020304" pitchFamily="18" charset="0"/>
                          <a:cs typeface="Times New Roman" panose="02020603050405020304" pitchFamily="18" charset="0"/>
                        </a:rPr>
                        <a:t>2</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Ž</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19778"/>
                  </a:ext>
                </a:extLst>
              </a:tr>
              <a:tr h="502951">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12620"/>
                  </a:ext>
                </a:extLst>
              </a:tr>
              <a:tr h="502951">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322936"/>
                  </a:ext>
                </a:extLst>
              </a:tr>
              <a:tr h="502951">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929289"/>
                  </a:ext>
                </a:extLst>
              </a:tr>
              <a:tr h="537030">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485498"/>
                  </a:ext>
                </a:extLst>
              </a:tr>
            </a:tbl>
          </a:graphicData>
        </a:graphic>
      </p:graphicFrame>
      <p:sp>
        <p:nvSpPr>
          <p:cNvPr id="8" name="Pravokotnik 7">
            <a:extLst>
              <a:ext uri="{FF2B5EF4-FFF2-40B4-BE49-F238E27FC236}">
                <a16:creationId xmlns:a16="http://schemas.microsoft.com/office/drawing/2014/main" id="{D7A77F48-AF74-4504-BB0B-07ED2A2E8370}"/>
              </a:ext>
            </a:extLst>
          </p:cNvPr>
          <p:cNvSpPr/>
          <p:nvPr/>
        </p:nvSpPr>
        <p:spPr>
          <a:xfrm>
            <a:off x="1451484" y="4276426"/>
            <a:ext cx="423513"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S</a:t>
            </a:r>
            <a:r>
              <a:rPr lang="sl-SI" b="1" baseline="-25000" dirty="0">
                <a:latin typeface="Arial" panose="020B0604020202020204" pitchFamily="34" charset="0"/>
                <a:ea typeface="Times New Roman" panose="02020603050405020304" pitchFamily="18" charset="0"/>
                <a:cs typeface="Times New Roman" panose="02020603050405020304" pitchFamily="18" charset="0"/>
              </a:rPr>
              <a:t>1</a:t>
            </a:r>
            <a:endParaRPr lang="sl-SI" dirty="0">
              <a:latin typeface="Times New Roman" panose="02020603050405020304" pitchFamily="18" charset="0"/>
              <a:ea typeface="Times New Roman" panose="02020603050405020304" pitchFamily="18" charset="0"/>
            </a:endParaRPr>
          </a:p>
        </p:txBody>
      </p:sp>
      <p:sp>
        <p:nvSpPr>
          <p:cNvPr id="9" name="Pravokotnik 8">
            <a:extLst>
              <a:ext uri="{FF2B5EF4-FFF2-40B4-BE49-F238E27FC236}">
                <a16:creationId xmlns:a16="http://schemas.microsoft.com/office/drawing/2014/main" id="{A2EB6F25-5990-4F0E-94A4-97C5F1EFC4EE}"/>
              </a:ext>
            </a:extLst>
          </p:cNvPr>
          <p:cNvSpPr/>
          <p:nvPr/>
        </p:nvSpPr>
        <p:spPr>
          <a:xfrm>
            <a:off x="2810617" y="4276426"/>
            <a:ext cx="423513"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S</a:t>
            </a:r>
            <a:r>
              <a:rPr lang="sl-SI" b="1" baseline="-25000" dirty="0">
                <a:latin typeface="Arial" panose="020B0604020202020204" pitchFamily="34" charset="0"/>
                <a:ea typeface="Times New Roman" panose="02020603050405020304" pitchFamily="18" charset="0"/>
                <a:cs typeface="Times New Roman" panose="02020603050405020304" pitchFamily="18" charset="0"/>
              </a:rPr>
              <a:t>2</a:t>
            </a:r>
            <a:endParaRPr lang="sl-SI" dirty="0">
              <a:latin typeface="Times New Roman" panose="02020603050405020304" pitchFamily="18" charset="0"/>
              <a:ea typeface="Times New Roman" panose="02020603050405020304" pitchFamily="18" charset="0"/>
            </a:endParaRPr>
          </a:p>
        </p:txBody>
      </p:sp>
      <p:sp>
        <p:nvSpPr>
          <p:cNvPr id="10" name="Pravokotnik 9">
            <a:extLst>
              <a:ext uri="{FF2B5EF4-FFF2-40B4-BE49-F238E27FC236}">
                <a16:creationId xmlns:a16="http://schemas.microsoft.com/office/drawing/2014/main" id="{0B19EC86-4CC3-4854-B03B-2C0B1338FE8F}"/>
              </a:ext>
            </a:extLst>
          </p:cNvPr>
          <p:cNvSpPr/>
          <p:nvPr/>
        </p:nvSpPr>
        <p:spPr>
          <a:xfrm>
            <a:off x="4259796" y="4276426"/>
            <a:ext cx="325730"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Ž</a:t>
            </a:r>
            <a:endParaRPr lang="sl-SI" dirty="0">
              <a:latin typeface="Times New Roman" panose="02020603050405020304" pitchFamily="18" charset="0"/>
              <a:ea typeface="Times New Roman" panose="02020603050405020304" pitchFamily="18" charset="0"/>
            </a:endParaRPr>
          </a:p>
        </p:txBody>
      </p:sp>
      <p:sp>
        <p:nvSpPr>
          <p:cNvPr id="11" name="PoljeZBesedilom 10">
            <a:extLst>
              <a:ext uri="{FF2B5EF4-FFF2-40B4-BE49-F238E27FC236}">
                <a16:creationId xmlns:a16="http://schemas.microsoft.com/office/drawing/2014/main" id="{019CB12A-294E-4BFA-88F0-811A167B78A1}"/>
              </a:ext>
            </a:extLst>
          </p:cNvPr>
          <p:cNvSpPr txBox="1"/>
          <p:nvPr/>
        </p:nvSpPr>
        <p:spPr>
          <a:xfrm>
            <a:off x="7918409" y="6117958"/>
            <a:ext cx="3888432" cy="369332"/>
          </a:xfrm>
          <a:prstGeom prst="rect">
            <a:avLst/>
          </a:prstGeom>
          <a:noFill/>
        </p:spPr>
        <p:txBody>
          <a:bodyPr wrap="square" rtlCol="0">
            <a:spAutoFit/>
          </a:bodyPr>
          <a:lstStyle/>
          <a:p>
            <a:r>
              <a:rPr lang="sl-SI" dirty="0"/>
              <a:t>Shema zaporedne vezave stikal (nariši)</a:t>
            </a:r>
          </a:p>
        </p:txBody>
      </p:sp>
    </p:spTree>
    <p:extLst>
      <p:ext uri="{BB962C8B-B14F-4D97-AF65-F5344CB8AC3E}">
        <p14:creationId xmlns:p14="http://schemas.microsoft.com/office/powerpoint/2010/main" val="144987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25B2AD-48E5-43E2-AFF4-AB14941CECE4}"/>
              </a:ext>
            </a:extLst>
          </p:cNvPr>
          <p:cNvSpPr>
            <a:spLocks noGrp="1"/>
          </p:cNvSpPr>
          <p:nvPr>
            <p:ph type="title"/>
          </p:nvPr>
        </p:nvSpPr>
        <p:spPr>
          <a:xfrm>
            <a:off x="838200" y="365127"/>
            <a:ext cx="10515600" cy="499916"/>
          </a:xfrm>
        </p:spPr>
        <p:txBody>
          <a:bodyPr>
            <a:normAutofit fontScale="90000"/>
          </a:bodyPr>
          <a:lstStyle/>
          <a:p>
            <a:r>
              <a:rPr lang="sl-SI" dirty="0"/>
              <a:t>2. Zaporedna vezava stikal – vezje „IN“</a:t>
            </a:r>
          </a:p>
        </p:txBody>
      </p:sp>
      <p:pic>
        <p:nvPicPr>
          <p:cNvPr id="5" name="Slika 4">
            <a:extLst>
              <a:ext uri="{FF2B5EF4-FFF2-40B4-BE49-F238E27FC236}">
                <a16:creationId xmlns:a16="http://schemas.microsoft.com/office/drawing/2014/main" id="{EAC87D61-D717-419F-A6B9-AE6A45876B6D}"/>
              </a:ext>
            </a:extLst>
          </p:cNvPr>
          <p:cNvPicPr>
            <a:picLocks noChangeAspect="1"/>
          </p:cNvPicPr>
          <p:nvPr/>
        </p:nvPicPr>
        <p:blipFill>
          <a:blip r:embed="rId2"/>
          <a:stretch>
            <a:fillRect/>
          </a:stretch>
        </p:blipFill>
        <p:spPr>
          <a:xfrm>
            <a:off x="752573" y="1298486"/>
            <a:ext cx="4633576" cy="2288455"/>
          </a:xfrm>
          <a:prstGeom prst="rect">
            <a:avLst/>
          </a:prstGeom>
        </p:spPr>
      </p:pic>
      <p:graphicFrame>
        <p:nvGraphicFramePr>
          <p:cNvPr id="7" name="Tabela 6">
            <a:extLst>
              <a:ext uri="{FF2B5EF4-FFF2-40B4-BE49-F238E27FC236}">
                <a16:creationId xmlns:a16="http://schemas.microsoft.com/office/drawing/2014/main" id="{42340E51-0C32-4CBC-B436-11A64C44B8BB}"/>
              </a:ext>
            </a:extLst>
          </p:cNvPr>
          <p:cNvGraphicFramePr>
            <a:graphicFrameLocks noGrp="1"/>
          </p:cNvGraphicFramePr>
          <p:nvPr>
            <p:extLst>
              <p:ext uri="{D42A27DB-BD31-4B8C-83A1-F6EECF244321}">
                <p14:modId xmlns:p14="http://schemas.microsoft.com/office/powerpoint/2010/main" val="3987694251"/>
              </p:ext>
            </p:extLst>
          </p:nvPr>
        </p:nvGraphicFramePr>
        <p:xfrm>
          <a:off x="5994926" y="1038106"/>
          <a:ext cx="1742423" cy="2548834"/>
        </p:xfrm>
        <a:graphic>
          <a:graphicData uri="http://schemas.openxmlformats.org/drawingml/2006/table">
            <a:tbl>
              <a:tblPr firstRow="1" firstCol="1" lastRow="1" lastCol="1" bandRow="1" bandCol="1"/>
              <a:tblGrid>
                <a:gridCol w="583867">
                  <a:extLst>
                    <a:ext uri="{9D8B030D-6E8A-4147-A177-3AD203B41FA5}">
                      <a16:colId xmlns:a16="http://schemas.microsoft.com/office/drawing/2014/main" val="2554284021"/>
                    </a:ext>
                  </a:extLst>
                </a:gridCol>
                <a:gridCol w="635485">
                  <a:extLst>
                    <a:ext uri="{9D8B030D-6E8A-4147-A177-3AD203B41FA5}">
                      <a16:colId xmlns:a16="http://schemas.microsoft.com/office/drawing/2014/main" val="1585154973"/>
                    </a:ext>
                  </a:extLst>
                </a:gridCol>
                <a:gridCol w="523071">
                  <a:extLst>
                    <a:ext uri="{9D8B030D-6E8A-4147-A177-3AD203B41FA5}">
                      <a16:colId xmlns:a16="http://schemas.microsoft.com/office/drawing/2014/main" val="2227446210"/>
                    </a:ext>
                  </a:extLst>
                </a:gridCol>
              </a:tblGrid>
              <a:tr h="502951">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S</a:t>
                      </a:r>
                      <a:r>
                        <a:rPr lang="sl-SI" sz="2000" b="1" baseline="-25000" dirty="0">
                          <a:effectLst/>
                          <a:latin typeface="Arial" panose="020B0604020202020204" pitchFamily="34" charset="0"/>
                          <a:ea typeface="Times New Roman" panose="02020603050405020304" pitchFamily="18" charset="0"/>
                          <a:cs typeface="Times New Roman" panose="02020603050405020304" pitchFamily="18" charset="0"/>
                        </a:rPr>
                        <a:t>1</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S</a:t>
                      </a:r>
                      <a:r>
                        <a:rPr lang="sl-SI" sz="2000" b="1" baseline="-25000" dirty="0">
                          <a:effectLst/>
                          <a:latin typeface="Arial" panose="020B0604020202020204" pitchFamily="34" charset="0"/>
                          <a:ea typeface="Times New Roman" panose="02020603050405020304" pitchFamily="18" charset="0"/>
                          <a:cs typeface="Times New Roman" panose="02020603050405020304" pitchFamily="18" charset="0"/>
                        </a:rPr>
                        <a:t>2</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Ž</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19778"/>
                  </a:ext>
                </a:extLst>
              </a:tr>
              <a:tr h="502951">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12620"/>
                  </a:ext>
                </a:extLst>
              </a:tr>
              <a:tr h="502951">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322936"/>
                  </a:ext>
                </a:extLst>
              </a:tr>
              <a:tr h="502951">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929289"/>
                  </a:ext>
                </a:extLst>
              </a:tr>
              <a:tr h="537030">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485498"/>
                  </a:ext>
                </a:extLst>
              </a:tr>
            </a:tbl>
          </a:graphicData>
        </a:graphic>
      </p:graphicFrame>
      <p:sp>
        <p:nvSpPr>
          <p:cNvPr id="8" name="Pravokotnik 7">
            <a:extLst>
              <a:ext uri="{FF2B5EF4-FFF2-40B4-BE49-F238E27FC236}">
                <a16:creationId xmlns:a16="http://schemas.microsoft.com/office/drawing/2014/main" id="{D7A77F48-AF74-4504-BB0B-07ED2A2E8370}"/>
              </a:ext>
            </a:extLst>
          </p:cNvPr>
          <p:cNvSpPr/>
          <p:nvPr/>
        </p:nvSpPr>
        <p:spPr>
          <a:xfrm>
            <a:off x="1832693" y="1370494"/>
            <a:ext cx="423513"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S</a:t>
            </a:r>
            <a:r>
              <a:rPr lang="sl-SI" b="1" baseline="-25000" dirty="0">
                <a:latin typeface="Arial" panose="020B0604020202020204" pitchFamily="34" charset="0"/>
                <a:ea typeface="Times New Roman" panose="02020603050405020304" pitchFamily="18" charset="0"/>
                <a:cs typeface="Times New Roman" panose="02020603050405020304" pitchFamily="18" charset="0"/>
              </a:rPr>
              <a:t>1</a:t>
            </a:r>
            <a:endParaRPr lang="sl-SI" dirty="0">
              <a:latin typeface="Times New Roman" panose="02020603050405020304" pitchFamily="18" charset="0"/>
              <a:ea typeface="Times New Roman" panose="02020603050405020304" pitchFamily="18" charset="0"/>
            </a:endParaRPr>
          </a:p>
        </p:txBody>
      </p:sp>
      <p:sp>
        <p:nvSpPr>
          <p:cNvPr id="9" name="Pravokotnik 8">
            <a:extLst>
              <a:ext uri="{FF2B5EF4-FFF2-40B4-BE49-F238E27FC236}">
                <a16:creationId xmlns:a16="http://schemas.microsoft.com/office/drawing/2014/main" id="{A2EB6F25-5990-4F0E-94A4-97C5F1EFC4EE}"/>
              </a:ext>
            </a:extLst>
          </p:cNvPr>
          <p:cNvSpPr/>
          <p:nvPr/>
        </p:nvSpPr>
        <p:spPr>
          <a:xfrm>
            <a:off x="3191826" y="1370494"/>
            <a:ext cx="423513"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S</a:t>
            </a:r>
            <a:r>
              <a:rPr lang="sl-SI" b="1" baseline="-25000" dirty="0">
                <a:latin typeface="Arial" panose="020B0604020202020204" pitchFamily="34" charset="0"/>
                <a:ea typeface="Times New Roman" panose="02020603050405020304" pitchFamily="18" charset="0"/>
                <a:cs typeface="Times New Roman" panose="02020603050405020304" pitchFamily="18" charset="0"/>
              </a:rPr>
              <a:t>2</a:t>
            </a:r>
            <a:endParaRPr lang="sl-SI" dirty="0">
              <a:latin typeface="Times New Roman" panose="02020603050405020304" pitchFamily="18" charset="0"/>
              <a:ea typeface="Times New Roman" panose="02020603050405020304" pitchFamily="18" charset="0"/>
            </a:endParaRPr>
          </a:p>
        </p:txBody>
      </p:sp>
      <p:sp>
        <p:nvSpPr>
          <p:cNvPr id="10" name="Pravokotnik 9">
            <a:extLst>
              <a:ext uri="{FF2B5EF4-FFF2-40B4-BE49-F238E27FC236}">
                <a16:creationId xmlns:a16="http://schemas.microsoft.com/office/drawing/2014/main" id="{0B19EC86-4CC3-4854-B03B-2C0B1338FE8F}"/>
              </a:ext>
            </a:extLst>
          </p:cNvPr>
          <p:cNvSpPr/>
          <p:nvPr/>
        </p:nvSpPr>
        <p:spPr>
          <a:xfrm>
            <a:off x="4641005" y="1370494"/>
            <a:ext cx="325730"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Ž</a:t>
            </a:r>
            <a:endParaRPr lang="sl-SI" dirty="0">
              <a:latin typeface="Times New Roman" panose="02020603050405020304" pitchFamily="18" charset="0"/>
              <a:ea typeface="Times New Roman" panose="02020603050405020304" pitchFamily="18" charset="0"/>
            </a:endParaRPr>
          </a:p>
        </p:txBody>
      </p:sp>
      <p:sp>
        <p:nvSpPr>
          <p:cNvPr id="11" name="PoljeZBesedilom 10">
            <a:extLst>
              <a:ext uri="{FF2B5EF4-FFF2-40B4-BE49-F238E27FC236}">
                <a16:creationId xmlns:a16="http://schemas.microsoft.com/office/drawing/2014/main" id="{019CB12A-294E-4BFA-88F0-811A167B78A1}"/>
              </a:ext>
            </a:extLst>
          </p:cNvPr>
          <p:cNvSpPr txBox="1"/>
          <p:nvPr/>
        </p:nvSpPr>
        <p:spPr>
          <a:xfrm>
            <a:off x="8299618" y="3212026"/>
            <a:ext cx="3888432" cy="369332"/>
          </a:xfrm>
          <a:prstGeom prst="rect">
            <a:avLst/>
          </a:prstGeom>
          <a:noFill/>
        </p:spPr>
        <p:txBody>
          <a:bodyPr wrap="square" rtlCol="0">
            <a:spAutoFit/>
          </a:bodyPr>
          <a:lstStyle/>
          <a:p>
            <a:r>
              <a:rPr lang="sl-SI" dirty="0"/>
              <a:t>Shema zaporedne vezave stikal (nariši)</a:t>
            </a:r>
          </a:p>
        </p:txBody>
      </p:sp>
      <p:sp>
        <p:nvSpPr>
          <p:cNvPr id="4" name="Pravokotnik 3">
            <a:extLst>
              <a:ext uri="{FF2B5EF4-FFF2-40B4-BE49-F238E27FC236}">
                <a16:creationId xmlns:a16="http://schemas.microsoft.com/office/drawing/2014/main" id="{C05A8573-F4AA-46A1-88F0-F494A7813591}"/>
              </a:ext>
            </a:extLst>
          </p:cNvPr>
          <p:cNvSpPr/>
          <p:nvPr/>
        </p:nvSpPr>
        <p:spPr>
          <a:xfrm>
            <a:off x="479376" y="4258618"/>
            <a:ext cx="11255457" cy="646331"/>
          </a:xfrm>
          <a:prstGeom prst="rect">
            <a:avLst/>
          </a:prstGeom>
        </p:spPr>
        <p:txBody>
          <a:bodyPr wrap="square">
            <a:spAutoFit/>
          </a:bodyPr>
          <a:lstStyle/>
          <a:p>
            <a:pPr>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Pojasni, zakaj se zaporedna vezava stikal imenuje vezje »IN«? Pomagaj si s podatki v tabeli o vključenosti stikal, da žarnica sveti!</a:t>
            </a:r>
            <a:endParaRPr lang="sl-SI" dirty="0">
              <a:latin typeface="Times New Roman" panose="02020603050405020304" pitchFamily="18" charset="0"/>
              <a:ea typeface="Times New Roman" panose="02020603050405020304" pitchFamily="18" charset="0"/>
            </a:endParaRPr>
          </a:p>
        </p:txBody>
      </p:sp>
      <p:sp>
        <p:nvSpPr>
          <p:cNvPr id="6" name="PoljeZBesedilom 5">
            <a:extLst>
              <a:ext uri="{FF2B5EF4-FFF2-40B4-BE49-F238E27FC236}">
                <a16:creationId xmlns:a16="http://schemas.microsoft.com/office/drawing/2014/main" id="{30259306-62B3-4907-AE97-B9FF3A6A6490}"/>
              </a:ext>
            </a:extLst>
          </p:cNvPr>
          <p:cNvSpPr txBox="1"/>
          <p:nvPr/>
        </p:nvSpPr>
        <p:spPr>
          <a:xfrm>
            <a:off x="479376" y="3835718"/>
            <a:ext cx="5220580" cy="369332"/>
          </a:xfrm>
          <a:prstGeom prst="rect">
            <a:avLst/>
          </a:prstGeom>
          <a:noFill/>
        </p:spPr>
        <p:txBody>
          <a:bodyPr wrap="square" rtlCol="0">
            <a:spAutoFit/>
          </a:bodyPr>
          <a:lstStyle/>
          <a:p>
            <a:r>
              <a:rPr lang="sl-SI" dirty="0">
                <a:highlight>
                  <a:srgbClr val="FFFF00"/>
                </a:highlight>
              </a:rPr>
              <a:t>VPRAŠANJA PREPIŠI, POJASNI IN ZAPIŠI ODGOVORE!</a:t>
            </a:r>
          </a:p>
        </p:txBody>
      </p:sp>
      <p:sp>
        <p:nvSpPr>
          <p:cNvPr id="12" name="Pravokotnik 11">
            <a:extLst>
              <a:ext uri="{FF2B5EF4-FFF2-40B4-BE49-F238E27FC236}">
                <a16:creationId xmlns:a16="http://schemas.microsoft.com/office/drawing/2014/main" id="{C39039D7-78AC-4655-9039-A19F26DB22BF}"/>
              </a:ext>
            </a:extLst>
          </p:cNvPr>
          <p:cNvSpPr/>
          <p:nvPr/>
        </p:nvSpPr>
        <p:spPr>
          <a:xfrm>
            <a:off x="479376" y="5133401"/>
            <a:ext cx="8316924" cy="369332"/>
          </a:xfrm>
          <a:prstGeom prst="rect">
            <a:avLst/>
          </a:prstGeom>
        </p:spPr>
        <p:txBody>
          <a:bodyPr wrap="square">
            <a:spAutoFit/>
          </a:bodyPr>
          <a:lstStyle/>
          <a:p>
            <a:pPr>
              <a:spcBef>
                <a:spcPts val="600"/>
              </a:spcBef>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Pri katerih napravah je potrebno vključiti dve stikali, da začnejo delovati?</a:t>
            </a:r>
            <a:endParaRPr lang="sl-SI" dirty="0">
              <a:latin typeface="Times New Roman" panose="02020603050405020304" pitchFamily="18" charset="0"/>
              <a:ea typeface="Times New Roman" panose="02020603050405020304" pitchFamily="18" charset="0"/>
            </a:endParaRPr>
          </a:p>
        </p:txBody>
      </p:sp>
      <p:sp>
        <p:nvSpPr>
          <p:cNvPr id="13" name="Pravokotnik 12">
            <a:extLst>
              <a:ext uri="{FF2B5EF4-FFF2-40B4-BE49-F238E27FC236}">
                <a16:creationId xmlns:a16="http://schemas.microsoft.com/office/drawing/2014/main" id="{0F196981-1A3F-4055-9C36-8AF95995587A}"/>
              </a:ext>
            </a:extLst>
          </p:cNvPr>
          <p:cNvSpPr/>
          <p:nvPr/>
        </p:nvSpPr>
        <p:spPr>
          <a:xfrm>
            <a:off x="496135" y="5834453"/>
            <a:ext cx="5942652" cy="369332"/>
          </a:xfrm>
          <a:prstGeom prst="rect">
            <a:avLst/>
          </a:prstGeom>
        </p:spPr>
        <p:txBody>
          <a:bodyPr wrap="none">
            <a:spAutoFit/>
          </a:bodyPr>
          <a:lstStyle/>
          <a:p>
            <a:pPr>
              <a:spcBef>
                <a:spcPts val="600"/>
              </a:spcBef>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Zakaj v te naprave vgrajujejo zaporedno vezana stikala?</a:t>
            </a:r>
            <a:endParaRPr lang="sl-SI"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34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25B2AD-48E5-43E2-AFF4-AB14941CECE4}"/>
              </a:ext>
            </a:extLst>
          </p:cNvPr>
          <p:cNvSpPr>
            <a:spLocks noGrp="1"/>
          </p:cNvSpPr>
          <p:nvPr>
            <p:ph type="title"/>
          </p:nvPr>
        </p:nvSpPr>
        <p:spPr>
          <a:xfrm>
            <a:off x="838200" y="365127"/>
            <a:ext cx="10515600" cy="499916"/>
          </a:xfrm>
        </p:spPr>
        <p:txBody>
          <a:bodyPr>
            <a:normAutofit fontScale="90000"/>
          </a:bodyPr>
          <a:lstStyle/>
          <a:p>
            <a:r>
              <a:rPr lang="sl-SI" dirty="0"/>
              <a:t>3. Vzporedna vezava stikal – vezje „ALI“</a:t>
            </a:r>
          </a:p>
        </p:txBody>
      </p:sp>
      <p:graphicFrame>
        <p:nvGraphicFramePr>
          <p:cNvPr id="7" name="Tabela 6">
            <a:extLst>
              <a:ext uri="{FF2B5EF4-FFF2-40B4-BE49-F238E27FC236}">
                <a16:creationId xmlns:a16="http://schemas.microsoft.com/office/drawing/2014/main" id="{42340E51-0C32-4CBC-B436-11A64C44B8BB}"/>
              </a:ext>
            </a:extLst>
          </p:cNvPr>
          <p:cNvGraphicFramePr>
            <a:graphicFrameLocks noGrp="1"/>
          </p:cNvGraphicFramePr>
          <p:nvPr>
            <p:extLst>
              <p:ext uri="{D42A27DB-BD31-4B8C-83A1-F6EECF244321}">
                <p14:modId xmlns:p14="http://schemas.microsoft.com/office/powerpoint/2010/main" val="1814407536"/>
              </p:ext>
            </p:extLst>
          </p:nvPr>
        </p:nvGraphicFramePr>
        <p:xfrm>
          <a:off x="6096000" y="3953658"/>
          <a:ext cx="1742423" cy="2548834"/>
        </p:xfrm>
        <a:graphic>
          <a:graphicData uri="http://schemas.openxmlformats.org/drawingml/2006/table">
            <a:tbl>
              <a:tblPr firstRow="1" firstCol="1" lastRow="1" lastCol="1" bandRow="1" bandCol="1"/>
              <a:tblGrid>
                <a:gridCol w="583867">
                  <a:extLst>
                    <a:ext uri="{9D8B030D-6E8A-4147-A177-3AD203B41FA5}">
                      <a16:colId xmlns:a16="http://schemas.microsoft.com/office/drawing/2014/main" val="2554284021"/>
                    </a:ext>
                  </a:extLst>
                </a:gridCol>
                <a:gridCol w="635485">
                  <a:extLst>
                    <a:ext uri="{9D8B030D-6E8A-4147-A177-3AD203B41FA5}">
                      <a16:colId xmlns:a16="http://schemas.microsoft.com/office/drawing/2014/main" val="1585154973"/>
                    </a:ext>
                  </a:extLst>
                </a:gridCol>
                <a:gridCol w="523071">
                  <a:extLst>
                    <a:ext uri="{9D8B030D-6E8A-4147-A177-3AD203B41FA5}">
                      <a16:colId xmlns:a16="http://schemas.microsoft.com/office/drawing/2014/main" val="2227446210"/>
                    </a:ext>
                  </a:extLst>
                </a:gridCol>
              </a:tblGrid>
              <a:tr h="502951">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S</a:t>
                      </a:r>
                      <a:r>
                        <a:rPr lang="sl-SI" sz="2000" b="1" baseline="-25000" dirty="0">
                          <a:effectLst/>
                          <a:latin typeface="Arial" panose="020B0604020202020204" pitchFamily="34" charset="0"/>
                          <a:ea typeface="Times New Roman" panose="02020603050405020304" pitchFamily="18" charset="0"/>
                          <a:cs typeface="Times New Roman" panose="02020603050405020304" pitchFamily="18" charset="0"/>
                        </a:rPr>
                        <a:t>1</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S</a:t>
                      </a:r>
                      <a:r>
                        <a:rPr lang="sl-SI" sz="2000" b="1" baseline="-25000" dirty="0">
                          <a:effectLst/>
                          <a:latin typeface="Arial" panose="020B0604020202020204" pitchFamily="34" charset="0"/>
                          <a:ea typeface="Times New Roman" panose="02020603050405020304" pitchFamily="18" charset="0"/>
                          <a:cs typeface="Times New Roman" panose="02020603050405020304" pitchFamily="18" charset="0"/>
                        </a:rPr>
                        <a:t>2</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Ž</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19778"/>
                  </a:ext>
                </a:extLst>
              </a:tr>
              <a:tr h="502951">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12620"/>
                  </a:ext>
                </a:extLst>
              </a:tr>
              <a:tr h="502951">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322936"/>
                  </a:ext>
                </a:extLst>
              </a:tr>
              <a:tr h="502951">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929289"/>
                  </a:ext>
                </a:extLst>
              </a:tr>
              <a:tr h="537030">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485498"/>
                  </a:ext>
                </a:extLst>
              </a:tr>
            </a:tbl>
          </a:graphicData>
        </a:graphic>
      </p:graphicFrame>
      <p:pic>
        <p:nvPicPr>
          <p:cNvPr id="3" name="Slika 2">
            <a:extLst>
              <a:ext uri="{FF2B5EF4-FFF2-40B4-BE49-F238E27FC236}">
                <a16:creationId xmlns:a16="http://schemas.microsoft.com/office/drawing/2014/main" id="{E146A5B8-6FA0-441F-96A1-DD6A5EFB7A09}"/>
              </a:ext>
            </a:extLst>
          </p:cNvPr>
          <p:cNvPicPr>
            <a:picLocks noChangeAspect="1"/>
          </p:cNvPicPr>
          <p:nvPr/>
        </p:nvPicPr>
        <p:blipFill>
          <a:blip r:embed="rId2"/>
          <a:stretch>
            <a:fillRect/>
          </a:stretch>
        </p:blipFill>
        <p:spPr>
          <a:xfrm>
            <a:off x="454632" y="3139782"/>
            <a:ext cx="5425344" cy="3353091"/>
          </a:xfrm>
          <a:prstGeom prst="rect">
            <a:avLst/>
          </a:prstGeom>
        </p:spPr>
      </p:pic>
      <p:sp>
        <p:nvSpPr>
          <p:cNvPr id="11" name="PoljeZBesedilom 10">
            <a:extLst>
              <a:ext uri="{FF2B5EF4-FFF2-40B4-BE49-F238E27FC236}">
                <a16:creationId xmlns:a16="http://schemas.microsoft.com/office/drawing/2014/main" id="{019CB12A-294E-4BFA-88F0-811A167B78A1}"/>
              </a:ext>
            </a:extLst>
          </p:cNvPr>
          <p:cNvSpPr txBox="1"/>
          <p:nvPr/>
        </p:nvSpPr>
        <p:spPr>
          <a:xfrm>
            <a:off x="8038676" y="6133160"/>
            <a:ext cx="3888432" cy="369332"/>
          </a:xfrm>
          <a:prstGeom prst="rect">
            <a:avLst/>
          </a:prstGeom>
          <a:noFill/>
        </p:spPr>
        <p:txBody>
          <a:bodyPr wrap="square" rtlCol="0">
            <a:spAutoFit/>
          </a:bodyPr>
          <a:lstStyle/>
          <a:p>
            <a:r>
              <a:rPr lang="sl-SI" dirty="0"/>
              <a:t>Shema vzporedne vezave stikal (nariši)</a:t>
            </a:r>
          </a:p>
        </p:txBody>
      </p:sp>
      <p:sp>
        <p:nvSpPr>
          <p:cNvPr id="8" name="Pravokotnik 7">
            <a:extLst>
              <a:ext uri="{FF2B5EF4-FFF2-40B4-BE49-F238E27FC236}">
                <a16:creationId xmlns:a16="http://schemas.microsoft.com/office/drawing/2014/main" id="{D7A77F48-AF74-4504-BB0B-07ED2A2E8370}"/>
              </a:ext>
            </a:extLst>
          </p:cNvPr>
          <p:cNvSpPr/>
          <p:nvPr/>
        </p:nvSpPr>
        <p:spPr>
          <a:xfrm>
            <a:off x="2078336" y="4185084"/>
            <a:ext cx="423513"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S</a:t>
            </a:r>
            <a:r>
              <a:rPr lang="sl-SI" b="1" baseline="-25000" dirty="0">
                <a:latin typeface="Arial" panose="020B0604020202020204" pitchFamily="34" charset="0"/>
                <a:ea typeface="Times New Roman" panose="02020603050405020304" pitchFamily="18" charset="0"/>
                <a:cs typeface="Times New Roman" panose="02020603050405020304" pitchFamily="18" charset="0"/>
              </a:rPr>
              <a:t>1</a:t>
            </a:r>
            <a:endParaRPr lang="sl-SI" dirty="0">
              <a:latin typeface="Times New Roman" panose="02020603050405020304" pitchFamily="18" charset="0"/>
              <a:ea typeface="Times New Roman" panose="02020603050405020304" pitchFamily="18" charset="0"/>
            </a:endParaRPr>
          </a:p>
        </p:txBody>
      </p:sp>
      <p:sp>
        <p:nvSpPr>
          <p:cNvPr id="9" name="Pravokotnik 8">
            <a:extLst>
              <a:ext uri="{FF2B5EF4-FFF2-40B4-BE49-F238E27FC236}">
                <a16:creationId xmlns:a16="http://schemas.microsoft.com/office/drawing/2014/main" id="{A2EB6F25-5990-4F0E-94A4-97C5F1EFC4EE}"/>
              </a:ext>
            </a:extLst>
          </p:cNvPr>
          <p:cNvSpPr/>
          <p:nvPr/>
        </p:nvSpPr>
        <p:spPr>
          <a:xfrm>
            <a:off x="2135560" y="3218689"/>
            <a:ext cx="423513"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S</a:t>
            </a:r>
            <a:r>
              <a:rPr lang="sl-SI" b="1" baseline="-25000" dirty="0">
                <a:latin typeface="Arial" panose="020B0604020202020204" pitchFamily="34" charset="0"/>
                <a:ea typeface="Times New Roman" panose="02020603050405020304" pitchFamily="18" charset="0"/>
                <a:cs typeface="Times New Roman" panose="02020603050405020304" pitchFamily="18" charset="0"/>
              </a:rPr>
              <a:t>2</a:t>
            </a:r>
            <a:endParaRPr lang="sl-SI" dirty="0">
              <a:latin typeface="Times New Roman" panose="02020603050405020304" pitchFamily="18" charset="0"/>
              <a:ea typeface="Times New Roman" panose="02020603050405020304" pitchFamily="18" charset="0"/>
            </a:endParaRPr>
          </a:p>
        </p:txBody>
      </p:sp>
      <p:sp>
        <p:nvSpPr>
          <p:cNvPr id="10" name="Pravokotnik 9">
            <a:extLst>
              <a:ext uri="{FF2B5EF4-FFF2-40B4-BE49-F238E27FC236}">
                <a16:creationId xmlns:a16="http://schemas.microsoft.com/office/drawing/2014/main" id="{0B19EC86-4CC3-4854-B03B-2C0B1338FE8F}"/>
              </a:ext>
            </a:extLst>
          </p:cNvPr>
          <p:cNvSpPr/>
          <p:nvPr/>
        </p:nvSpPr>
        <p:spPr>
          <a:xfrm>
            <a:off x="4125553" y="4077072"/>
            <a:ext cx="325730"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Ž</a:t>
            </a:r>
            <a:endParaRPr lang="sl-SI" dirty="0">
              <a:latin typeface="Times New Roman" panose="02020603050405020304" pitchFamily="18" charset="0"/>
              <a:ea typeface="Times New Roman" panose="02020603050405020304" pitchFamily="18" charset="0"/>
            </a:endParaRPr>
          </a:p>
        </p:txBody>
      </p:sp>
      <p:sp>
        <p:nvSpPr>
          <p:cNvPr id="14" name="Pravokotnik 13">
            <a:extLst>
              <a:ext uri="{FF2B5EF4-FFF2-40B4-BE49-F238E27FC236}">
                <a16:creationId xmlns:a16="http://schemas.microsoft.com/office/drawing/2014/main" id="{49C0F1F2-00CD-4DD9-8DD8-0C596D7B5CBF}"/>
              </a:ext>
            </a:extLst>
          </p:cNvPr>
          <p:cNvSpPr/>
          <p:nvPr/>
        </p:nvSpPr>
        <p:spPr>
          <a:xfrm>
            <a:off x="436670" y="897653"/>
            <a:ext cx="11318659" cy="1981248"/>
          </a:xfrm>
          <a:prstGeom prst="rect">
            <a:avLst/>
          </a:prstGeom>
        </p:spPr>
        <p:txBody>
          <a:bodyPr wrap="square">
            <a:spAutoFit/>
          </a:bodyPr>
          <a:lstStyle/>
          <a:p>
            <a:r>
              <a:rPr lang="sl-SI" dirty="0">
                <a:latin typeface="Arial" panose="020B0604020202020204" pitchFamily="34" charset="0"/>
                <a:ea typeface="Times New Roman" panose="02020603050405020304" pitchFamily="18" charset="0"/>
                <a:cs typeface="Times New Roman" panose="02020603050405020304" pitchFamily="18" charset="0"/>
              </a:rPr>
              <a:t>V električni krog veži 2 stikali vzporedno, kot prikazuje slika. </a:t>
            </a:r>
          </a:p>
          <a:p>
            <a:pPr>
              <a:lnSpc>
                <a:spcPct val="150000"/>
              </a:lnSpc>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Prvo stikalo označimo z S</a:t>
            </a:r>
            <a:r>
              <a:rPr lang="sl-SI" baseline="-25000" dirty="0">
                <a:latin typeface="Arial" panose="020B0604020202020204" pitchFamily="34" charset="0"/>
                <a:ea typeface="Times New Roman" panose="02020603050405020304" pitchFamily="18" charset="0"/>
                <a:cs typeface="Times New Roman" panose="02020603050405020304" pitchFamily="18" charset="0"/>
              </a:rPr>
              <a:t>1</a:t>
            </a:r>
            <a:r>
              <a:rPr lang="sl-SI" dirty="0">
                <a:latin typeface="Arial" panose="020B0604020202020204" pitchFamily="34" charset="0"/>
                <a:ea typeface="Times New Roman" panose="02020603050405020304" pitchFamily="18" charset="0"/>
                <a:cs typeface="Times New Roman" panose="02020603050405020304" pitchFamily="18" charset="0"/>
              </a:rPr>
              <a:t>, drugo z S</a:t>
            </a:r>
            <a:r>
              <a:rPr lang="sl-SI" baseline="-25000" dirty="0">
                <a:latin typeface="Arial" panose="020B0604020202020204" pitchFamily="34" charset="0"/>
                <a:ea typeface="Times New Roman" panose="02020603050405020304" pitchFamily="18" charset="0"/>
                <a:cs typeface="Times New Roman" panose="02020603050405020304" pitchFamily="18" charset="0"/>
              </a:rPr>
              <a:t>2</a:t>
            </a:r>
            <a:r>
              <a:rPr lang="sl-SI" dirty="0">
                <a:latin typeface="Arial" panose="020B0604020202020204" pitchFamily="34" charset="0"/>
                <a:ea typeface="Times New Roman" panose="02020603050405020304" pitchFamily="18" charset="0"/>
                <a:cs typeface="Times New Roman" panose="02020603050405020304" pitchFamily="18" charset="0"/>
              </a:rPr>
              <a:t>, žarnico pa z Ž. </a:t>
            </a:r>
          </a:p>
          <a:p>
            <a:pPr>
              <a:lnSpc>
                <a:spcPct val="150000"/>
              </a:lnSpc>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Vklapljaj in izklapljaj stikali tako, da boš dosegel čim več kombinacij! Ko je stikalo vključeno, pravimo, da ima vrednost 1, ko je izključeno pa 0. Tudi žarnica ima vrednost 1, ko sveti in 0, ko ne sveti. Rezultate vpisuj v tabelo! Nariši shemo vezave!</a:t>
            </a:r>
            <a:endParaRPr lang="sl-SI"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493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25B2AD-48E5-43E2-AFF4-AB14941CECE4}"/>
              </a:ext>
            </a:extLst>
          </p:cNvPr>
          <p:cNvSpPr>
            <a:spLocks noGrp="1"/>
          </p:cNvSpPr>
          <p:nvPr>
            <p:ph type="title"/>
          </p:nvPr>
        </p:nvSpPr>
        <p:spPr>
          <a:xfrm>
            <a:off x="838200" y="365127"/>
            <a:ext cx="10515600" cy="499916"/>
          </a:xfrm>
        </p:spPr>
        <p:txBody>
          <a:bodyPr>
            <a:normAutofit fontScale="90000"/>
          </a:bodyPr>
          <a:lstStyle/>
          <a:p>
            <a:r>
              <a:rPr lang="sl-SI" dirty="0"/>
              <a:t>3. Vzporedna vezava stikal – vezje „ali“</a:t>
            </a:r>
          </a:p>
        </p:txBody>
      </p:sp>
      <p:graphicFrame>
        <p:nvGraphicFramePr>
          <p:cNvPr id="7" name="Tabela 6">
            <a:extLst>
              <a:ext uri="{FF2B5EF4-FFF2-40B4-BE49-F238E27FC236}">
                <a16:creationId xmlns:a16="http://schemas.microsoft.com/office/drawing/2014/main" id="{42340E51-0C32-4CBC-B436-11A64C44B8BB}"/>
              </a:ext>
            </a:extLst>
          </p:cNvPr>
          <p:cNvGraphicFramePr>
            <a:graphicFrameLocks noGrp="1"/>
          </p:cNvGraphicFramePr>
          <p:nvPr>
            <p:extLst>
              <p:ext uri="{D42A27DB-BD31-4B8C-83A1-F6EECF244321}">
                <p14:modId xmlns:p14="http://schemas.microsoft.com/office/powerpoint/2010/main" val="3588960798"/>
              </p:ext>
            </p:extLst>
          </p:nvPr>
        </p:nvGraphicFramePr>
        <p:xfrm>
          <a:off x="6084740" y="1735481"/>
          <a:ext cx="1742423" cy="2548834"/>
        </p:xfrm>
        <a:graphic>
          <a:graphicData uri="http://schemas.openxmlformats.org/drawingml/2006/table">
            <a:tbl>
              <a:tblPr firstRow="1" firstCol="1" lastRow="1" lastCol="1" bandRow="1" bandCol="1"/>
              <a:tblGrid>
                <a:gridCol w="583867">
                  <a:extLst>
                    <a:ext uri="{9D8B030D-6E8A-4147-A177-3AD203B41FA5}">
                      <a16:colId xmlns:a16="http://schemas.microsoft.com/office/drawing/2014/main" val="2554284021"/>
                    </a:ext>
                  </a:extLst>
                </a:gridCol>
                <a:gridCol w="635485">
                  <a:extLst>
                    <a:ext uri="{9D8B030D-6E8A-4147-A177-3AD203B41FA5}">
                      <a16:colId xmlns:a16="http://schemas.microsoft.com/office/drawing/2014/main" val="1585154973"/>
                    </a:ext>
                  </a:extLst>
                </a:gridCol>
                <a:gridCol w="523071">
                  <a:extLst>
                    <a:ext uri="{9D8B030D-6E8A-4147-A177-3AD203B41FA5}">
                      <a16:colId xmlns:a16="http://schemas.microsoft.com/office/drawing/2014/main" val="2227446210"/>
                    </a:ext>
                  </a:extLst>
                </a:gridCol>
              </a:tblGrid>
              <a:tr h="502951">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S</a:t>
                      </a:r>
                      <a:r>
                        <a:rPr lang="sl-SI" sz="2000" b="1" baseline="-25000" dirty="0">
                          <a:effectLst/>
                          <a:latin typeface="Arial" panose="020B0604020202020204" pitchFamily="34" charset="0"/>
                          <a:ea typeface="Times New Roman" panose="02020603050405020304" pitchFamily="18" charset="0"/>
                          <a:cs typeface="Times New Roman" panose="02020603050405020304" pitchFamily="18" charset="0"/>
                        </a:rPr>
                        <a:t>1</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S</a:t>
                      </a:r>
                      <a:r>
                        <a:rPr lang="sl-SI" sz="2000" b="1" baseline="-25000" dirty="0">
                          <a:effectLst/>
                          <a:latin typeface="Arial" panose="020B0604020202020204" pitchFamily="34" charset="0"/>
                          <a:ea typeface="Times New Roman" panose="02020603050405020304" pitchFamily="18" charset="0"/>
                          <a:cs typeface="Times New Roman" panose="02020603050405020304" pitchFamily="18" charset="0"/>
                        </a:rPr>
                        <a:t>2</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dirty="0">
                          <a:effectLst/>
                          <a:latin typeface="Arial" panose="020B0604020202020204" pitchFamily="34" charset="0"/>
                          <a:ea typeface="Times New Roman" panose="02020603050405020304" pitchFamily="18" charset="0"/>
                          <a:cs typeface="Times New Roman" panose="02020603050405020304" pitchFamily="18" charset="0"/>
                        </a:rPr>
                        <a:t>Ž</a:t>
                      </a:r>
                      <a:endParaRPr lang="sl-SI"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19778"/>
                  </a:ext>
                </a:extLst>
              </a:tr>
              <a:tr h="502951">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12620"/>
                  </a:ext>
                </a:extLst>
              </a:tr>
              <a:tr h="502951">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322936"/>
                  </a:ext>
                </a:extLst>
              </a:tr>
              <a:tr h="502951">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929289"/>
                  </a:ext>
                </a:extLst>
              </a:tr>
              <a:tr h="537030">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dirty="0">
                          <a:effectLst/>
                          <a:latin typeface="Times New Roman" panose="02020603050405020304" pitchFamily="18" charset="0"/>
                          <a:ea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485498"/>
                  </a:ext>
                </a:extLst>
              </a:tr>
            </a:tbl>
          </a:graphicData>
        </a:graphic>
      </p:graphicFrame>
      <p:pic>
        <p:nvPicPr>
          <p:cNvPr id="3" name="Slika 2">
            <a:extLst>
              <a:ext uri="{FF2B5EF4-FFF2-40B4-BE49-F238E27FC236}">
                <a16:creationId xmlns:a16="http://schemas.microsoft.com/office/drawing/2014/main" id="{E146A5B8-6FA0-441F-96A1-DD6A5EFB7A09}"/>
              </a:ext>
            </a:extLst>
          </p:cNvPr>
          <p:cNvPicPr>
            <a:picLocks noChangeAspect="1"/>
          </p:cNvPicPr>
          <p:nvPr/>
        </p:nvPicPr>
        <p:blipFill>
          <a:blip r:embed="rId2"/>
          <a:stretch>
            <a:fillRect/>
          </a:stretch>
        </p:blipFill>
        <p:spPr>
          <a:xfrm>
            <a:off x="443372" y="921605"/>
            <a:ext cx="5425344" cy="3353091"/>
          </a:xfrm>
          <a:prstGeom prst="rect">
            <a:avLst/>
          </a:prstGeom>
        </p:spPr>
      </p:pic>
      <p:sp>
        <p:nvSpPr>
          <p:cNvPr id="11" name="PoljeZBesedilom 10">
            <a:extLst>
              <a:ext uri="{FF2B5EF4-FFF2-40B4-BE49-F238E27FC236}">
                <a16:creationId xmlns:a16="http://schemas.microsoft.com/office/drawing/2014/main" id="{019CB12A-294E-4BFA-88F0-811A167B78A1}"/>
              </a:ext>
            </a:extLst>
          </p:cNvPr>
          <p:cNvSpPr txBox="1"/>
          <p:nvPr/>
        </p:nvSpPr>
        <p:spPr>
          <a:xfrm>
            <a:off x="8027416" y="3914983"/>
            <a:ext cx="3888432" cy="369332"/>
          </a:xfrm>
          <a:prstGeom prst="rect">
            <a:avLst/>
          </a:prstGeom>
          <a:noFill/>
        </p:spPr>
        <p:txBody>
          <a:bodyPr wrap="square" rtlCol="0">
            <a:spAutoFit/>
          </a:bodyPr>
          <a:lstStyle/>
          <a:p>
            <a:r>
              <a:rPr lang="sl-SI" dirty="0"/>
              <a:t>Shema vzporedne vezave stikal (nariši)</a:t>
            </a:r>
          </a:p>
        </p:txBody>
      </p:sp>
      <p:sp>
        <p:nvSpPr>
          <p:cNvPr id="8" name="Pravokotnik 7">
            <a:extLst>
              <a:ext uri="{FF2B5EF4-FFF2-40B4-BE49-F238E27FC236}">
                <a16:creationId xmlns:a16="http://schemas.microsoft.com/office/drawing/2014/main" id="{D7A77F48-AF74-4504-BB0B-07ED2A2E8370}"/>
              </a:ext>
            </a:extLst>
          </p:cNvPr>
          <p:cNvSpPr/>
          <p:nvPr/>
        </p:nvSpPr>
        <p:spPr>
          <a:xfrm>
            <a:off x="2067076" y="1966907"/>
            <a:ext cx="423513"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S</a:t>
            </a:r>
            <a:r>
              <a:rPr lang="sl-SI" b="1" baseline="-25000" dirty="0">
                <a:latin typeface="Arial" panose="020B0604020202020204" pitchFamily="34" charset="0"/>
                <a:ea typeface="Times New Roman" panose="02020603050405020304" pitchFamily="18" charset="0"/>
                <a:cs typeface="Times New Roman" panose="02020603050405020304" pitchFamily="18" charset="0"/>
              </a:rPr>
              <a:t>1</a:t>
            </a:r>
            <a:endParaRPr lang="sl-SI" dirty="0">
              <a:latin typeface="Times New Roman" panose="02020603050405020304" pitchFamily="18" charset="0"/>
              <a:ea typeface="Times New Roman" panose="02020603050405020304" pitchFamily="18" charset="0"/>
            </a:endParaRPr>
          </a:p>
        </p:txBody>
      </p:sp>
      <p:sp>
        <p:nvSpPr>
          <p:cNvPr id="9" name="Pravokotnik 8">
            <a:extLst>
              <a:ext uri="{FF2B5EF4-FFF2-40B4-BE49-F238E27FC236}">
                <a16:creationId xmlns:a16="http://schemas.microsoft.com/office/drawing/2014/main" id="{A2EB6F25-5990-4F0E-94A4-97C5F1EFC4EE}"/>
              </a:ext>
            </a:extLst>
          </p:cNvPr>
          <p:cNvSpPr/>
          <p:nvPr/>
        </p:nvSpPr>
        <p:spPr>
          <a:xfrm>
            <a:off x="2124300" y="1000512"/>
            <a:ext cx="423513"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S</a:t>
            </a:r>
            <a:r>
              <a:rPr lang="sl-SI" b="1" baseline="-25000" dirty="0">
                <a:latin typeface="Arial" panose="020B0604020202020204" pitchFamily="34" charset="0"/>
                <a:ea typeface="Times New Roman" panose="02020603050405020304" pitchFamily="18" charset="0"/>
                <a:cs typeface="Times New Roman" panose="02020603050405020304" pitchFamily="18" charset="0"/>
              </a:rPr>
              <a:t>2</a:t>
            </a:r>
            <a:endParaRPr lang="sl-SI" dirty="0">
              <a:latin typeface="Times New Roman" panose="02020603050405020304" pitchFamily="18" charset="0"/>
              <a:ea typeface="Times New Roman" panose="02020603050405020304" pitchFamily="18" charset="0"/>
            </a:endParaRPr>
          </a:p>
        </p:txBody>
      </p:sp>
      <p:sp>
        <p:nvSpPr>
          <p:cNvPr id="10" name="Pravokotnik 9">
            <a:extLst>
              <a:ext uri="{FF2B5EF4-FFF2-40B4-BE49-F238E27FC236}">
                <a16:creationId xmlns:a16="http://schemas.microsoft.com/office/drawing/2014/main" id="{0B19EC86-4CC3-4854-B03B-2C0B1338FE8F}"/>
              </a:ext>
            </a:extLst>
          </p:cNvPr>
          <p:cNvSpPr/>
          <p:nvPr/>
        </p:nvSpPr>
        <p:spPr>
          <a:xfrm>
            <a:off x="4114293" y="1858895"/>
            <a:ext cx="325730" cy="369332"/>
          </a:xfrm>
          <a:prstGeom prst="rect">
            <a:avLst/>
          </a:prstGeom>
        </p:spPr>
        <p:txBody>
          <a:bodyPr wrap="none">
            <a:spAutoFit/>
          </a:bodyPr>
          <a:lstStyle/>
          <a:p>
            <a:pPr algn="ctr">
              <a:spcAft>
                <a:spcPts val="0"/>
              </a:spcAft>
            </a:pPr>
            <a:r>
              <a:rPr lang="sl-SI" b="1" dirty="0">
                <a:latin typeface="Arial" panose="020B0604020202020204" pitchFamily="34" charset="0"/>
                <a:ea typeface="Times New Roman" panose="02020603050405020304" pitchFamily="18" charset="0"/>
                <a:cs typeface="Times New Roman" panose="02020603050405020304" pitchFamily="18" charset="0"/>
              </a:rPr>
              <a:t>Ž</a:t>
            </a:r>
            <a:endParaRPr lang="sl-SI" dirty="0">
              <a:latin typeface="Times New Roman" panose="02020603050405020304" pitchFamily="18" charset="0"/>
              <a:ea typeface="Times New Roman" panose="02020603050405020304" pitchFamily="18" charset="0"/>
            </a:endParaRPr>
          </a:p>
        </p:txBody>
      </p:sp>
      <p:sp>
        <p:nvSpPr>
          <p:cNvPr id="12" name="Pravokotnik 11">
            <a:extLst>
              <a:ext uri="{FF2B5EF4-FFF2-40B4-BE49-F238E27FC236}">
                <a16:creationId xmlns:a16="http://schemas.microsoft.com/office/drawing/2014/main" id="{6FD0CD6D-BA4F-4569-8546-2931728A4695}"/>
              </a:ext>
            </a:extLst>
          </p:cNvPr>
          <p:cNvSpPr/>
          <p:nvPr/>
        </p:nvSpPr>
        <p:spPr>
          <a:xfrm>
            <a:off x="428647" y="4745799"/>
            <a:ext cx="11255457" cy="646331"/>
          </a:xfrm>
          <a:prstGeom prst="rect">
            <a:avLst/>
          </a:prstGeom>
        </p:spPr>
        <p:txBody>
          <a:bodyPr wrap="square">
            <a:spAutoFit/>
          </a:bodyPr>
          <a:lstStyle/>
          <a:p>
            <a:pPr>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Pojasni, zakaj se vzporedna vezava stikal imenuje vezje »ALI«? Pomagaj si s podatki v tabeli o vključenosti stikal, da žarnica sveti!</a:t>
            </a:r>
            <a:endParaRPr lang="sl-SI" dirty="0">
              <a:latin typeface="Times New Roman" panose="02020603050405020304" pitchFamily="18" charset="0"/>
              <a:ea typeface="Times New Roman" panose="02020603050405020304" pitchFamily="18" charset="0"/>
            </a:endParaRPr>
          </a:p>
        </p:txBody>
      </p:sp>
      <p:sp>
        <p:nvSpPr>
          <p:cNvPr id="13" name="PoljeZBesedilom 12">
            <a:extLst>
              <a:ext uri="{FF2B5EF4-FFF2-40B4-BE49-F238E27FC236}">
                <a16:creationId xmlns:a16="http://schemas.microsoft.com/office/drawing/2014/main" id="{3F0DEE4F-5475-4D65-AED3-59553AADA7F0}"/>
              </a:ext>
            </a:extLst>
          </p:cNvPr>
          <p:cNvSpPr txBox="1"/>
          <p:nvPr/>
        </p:nvSpPr>
        <p:spPr>
          <a:xfrm>
            <a:off x="446981" y="4376467"/>
            <a:ext cx="5220580" cy="369332"/>
          </a:xfrm>
          <a:prstGeom prst="rect">
            <a:avLst/>
          </a:prstGeom>
          <a:noFill/>
        </p:spPr>
        <p:txBody>
          <a:bodyPr wrap="square" rtlCol="0">
            <a:spAutoFit/>
          </a:bodyPr>
          <a:lstStyle/>
          <a:p>
            <a:r>
              <a:rPr lang="sl-SI" dirty="0">
                <a:highlight>
                  <a:srgbClr val="FFFF00"/>
                </a:highlight>
              </a:rPr>
              <a:t>VPRAŠANJA PREPIŠI, POJASNI IN ZAPIŠI ODGOVORE!</a:t>
            </a:r>
          </a:p>
        </p:txBody>
      </p:sp>
      <p:sp>
        <p:nvSpPr>
          <p:cNvPr id="15" name="Pravokotnik 14">
            <a:extLst>
              <a:ext uri="{FF2B5EF4-FFF2-40B4-BE49-F238E27FC236}">
                <a16:creationId xmlns:a16="http://schemas.microsoft.com/office/drawing/2014/main" id="{5732E7B2-8362-45FA-A11B-D2A74E4CA090}"/>
              </a:ext>
            </a:extLst>
          </p:cNvPr>
          <p:cNvSpPr/>
          <p:nvPr/>
        </p:nvSpPr>
        <p:spPr>
          <a:xfrm>
            <a:off x="428571" y="5493901"/>
            <a:ext cx="10297144" cy="369332"/>
          </a:xfrm>
          <a:prstGeom prst="rect">
            <a:avLst/>
          </a:prstGeom>
        </p:spPr>
        <p:txBody>
          <a:bodyPr wrap="square">
            <a:spAutoFit/>
          </a:bodyPr>
          <a:lstStyle/>
          <a:p>
            <a:pPr>
              <a:spcBef>
                <a:spcPts val="600"/>
              </a:spcBef>
              <a:spcAft>
                <a:spcPts val="0"/>
              </a:spcAft>
            </a:pPr>
            <a:r>
              <a:rPr lang="sl-SI" dirty="0">
                <a:latin typeface="Arial" panose="020B0604020202020204" pitchFamily="34" charset="0"/>
                <a:ea typeface="Times New Roman" panose="02020603050405020304" pitchFamily="18" charset="0"/>
                <a:cs typeface="Times New Roman" panose="02020603050405020304" pitchFamily="18" charset="0"/>
              </a:rPr>
              <a:t>V katerih primerih vključujemo električne porabnike z več vzporedno vezanimi stikali?</a:t>
            </a:r>
            <a:endParaRPr lang="sl-SI" dirty="0">
              <a:latin typeface="Times New Roman" panose="02020603050405020304" pitchFamily="18" charset="0"/>
              <a:ea typeface="Times New Roman" panose="02020603050405020304" pitchFamily="18" charset="0"/>
            </a:endParaRPr>
          </a:p>
        </p:txBody>
      </p:sp>
      <p:sp>
        <p:nvSpPr>
          <p:cNvPr id="16" name="Pravokotnik 15">
            <a:extLst>
              <a:ext uri="{FF2B5EF4-FFF2-40B4-BE49-F238E27FC236}">
                <a16:creationId xmlns:a16="http://schemas.microsoft.com/office/drawing/2014/main" id="{39472CF6-7BC9-47B9-A14B-3A714B9594D2}"/>
              </a:ext>
            </a:extLst>
          </p:cNvPr>
          <p:cNvSpPr/>
          <p:nvPr/>
        </p:nvSpPr>
        <p:spPr>
          <a:xfrm>
            <a:off x="445909" y="6110480"/>
            <a:ext cx="6281848" cy="369332"/>
          </a:xfrm>
          <a:prstGeom prst="rect">
            <a:avLst/>
          </a:prstGeom>
        </p:spPr>
        <p:txBody>
          <a:bodyPr wrap="none">
            <a:spAutoFit/>
          </a:bodyPr>
          <a:lstStyle/>
          <a:p>
            <a:r>
              <a:rPr lang="sl-SI" dirty="0"/>
              <a:t>Opiši vsaj 1 primer uporabe dveh ali več vzporedno vezanih stikal!</a:t>
            </a:r>
          </a:p>
        </p:txBody>
      </p:sp>
    </p:spTree>
    <p:extLst>
      <p:ext uri="{BB962C8B-B14F-4D97-AF65-F5344CB8AC3E}">
        <p14:creationId xmlns:p14="http://schemas.microsoft.com/office/powerpoint/2010/main" val="146363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591</Words>
  <Application>Microsoft Office PowerPoint</Application>
  <PresentationFormat>Širokozaslonsko</PresentationFormat>
  <Paragraphs>118</Paragraphs>
  <Slides>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Calibri</vt:lpstr>
      <vt:lpstr>Calibri Light</vt:lpstr>
      <vt:lpstr>Times New Roman</vt:lpstr>
      <vt:lpstr>Officeova tema</vt:lpstr>
      <vt:lpstr>EKSPERIMENTALNO DELO 7. razred:  ZAPOREDNA IN VZPOREDNA VEZAVA STIKAL INTERAKTIVNA ZBIRKA PhET INTERACTIVE SIMULATIONS</vt:lpstr>
      <vt:lpstr>PONOVITEV O ELEKTRIČNEM KROGU</vt:lpstr>
      <vt:lpstr>PONOVITEV O ZGRADBI ELEKTRIČNEGA KROGA</vt:lpstr>
      <vt:lpstr>Stikalo v električnem krogu </vt:lpstr>
      <vt:lpstr>1. Enopolno stikalo v električnem krogu </vt:lpstr>
      <vt:lpstr>2. Zaporedna vezava stikal – vezje „IN“</vt:lpstr>
      <vt:lpstr>2. Zaporedna vezava stikal – vezje „IN“</vt:lpstr>
      <vt:lpstr>3. Vzporedna vezava stikal – vezje „ALI“</vt:lpstr>
      <vt:lpstr>3. Vzporedna vezava stikal – vezje „ali“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EKSPERIMENTALNO DELO: VIRTUALNA ZBIRKA</dc:title>
  <dc:creator>Martin Knuplež</dc:creator>
  <cp:lastModifiedBy>Martin Knuplež</cp:lastModifiedBy>
  <cp:revision>50</cp:revision>
  <dcterms:created xsi:type="dcterms:W3CDTF">2020-03-30T06:33:09Z</dcterms:created>
  <dcterms:modified xsi:type="dcterms:W3CDTF">2020-05-14T06:30:55Z</dcterms:modified>
</cp:coreProperties>
</file>