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B9A55-FBF1-4084-83B5-DF3822A7BB01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8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5887-9DFB-455A-8171-DB008E24DD48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4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FBD48-FD7A-4BD3-AA4D-2DFEB397EC1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2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FDAEA-1B6B-41E3-9129-4A23B58D9563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7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B052A-0478-456C-9BD0-9D8DEA26749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57805-2302-4693-A732-0955EAE2124A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5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7C1ED-D812-4517-95A6-7A29A1BB89AD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6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4299A-921A-4383-88E0-0A0604CD0257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2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2CC6D-7B27-46D6-B849-9263C5E6D011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B18-10CC-4F40-BFD2-17599C1686AC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2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2F1A-31EC-4446-8380-3D6314A0FA8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5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B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01E35F-1D20-4C2E-A5D1-D1B0F2BDF754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6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hyperlink" Target="http://images.google.si/imgres?imgurl=http://psdblog.worldbank.org/photos/uncategorized/2007/05/03/essay_writing1.jpg&amp;imgrefurl=http://karmen.name/2007/10/31/prelaganje-na-jutri/&amp;h=374&amp;w=339&amp;sz=26&amp;hl=sl&amp;start=12&amp;usg=__DRiQUcwYYXvdW3_kQs2kkWGVJ0k=&amp;tbnid=Hsm2pjDzGYqAFM:&amp;tbnh=122&amp;tbnw=111&amp;prev=/images%3Fq%3DWRITING%26gbv%3D2%26hl%3Ds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5400" b="1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TROPSKA AFRIKA: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844675"/>
            <a:ext cx="8229600" cy="4281488"/>
          </a:xfrm>
        </p:spPr>
        <p:txBody>
          <a:bodyPr/>
          <a:lstStyle/>
          <a:p>
            <a:pPr eaLnBrk="1" hangingPunct="1">
              <a:defRPr/>
            </a:pPr>
            <a:r>
              <a:rPr lang="sl-SI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ZAHODNA AFRIKA</a:t>
            </a:r>
            <a:r>
              <a:rPr lang="sl-SI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 </a:t>
            </a:r>
          </a:p>
          <a:p>
            <a:pPr eaLnBrk="1" hangingPunct="1">
              <a:defRPr/>
            </a:pPr>
            <a:r>
              <a:rPr lang="sl-SI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NIZKA EKVATORIALNA AFRIKA</a:t>
            </a:r>
          </a:p>
          <a:p>
            <a:pPr eaLnBrk="1" hangingPunct="1">
              <a:defRPr/>
            </a:pPr>
            <a:r>
              <a:rPr lang="sl-SI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VZHODNA AFRIKA</a:t>
            </a:r>
          </a:p>
          <a:p>
            <a:pPr eaLnBrk="1" hangingPunct="1">
              <a:defRPr/>
            </a:pPr>
            <a:endParaRPr lang="sl-SI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 pitchFamily="34" charset="0"/>
            </a:endParaRPr>
          </a:p>
        </p:txBody>
      </p:sp>
      <p:pic>
        <p:nvPicPr>
          <p:cNvPr id="2" name="Picture 6" descr="200px-Africa-reg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6" y="3213100"/>
            <a:ext cx="3343275" cy="3644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1824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3200" b="1"/>
              <a:t>BOMBAŽA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1268" name="Picture 7" descr="Cotton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68413"/>
            <a:ext cx="7704138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3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3600" b="1"/>
              <a:t>KAVOVCA</a:t>
            </a:r>
          </a:p>
        </p:txBody>
      </p:sp>
      <p:pic>
        <p:nvPicPr>
          <p:cNvPr id="12291" name="Picture 9" descr="where_coffee_is_gr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484314"/>
            <a:ext cx="66675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2" descr="coffeebean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2857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coffee_plantation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00438"/>
            <a:ext cx="3995738" cy="3003550"/>
          </a:xfrm>
          <a:noFill/>
        </p:spPr>
      </p:pic>
      <p:pic>
        <p:nvPicPr>
          <p:cNvPr id="12294" name="Picture 15" descr="coff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508500"/>
            <a:ext cx="29527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3316" name="Picture 5" descr="Banana_plantation_(San_Andrés)_04_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317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0" y="1125539"/>
            <a:ext cx="5905500" cy="725487"/>
          </a:xfrm>
        </p:spPr>
        <p:txBody>
          <a:bodyPr/>
          <a:lstStyle/>
          <a:p>
            <a:pPr eaLnBrk="1" hangingPunct="1"/>
            <a:r>
              <a:rPr lang="sl-SI" altLang="sl-SI" sz="4000"/>
              <a:t>	ARAŠIDOV</a:t>
            </a:r>
          </a:p>
        </p:txBody>
      </p:sp>
      <p:pic>
        <p:nvPicPr>
          <p:cNvPr id="14339" name="Picture 5" descr="0-587-08343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500439"/>
            <a:ext cx="3810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peanuts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446563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peanut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429000"/>
            <a:ext cx="446563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84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5364" name="Picture 5" descr="Vol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0350"/>
            <a:ext cx="484346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T038172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619500"/>
            <a:ext cx="4762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la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"/>
            <a:ext cx="45227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527801" y="3068638"/>
            <a:ext cx="43211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sz="23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 reki VOLTA jezero in HE.</a:t>
            </a: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3000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ap_sah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905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495551" y="1557339"/>
            <a:ext cx="6011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SAHEL</a:t>
            </a:r>
            <a:r>
              <a:rPr lang="sl-SI" sz="3200" b="1">
                <a:solidFill>
                  <a:srgbClr val="000000"/>
                </a:solidFill>
              </a:rPr>
              <a:t> = </a:t>
            </a:r>
            <a:r>
              <a:rPr lang="sl-SI" sz="2400" b="1">
                <a:solidFill>
                  <a:srgbClr val="000000"/>
                </a:solidFill>
              </a:rPr>
              <a:t>med savano in puščavo</a:t>
            </a:r>
          </a:p>
        </p:txBody>
      </p:sp>
      <p:pic>
        <p:nvPicPr>
          <p:cNvPr id="16388" name="Picture 10" descr="sahel_un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1" y="3141664"/>
            <a:ext cx="24034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8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0351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sl-SI" sz="3600" dirty="0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l-SI" sz="3600" dirty="0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l-SI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DEZERTIFIKACIJA</a:t>
            </a:r>
            <a:br>
              <a:rPr lang="sl-SI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l-SI" sz="3200" dirty="0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širjenje puščav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44675"/>
            <a:ext cx="8229600" cy="4281488"/>
          </a:xfrm>
        </p:spPr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13669" name="Picture 5" descr="03472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20838"/>
            <a:ext cx="91440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3" name="Picture 9" descr="desertification_8_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83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4352" y="84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36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850900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sz="40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ZAHODNA AFRIKA      </a:t>
            </a:r>
            <a:r>
              <a:rPr lang="sl-SI" sz="32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U23/24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196976"/>
            <a:ext cx="8507413" cy="54721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sl-SI" altLang="sl-SI" sz="2400" dirty="0">
                <a:solidFill>
                  <a:srgbClr val="CC0000"/>
                </a:solidFill>
              </a:rPr>
              <a:t>Lega: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sl-SI" altLang="sl-SI" sz="2400" dirty="0">
                <a:solidFill>
                  <a:srgbClr val="CC0000"/>
                </a:solidFill>
              </a:rPr>
              <a:t>Podnebje: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sl-SI" altLang="sl-SI" sz="2400" dirty="0">
                <a:solidFill>
                  <a:srgbClr val="CC0000"/>
                </a:solidFill>
              </a:rPr>
              <a:t>Gospodarstvo: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400" dirty="0"/>
              <a:t>a) </a:t>
            </a:r>
            <a:r>
              <a:rPr lang="sl-SI" altLang="sl-SI" sz="2400" dirty="0" err="1"/>
              <a:t>Najpomebnejša</a:t>
            </a:r>
            <a:r>
              <a:rPr lang="sl-SI" altLang="sl-SI" sz="2400" dirty="0"/>
              <a:t> panoga je ______________.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400" dirty="0"/>
              <a:t>     - samooskrbno: maniok, koruza, sirek, </a:t>
            </a:r>
            <a:r>
              <a:rPr lang="sl-SI" altLang="sl-SI" sz="2400" dirty="0" err="1"/>
              <a:t>sizal</a:t>
            </a:r>
            <a:endParaRPr lang="sl-SI" altLang="sl-SI" sz="2400" dirty="0"/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400" dirty="0"/>
              <a:t>     - tržno kmetijstvo – plantaže: kavčuk, kava, bombaž,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400" dirty="0"/>
              <a:t>                                    banane, arašidi, oljne palme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sl-SI" altLang="sl-SI" sz="2400" dirty="0"/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400" dirty="0"/>
              <a:t>b) Zelo pomembne tudi rudno bogastvo in nafta.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sl-SI" altLang="sl-SI" sz="2400" dirty="0"/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800" b="1" dirty="0">
                <a:solidFill>
                  <a:srgbClr val="D00000"/>
                </a:solidFill>
              </a:rPr>
              <a:t>POMNI!  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800" b="1" dirty="0">
                <a:solidFill>
                  <a:srgbClr val="D00000"/>
                </a:solidFill>
              </a:rPr>
              <a:t>        PLANTAŽE</a:t>
            </a:r>
          </a:p>
          <a:p>
            <a:pPr marL="609600" indent="-609600" eaLnBrk="1" hangingPunct="1">
              <a:lnSpc>
                <a:spcPct val="90000"/>
              </a:lnSpc>
              <a:buNone/>
            </a:pPr>
            <a:r>
              <a:rPr lang="sl-SI" altLang="sl-SI" sz="2800" b="1" dirty="0">
                <a:solidFill>
                  <a:srgbClr val="D00000"/>
                </a:solidFill>
              </a:rPr>
              <a:t>	 SAHEL</a:t>
            </a:r>
          </a:p>
        </p:txBody>
      </p:sp>
      <p:pic>
        <p:nvPicPr>
          <p:cNvPr id="18436" name="Picture 4" descr="essay_writing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6" y="0"/>
            <a:ext cx="10572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256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sl-SI" b="1" smtClean="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rPr>
              <a:t>ZAHODNA AFRIKA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3076" name="Picture 7" descr="sahel-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581150"/>
            <a:ext cx="73533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8"/>
          <p:cNvSpPr>
            <a:spLocks noChangeArrowheads="1"/>
          </p:cNvSpPr>
          <p:nvPr/>
        </p:nvSpPr>
        <p:spPr bwMode="auto">
          <a:xfrm rot="-280627">
            <a:off x="3443289" y="3359150"/>
            <a:ext cx="4452937" cy="2895600"/>
          </a:xfrm>
          <a:prstGeom prst="ellipse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l-SI" altLang="sl-SI" sz="1800">
              <a:solidFill>
                <a:srgbClr val="000000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632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476250"/>
            <a:ext cx="8229600" cy="503238"/>
          </a:xfrm>
        </p:spPr>
        <p:txBody>
          <a:bodyPr/>
          <a:lstStyle/>
          <a:p>
            <a:pPr algn="l" eaLnBrk="1" hangingPunct="1">
              <a:defRPr/>
            </a:pPr>
            <a:r>
              <a:rPr lang="sl-SI" sz="28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KMETIJSTVO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81075"/>
            <a:ext cx="8229600" cy="5145088"/>
          </a:xfrm>
        </p:spPr>
        <p:txBody>
          <a:bodyPr/>
          <a:lstStyle/>
          <a:p>
            <a:pPr eaLnBrk="1" hangingPunct="1">
              <a:defRPr/>
            </a:pPr>
            <a:r>
              <a:rPr lang="sl-SI" sz="2400" dirty="0"/>
              <a:t>Po odpravi kolonializma v  Afriki (okrog </a:t>
            </a:r>
            <a:r>
              <a:rPr lang="sl-SI" sz="2400" dirty="0" err="1"/>
              <a:t>l.1960</a:t>
            </a:r>
            <a:r>
              <a:rPr lang="sl-SI" sz="2400" dirty="0"/>
              <a:t>)  so plantažno kmetovanje obdržali.</a:t>
            </a:r>
          </a:p>
          <a:p>
            <a:pPr eaLnBrk="1" hangingPunct="1">
              <a:buFontTx/>
              <a:buNone/>
              <a:defRPr/>
            </a:pPr>
            <a:endParaRPr lang="sl-SI" sz="2400" dirty="0"/>
          </a:p>
          <a:p>
            <a:pPr algn="ctr" eaLnBrk="1" hangingPunct="1">
              <a:buFontTx/>
              <a:buNone/>
              <a:defRPr/>
            </a:pPr>
            <a:r>
              <a:rPr lang="sl-SI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DVOJNO KMETIJSTVO</a:t>
            </a:r>
          </a:p>
          <a:p>
            <a:pPr algn="ctr" eaLnBrk="1" hangingPunct="1">
              <a:buFontTx/>
              <a:buNone/>
              <a:defRPr/>
            </a:pPr>
            <a:endParaRPr lang="sl-SI" sz="2400" dirty="0"/>
          </a:p>
          <a:p>
            <a:pPr algn="ctr" eaLnBrk="1" hangingPunct="1">
              <a:buFontTx/>
              <a:buNone/>
              <a:defRPr/>
            </a:pPr>
            <a:r>
              <a:rPr lang="sl-SI" sz="2400" dirty="0"/>
              <a:t>za domače potrebe,                      za tržno prodajo, </a:t>
            </a:r>
          </a:p>
          <a:p>
            <a:pPr algn="ctr" eaLnBrk="1" hangingPunct="1">
              <a:buFontTx/>
              <a:buNone/>
              <a:defRPr/>
            </a:pPr>
            <a:r>
              <a:rPr lang="sl-SI" sz="2400" dirty="0"/>
              <a:t>za lastno oskrbo</a:t>
            </a:r>
            <a:r>
              <a:rPr lang="sl-SI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</a:t>
            </a:r>
            <a:r>
              <a:rPr lang="sl-SI" sz="2400" dirty="0"/>
              <a:t>za izvoz</a:t>
            </a:r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 flipH="1">
            <a:off x="4800601" y="2708275"/>
            <a:ext cx="1008063" cy="43338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000000"/>
              </a:solidFill>
            </a:endParaRP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>
            <a:off x="6240464" y="2708275"/>
            <a:ext cx="1006475" cy="43338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000000"/>
              </a:solidFill>
            </a:endParaRPr>
          </a:p>
        </p:txBody>
      </p:sp>
      <p:pic>
        <p:nvPicPr>
          <p:cNvPr id="4102" name="Picture 8" descr="AGRA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149725"/>
            <a:ext cx="3024187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Revitalizing-farmer-kn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149725"/>
            <a:ext cx="302418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9725" y="92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80100" y="692151"/>
            <a:ext cx="4330700" cy="1152525"/>
          </a:xfrm>
        </p:spPr>
        <p:txBody>
          <a:bodyPr/>
          <a:lstStyle/>
          <a:p>
            <a:pPr eaLnBrk="1" hangingPunct="1"/>
            <a:r>
              <a:rPr lang="sl-SI" altLang="sl-SI" sz="4000"/>
              <a:t> </a:t>
            </a:r>
            <a:r>
              <a:rPr lang="sl-SI" altLang="sl-SI" sz="4000">
                <a:latin typeface="Arial Rounded MT Bold" panose="020F0704030504030204" pitchFamily="34" charset="0"/>
              </a:rPr>
              <a:t>MANIOK</a:t>
            </a:r>
            <a:br>
              <a:rPr lang="sl-SI" altLang="sl-SI" sz="4000">
                <a:latin typeface="Arial Rounded MT Bold" panose="020F0704030504030204" pitchFamily="34" charset="0"/>
              </a:rPr>
            </a:br>
            <a:r>
              <a:rPr lang="sl-SI" altLang="sl-SI" sz="3200">
                <a:latin typeface="Arial Rounded MT Bold" panose="020F0704030504030204" pitchFamily="34" charset="0"/>
              </a:rPr>
              <a:t>za moko</a:t>
            </a:r>
          </a:p>
        </p:txBody>
      </p:sp>
      <p:pic>
        <p:nvPicPr>
          <p:cNvPr id="5123" name="Picture 7" descr="_MG_5406_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7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mani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2400"/>
            <a:ext cx="4572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791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2038" y="908051"/>
            <a:ext cx="5338762" cy="1152525"/>
          </a:xfrm>
        </p:spPr>
        <p:txBody>
          <a:bodyPr/>
          <a:lstStyle/>
          <a:p>
            <a:pPr eaLnBrk="1" hangingPunct="1"/>
            <a:r>
              <a:rPr lang="sl-SI" altLang="sl-SI" smtClean="0"/>
              <a:t>       </a:t>
            </a:r>
            <a:r>
              <a:rPr lang="sl-SI" altLang="sl-SI" smtClean="0">
                <a:latin typeface="Arial Rounded MT Bold" panose="020F0704030504030204" pitchFamily="34" charset="0"/>
              </a:rPr>
              <a:t>SIREK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3701" y="2205039"/>
            <a:ext cx="3744913" cy="3921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smtClean="0"/>
              <a:t> proti suši odporna žitarica</a:t>
            </a:r>
          </a:p>
        </p:txBody>
      </p:sp>
      <p:pic>
        <p:nvPicPr>
          <p:cNvPr id="6148" name="Picture 5" descr="Sorghum_bi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356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>
                <a:latin typeface="Arial Rounded MT Bold" panose="020F0704030504030204" pitchFamily="34" charset="0"/>
              </a:rPr>
              <a:t>SIZAL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7172" name="Picture 5" descr="138641360XIlMwm_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" y="1412876"/>
            <a:ext cx="7172326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voodoo%20ba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00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c_siz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6" y="1412876"/>
            <a:ext cx="28797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0256" y="223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0238" y="274638"/>
            <a:ext cx="6227762" cy="1143000"/>
          </a:xfrm>
        </p:spPr>
        <p:txBody>
          <a:bodyPr/>
          <a:lstStyle/>
          <a:p>
            <a:pPr eaLnBrk="1" hangingPunct="1"/>
            <a:r>
              <a:rPr lang="sl-SI" altLang="sl-SI" smtClean="0"/>
              <a:t>		</a:t>
            </a:r>
            <a:r>
              <a:rPr lang="sl-SI" altLang="sl-SI" b="1" smtClean="0">
                <a:solidFill>
                  <a:srgbClr val="D00000"/>
                </a:solidFill>
              </a:rPr>
              <a:t>PLANTAŽE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0463" y="1600201"/>
            <a:ext cx="42481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smtClean="0"/>
              <a:t>	</a:t>
            </a:r>
            <a:r>
              <a:rPr lang="sl-SI" altLang="sl-SI" b="1" smtClean="0">
                <a:solidFill>
                  <a:srgbClr val="D00000"/>
                </a:solidFill>
              </a:rPr>
              <a:t>so veliki nasadi istovrstnih rastlin,</a:t>
            </a:r>
          </a:p>
          <a:p>
            <a:pPr eaLnBrk="1" hangingPunct="1">
              <a:buFontTx/>
              <a:buNone/>
            </a:pPr>
            <a:r>
              <a:rPr lang="sl-SI" altLang="sl-SI" b="1" smtClean="0">
                <a:solidFill>
                  <a:srgbClr val="D00000"/>
                </a:solidFill>
              </a:rPr>
              <a:t>	predvsem za izvoz.</a:t>
            </a:r>
          </a:p>
          <a:p>
            <a:pPr eaLnBrk="1" hangingPunct="1">
              <a:buFontTx/>
              <a:buNone/>
            </a:pPr>
            <a:r>
              <a:rPr lang="sl-SI" altLang="sl-SI" smtClean="0"/>
              <a:t>	</a:t>
            </a:r>
          </a:p>
          <a:p>
            <a:pPr eaLnBrk="1" hangingPunct="1">
              <a:buFontTx/>
              <a:buNone/>
            </a:pPr>
            <a:endParaRPr lang="sl-SI" altLang="sl-SI" smtClean="0"/>
          </a:p>
        </p:txBody>
      </p:sp>
      <p:pic>
        <p:nvPicPr>
          <p:cNvPr id="8196" name="Picture 5" descr="borneo_2810"/>
          <p:cNvPicPr>
            <a:picLocks noChangeAspect="1" noChangeArrowheads="1"/>
          </p:cNvPicPr>
          <p:nvPr/>
        </p:nvPicPr>
        <p:blipFill>
          <a:blip r:embed="rId4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767263" cy="714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005264"/>
            <a:ext cx="259238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0415" y="4866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16726" y="274638"/>
            <a:ext cx="3851275" cy="1498600"/>
          </a:xfrm>
        </p:spPr>
        <p:txBody>
          <a:bodyPr/>
          <a:lstStyle/>
          <a:p>
            <a:pPr eaLnBrk="1" hangingPunct="1"/>
            <a:r>
              <a:rPr lang="sl-SI" altLang="sl-SI" smtClean="0"/>
              <a:t> </a:t>
            </a:r>
            <a:r>
              <a:rPr lang="sl-SI" altLang="sl-SI" sz="2800" b="1">
                <a:solidFill>
                  <a:schemeClr val="tx1"/>
                </a:solidFill>
              </a:rPr>
              <a:t>PLANTAŽA ČAJA</a:t>
            </a:r>
            <a:br>
              <a:rPr lang="sl-SI" altLang="sl-SI" sz="2800" b="1">
                <a:solidFill>
                  <a:schemeClr val="tx1"/>
                </a:solidFill>
              </a:rPr>
            </a:br>
            <a:endParaRPr lang="sl-SI" altLang="sl-SI" sz="2800" b="1">
              <a:solidFill>
                <a:schemeClr val="tx1"/>
              </a:solidFill>
            </a:endParaRPr>
          </a:p>
        </p:txBody>
      </p:sp>
      <p:pic>
        <p:nvPicPr>
          <p:cNvPr id="9219" name="Picture 3" descr="Tea Plantations, Cameron High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-3873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lantation_wor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000376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9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/>
          <a:lstStyle/>
          <a:p>
            <a:pPr eaLnBrk="1" hangingPunct="1"/>
            <a:r>
              <a:rPr lang="sl-SI" altLang="sl-SI" sz="2800" b="1"/>
              <a:t>PLANTAŽA KAKAVOVCA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0244" name="Picture 4" descr="cocoa-plantation-in-ivory-co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08051"/>
            <a:ext cx="820737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2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Širokozaslonsko</PresentationFormat>
  <Paragraphs>42</Paragraphs>
  <Slides>17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Arial Rounded MT Bold</vt:lpstr>
      <vt:lpstr>Calibri</vt:lpstr>
      <vt:lpstr>Lucida Sans</vt:lpstr>
      <vt:lpstr>Privzeti načrt</vt:lpstr>
      <vt:lpstr>TROPSKA AFRIKA:</vt:lpstr>
      <vt:lpstr>ZAHODNA AFRIKA</vt:lpstr>
      <vt:lpstr>KMETIJSTVO</vt:lpstr>
      <vt:lpstr> MANIOK za moko</vt:lpstr>
      <vt:lpstr>       SIREK</vt:lpstr>
      <vt:lpstr>SIZAL</vt:lpstr>
      <vt:lpstr>  PLANTAŽE</vt:lpstr>
      <vt:lpstr> PLANTAŽA ČAJA </vt:lpstr>
      <vt:lpstr>PLANTAŽA KAKAVOVCA</vt:lpstr>
      <vt:lpstr>BOMBAŽA</vt:lpstr>
      <vt:lpstr>KAVOVCA</vt:lpstr>
      <vt:lpstr>PowerPointova predstavitev</vt:lpstr>
      <vt:lpstr> ARAŠIDOV</vt:lpstr>
      <vt:lpstr>PowerPointova predstavitev</vt:lpstr>
      <vt:lpstr>PowerPointova predstavitev</vt:lpstr>
      <vt:lpstr> DEZERTIFIKACIJA širjenje puščav</vt:lpstr>
      <vt:lpstr>ZAHODNA AFRIKA      U23/24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TROPSKA AFRIKA:</dc:title>
  <dc:creator>Uporabnik</dc:creator>
  <cp:lastModifiedBy>Uporabnik</cp:lastModifiedBy>
  <cp:revision>1</cp:revision>
  <dcterms:created xsi:type="dcterms:W3CDTF">2020-05-16T17:54:43Z</dcterms:created>
  <dcterms:modified xsi:type="dcterms:W3CDTF">2020-05-16T17:55:31Z</dcterms:modified>
</cp:coreProperties>
</file>