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6" r:id="rId5"/>
    <p:sldId id="257" r:id="rId6"/>
    <p:sldId id="273" r:id="rId7"/>
    <p:sldId id="275" r:id="rId8"/>
    <p:sldId id="270" r:id="rId9"/>
    <p:sldId id="271" r:id="rId10"/>
    <p:sldId id="272" r:id="rId11"/>
    <p:sldId id="258" r:id="rId12"/>
    <p:sldId id="278" r:id="rId13"/>
    <p:sldId id="279" r:id="rId14"/>
    <p:sldId id="259" r:id="rId15"/>
    <p:sldId id="281" r:id="rId16"/>
    <p:sldId id="260" r:id="rId17"/>
    <p:sldId id="261" r:id="rId18"/>
    <p:sldId id="262" r:id="rId19"/>
    <p:sldId id="274" r:id="rId20"/>
    <p:sldId id="276" r:id="rId21"/>
    <p:sldId id="280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493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8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86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30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284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72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23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79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4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024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279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56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7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0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6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28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770F-0832-47AB-9FEA-FFA61A6FC562}" type="datetimeFigureOut">
              <a:rPr lang="sl-SI" smtClean="0"/>
              <a:t>16.4.2016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35347-1D30-4EC9-95F0-F090C3CE33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522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KoonnzFOEj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libra.com/gallery/23008/gas-geyser-advertising-leaflet/?search_hash=c0dc42b3cff38dc79f822e703591870c&amp;search_offset=0&amp;search_limit=100&amp;search_sort_by" TargetMode="External"/><Relationship Id="rId3" Type="http://schemas.openxmlformats.org/officeDocument/2006/relationships/hyperlink" Target="https://commons.wikimedia.org/wiki/File:Shuttle_with_bobin.jpg" TargetMode="External"/><Relationship Id="rId7" Type="http://schemas.openxmlformats.org/officeDocument/2006/relationships/hyperlink" Target="http://en.wikipedia.org/wiki/File:Puffingbilly-side.jpg" TargetMode="External"/><Relationship Id="rId2" Type="http://schemas.openxmlformats.org/officeDocument/2006/relationships/hyperlink" Target="https://commons.wikimedia.org/wiki/File:Spinning_jenn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Slika:FultonNautilus.jpg" TargetMode="External"/><Relationship Id="rId5" Type="http://schemas.openxmlformats.org/officeDocument/2006/relationships/hyperlink" Target="http://en.wikipedia.org/wiki/File:Clermont_illustration_-_Robert_Fulton_-_Project_Gutenberg_eText_15161.jpg" TargetMode="External"/><Relationship Id="rId4" Type="http://schemas.openxmlformats.org/officeDocument/2006/relationships/hyperlink" Target="https://commons.wikimedia.org/wiki/File:TM158_Strong_Calico_Loom_with_Planed_Framing_and_Catlow's_Patent_Dobby.png" TargetMode="External"/><Relationship Id="rId9" Type="http://schemas.openxmlformats.org/officeDocument/2006/relationships/hyperlink" Target="https://commons.wikimedia.org/wiki/File:Lucas_gusher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aimler_First_Motorcycle.jpg" TargetMode="External"/><Relationship Id="rId3" Type="http://schemas.openxmlformats.org/officeDocument/2006/relationships/hyperlink" Target="https://commons.wikimedia.org/wiki/File:Alexander_Graham_Telephone_in_Newyork.jpg" TargetMode="External"/><Relationship Id="rId7" Type="http://schemas.openxmlformats.org/officeDocument/2006/relationships/hyperlink" Target="http://en.wikipedia.org/wiki/Pierre_Michaux" TargetMode="External"/><Relationship Id="rId2" Type="http://schemas.openxmlformats.org/officeDocument/2006/relationships/hyperlink" Target="https://commons.wikimedia.org/wiki/Alexander_Graham_B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ight-brothers.org/History_Wing/History_of_the_Airplane/Decade_After/Decade_After_Intro/Decade_After_Intro.htm" TargetMode="External"/><Relationship Id="rId5" Type="http://schemas.openxmlformats.org/officeDocument/2006/relationships/hyperlink" Target="https://commons.wikimedia.org/wiki/File:First_flight2.jpg" TargetMode="External"/><Relationship Id="rId4" Type="http://schemas.openxmlformats.org/officeDocument/2006/relationships/hyperlink" Target="https://commons.wikimedia.org/wiki/File:Guglielmo_Marconi_1901_wireless_sign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istory.com/topics/industrial-revolution/videos/industrial-revolution?m=528e394da93ae&amp;s=undefined&amp;f=1&amp;free=fal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iew_from_Kersal_Moor,_Salford_-_1820.jpgir" TargetMode="External"/><Relationship Id="rId3" Type="http://schemas.openxmlformats.org/officeDocument/2006/relationships/hyperlink" Target="https://commons.wikimedia.org/wiki/File:Bertha_Benz_with_her_husband_Carl_Benz_in_a_Benz-Viktoria,_model_1894.jpg" TargetMode="External"/><Relationship Id="rId7" Type="http://schemas.openxmlformats.org/officeDocument/2006/relationships/hyperlink" Target="https://commons.wikimedia.org/wiki/File:Ford_assembly_line_-_1913.jpg" TargetMode="External"/><Relationship Id="rId2" Type="http://schemas.openxmlformats.org/officeDocument/2006/relationships/hyperlink" Target="https://en.wikipedia.org/wiki/Karl_Ben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eumsyndicate.com/item.php?item=65029" TargetMode="External"/><Relationship Id="rId5" Type="http://schemas.openxmlformats.org/officeDocument/2006/relationships/hyperlink" Target="https://commons.wikimedia.org/wiki/Category:Ford_Model_A_(1903)" TargetMode="External"/><Relationship Id="rId10" Type="http://schemas.openxmlformats.org/officeDocument/2006/relationships/hyperlink" Target="https://commons.wikimedia.org/wiki/File:Manchester_from_Kersal_Moor_William_Wylde_(1857).jpg" TargetMode="External"/><Relationship Id="rId4" Type="http://schemas.openxmlformats.org/officeDocument/2006/relationships/hyperlink" Target="http://en.wikipedia.org/wiki/File:Benz-1.jpg" TargetMode="External"/><Relationship Id="rId9" Type="http://schemas.openxmlformats.org/officeDocument/2006/relationships/hyperlink" Target="https://commons.wikimedia.org/wiki/File:View_from_Kersal_Moor,_Salford_-_1820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MS_Titanic" TargetMode="External"/><Relationship Id="rId2" Type="http://schemas.openxmlformats.org/officeDocument/2006/relationships/hyperlink" Target="http://www.bl.uk/collection-items/london-illustrations-by-gustave-d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llis_island_19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1zQjuR6Dk" TargetMode="External"/><Relationship Id="rId7" Type="http://schemas.openxmlformats.org/officeDocument/2006/relationships/hyperlink" Target="https://www.youtube.com/watch?v=IUY-9NIoeg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UY-9NIoego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BwujZh_QR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ichaux-Perreaux_steam_velocip%C3%A8d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Giy0XcTPjk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Izumi med industrijsko revolucijo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60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095766" y="28651"/>
            <a:ext cx="6360508" cy="1584176"/>
            <a:chOff x="5954551" y="2716840"/>
            <a:chExt cx="3047639" cy="1025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Elipsa 2"/>
            <p:cNvSpPr/>
            <p:nvPr/>
          </p:nvSpPr>
          <p:spPr>
            <a:xfrm>
              <a:off x="5954551" y="2716840"/>
              <a:ext cx="3047639" cy="102514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17481"/>
                <a:satOff val="-994"/>
                <a:lumOff val="-2353"/>
                <a:alphaOff val="0"/>
              </a:schemeClr>
            </a:fillRef>
            <a:effectRef idx="2">
              <a:schemeClr val="accent5">
                <a:hueOff val="-217481"/>
                <a:satOff val="-994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a 4"/>
            <p:cNvSpPr/>
            <p:nvPr/>
          </p:nvSpPr>
          <p:spPr>
            <a:xfrm>
              <a:off x="6400868" y="2866968"/>
              <a:ext cx="2155007" cy="72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TRANSPORT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Prvi avtomobili serijske proizvodnje</a:t>
              </a:r>
              <a:endPara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Pravokotnik 7"/>
          <p:cNvSpPr/>
          <p:nvPr/>
        </p:nvSpPr>
        <p:spPr>
          <a:xfrm>
            <a:off x="132553" y="2423133"/>
            <a:ext cx="4290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20: Fordovi </a:t>
            </a:r>
            <a:r>
              <a:rPr lang="sl-SI" sz="2200" b="1" dirty="0"/>
              <a:t>prvi poskusi – </a:t>
            </a:r>
            <a:r>
              <a:rPr lang="sl-SI" sz="2200" b="1" dirty="0" err="1"/>
              <a:t>qudricycle</a:t>
            </a:r>
            <a:r>
              <a:rPr lang="sl-SI" sz="2200" b="1" dirty="0"/>
              <a:t> leta 1896.</a:t>
            </a:r>
            <a:endParaRPr lang="sl-SI" sz="2200" b="1" dirty="0"/>
          </a:p>
        </p:txBody>
      </p:sp>
      <p:sp>
        <p:nvSpPr>
          <p:cNvPr id="9" name="Pravokotnik 8"/>
          <p:cNvSpPr/>
          <p:nvPr/>
        </p:nvSpPr>
        <p:spPr>
          <a:xfrm>
            <a:off x="6475891" y="3192574"/>
            <a:ext cx="5615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22: Henry </a:t>
            </a:r>
            <a:r>
              <a:rPr lang="sl-SI" sz="2200" b="1" dirty="0"/>
              <a:t>Ford stoji med prvim izdelanim modelom T in 10 milijontim. </a:t>
            </a:r>
            <a:endParaRPr lang="sl-SI" sz="2200" b="1" dirty="0"/>
          </a:p>
        </p:txBody>
      </p:sp>
      <p:sp>
        <p:nvSpPr>
          <p:cNvPr id="10" name="Pravokotnik 9"/>
          <p:cNvSpPr/>
          <p:nvPr/>
        </p:nvSpPr>
        <p:spPr>
          <a:xfrm>
            <a:off x="4595288" y="4354356"/>
            <a:ext cx="23164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21: Avto </a:t>
            </a:r>
            <a:r>
              <a:rPr lang="sl-SI" sz="2200" b="1" dirty="0"/>
              <a:t>Ford model A leta 1903 je bil prvi serijsko izdelan - namenjen širši prodaji. </a:t>
            </a:r>
            <a:endParaRPr lang="sl-SI" sz="2200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3" y="3370376"/>
            <a:ext cx="4462735" cy="334705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7184" r="9704" b="4032"/>
          <a:stretch/>
        </p:blipFill>
        <p:spPr>
          <a:xfrm>
            <a:off x="132553" y="28651"/>
            <a:ext cx="2643734" cy="231918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33863" r="7706" b="3041"/>
          <a:stretch/>
        </p:blipFill>
        <p:spPr>
          <a:xfrm>
            <a:off x="7070165" y="3937097"/>
            <a:ext cx="5021251" cy="284480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73" y="99685"/>
            <a:ext cx="2624237" cy="2779720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6931552" y="1524137"/>
            <a:ext cx="2524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b="1" dirty="0" smtClean="0"/>
              <a:t>Slika 23: Fordov </a:t>
            </a:r>
            <a:r>
              <a:rPr lang="sl-SI" sz="2200" b="1" dirty="0"/>
              <a:t>tekoči trak – produkcija avtov leta 1913. </a:t>
            </a:r>
            <a:endParaRPr lang="sl-SI" sz="2200" b="1" dirty="0"/>
          </a:p>
        </p:txBody>
      </p:sp>
      <p:sp>
        <p:nvSpPr>
          <p:cNvPr id="17" name="Pravokotnik 16"/>
          <p:cNvSpPr/>
          <p:nvPr/>
        </p:nvSpPr>
        <p:spPr>
          <a:xfrm>
            <a:off x="2955026" y="1406879"/>
            <a:ext cx="3210662" cy="1107996"/>
          </a:xfrm>
          <a:prstGeom prst="rect">
            <a:avLst/>
          </a:prstGeom>
          <a:solidFill>
            <a:schemeClr val="accent4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sl-SI" sz="2200" b="1" dirty="0" smtClean="0"/>
              <a:t>SPLETNA POVEZAVA</a:t>
            </a:r>
          </a:p>
          <a:p>
            <a:pPr algn="ctr"/>
            <a:r>
              <a:rPr lang="sl-SI" sz="2200" b="1" dirty="0" smtClean="0"/>
              <a:t>Vožnja z avtom Ford model A</a:t>
            </a:r>
            <a:endParaRPr lang="sl-SI" sz="2200" b="1" dirty="0"/>
          </a:p>
        </p:txBody>
      </p:sp>
    </p:spTree>
    <p:extLst>
      <p:ext uri="{BB962C8B-B14F-4D97-AF65-F5344CB8AC3E}">
        <p14:creationId xmlns:p14="http://schemas.microsoft.com/office/powerpoint/2010/main" val="4850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3. Izumi v drugi polovici 19. stoletja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>
                <a:effectLst/>
              </a:rPr>
              <a:t>Načrtno so raziskovali vire energije in novi izumi so bili posledica </a:t>
            </a:r>
            <a:r>
              <a:rPr lang="sl-SI" sz="2600" dirty="0" smtClean="0">
                <a:effectLst/>
              </a:rPr>
              <a:t>tega</a:t>
            </a:r>
            <a:r>
              <a:rPr lang="sl-SI" sz="2600" dirty="0" smtClean="0">
                <a:effectLst/>
              </a:rPr>
              <a:t> </a:t>
            </a:r>
            <a:r>
              <a:rPr lang="sl-SI" sz="2600" dirty="0">
                <a:effectLst/>
              </a:rPr>
              <a:t>raziskovanja (znanstveno-tehnična revolucija).</a:t>
            </a:r>
          </a:p>
          <a:p>
            <a:pPr lvl="1"/>
            <a:r>
              <a:rPr lang="sl-SI" sz="2600" dirty="0">
                <a:effectLst/>
              </a:rPr>
              <a:t>Telefon (Bell), radio (</a:t>
            </a:r>
            <a:r>
              <a:rPr lang="sl-SI" sz="2600" dirty="0" err="1">
                <a:effectLst/>
              </a:rPr>
              <a:t>Macroni</a:t>
            </a:r>
            <a:r>
              <a:rPr lang="sl-SI" sz="2600" dirty="0">
                <a:effectLst/>
              </a:rPr>
              <a:t>), bencinski motor (</a:t>
            </a:r>
            <a:r>
              <a:rPr lang="sl-SI" sz="2600" dirty="0" err="1">
                <a:effectLst/>
              </a:rPr>
              <a:t>Daimler</a:t>
            </a:r>
            <a:r>
              <a:rPr lang="sl-SI" sz="2600" dirty="0">
                <a:effectLst/>
              </a:rPr>
              <a:t>), avtomobil (</a:t>
            </a:r>
            <a:r>
              <a:rPr lang="sl-SI" sz="2600" dirty="0" err="1">
                <a:effectLst/>
              </a:rPr>
              <a:t>Benz</a:t>
            </a:r>
            <a:r>
              <a:rPr lang="sl-SI" sz="2600" dirty="0">
                <a:effectLst/>
              </a:rPr>
              <a:t>), tekoči trak (Ford), letalo (brata Wright).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7282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54737" y="3962399"/>
            <a:ext cx="5187456" cy="110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/>
              <a:t>Slika </a:t>
            </a:r>
            <a:r>
              <a:rPr lang="sl-SI" sz="2200" dirty="0" smtClean="0"/>
              <a:t>25: </a:t>
            </a:r>
            <a:r>
              <a:rPr lang="sl-SI" sz="2200" dirty="0" smtClean="0"/>
              <a:t>Pogled na Manchester v 1850. </a:t>
            </a:r>
            <a:endParaRPr lang="sl-SI" sz="2200" dirty="0"/>
          </a:p>
        </p:txBody>
      </p:sp>
      <p:pic>
        <p:nvPicPr>
          <p:cNvPr id="1028" name="Picture 4" descr="https://upload.wikimedia.org/wikipedia/commons/1/15/View_from_Kersal_Moor%2C_Salford_-_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8" y="128954"/>
            <a:ext cx="5514036" cy="38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18935" y="3607772"/>
            <a:ext cx="5187456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>
                <a:solidFill>
                  <a:schemeClr val="tx1"/>
                </a:solidFill>
              </a:rPr>
              <a:t>Slika </a:t>
            </a:r>
            <a:r>
              <a:rPr lang="sl-SI" sz="2200" dirty="0" smtClean="0">
                <a:solidFill>
                  <a:schemeClr val="tx1"/>
                </a:solidFill>
              </a:rPr>
              <a:t>24: </a:t>
            </a:r>
            <a:r>
              <a:rPr lang="sl-SI" sz="2200" dirty="0" smtClean="0">
                <a:solidFill>
                  <a:schemeClr val="tx1"/>
                </a:solidFill>
              </a:rPr>
              <a:t>Pogled na Manchester v 1820. </a:t>
            </a:r>
            <a:endParaRPr lang="sl-SI" sz="2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File:Manchester from Kersal Moor William Wylde (185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37" y="128954"/>
            <a:ext cx="6288035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3840509" y="285602"/>
            <a:ext cx="3606690" cy="93696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Industrijska mesta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433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.uk/britishlibrary/~/media/bl/global/english-online/collection-items-more/j/e/r/jerrold-william_blanchard-london-b20124-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5" y="214774"/>
            <a:ext cx="2244284" cy="56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6604740" y="1238280"/>
            <a:ext cx="4294503" cy="11015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200" dirty="0" smtClean="0"/>
              <a:t>Slika 26, 27, 28: Londonske ulice konec 19. stoletja.</a:t>
            </a:r>
            <a:endParaRPr lang="sl-SI" sz="2200" dirty="0"/>
          </a:p>
        </p:txBody>
      </p:sp>
      <p:pic>
        <p:nvPicPr>
          <p:cNvPr id="2052" name="Picture 4" descr="http://www.bl.uk/britishlibrary/~/media/bl/global/english-online/collection-items-more/j/e/r/jerrold-william_blanchard-london-b20124-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35" y="214774"/>
            <a:ext cx="3855379" cy="47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.uk/britishlibrary/~/media/bl/global/english-online/collection-items-more/j/e/r/jerrold-william_blanchard-london-b20124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40" y="2339788"/>
            <a:ext cx="5412818" cy="44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5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4. Industrijska mesta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>
                <a:effectLst/>
              </a:rPr>
              <a:t>Narašča število ljudi.</a:t>
            </a:r>
          </a:p>
          <a:p>
            <a:pPr lvl="1"/>
            <a:r>
              <a:rPr lang="sl-SI" sz="2600" dirty="0">
                <a:effectLst/>
              </a:rPr>
              <a:t>Vse več se jih seli v mesta, ki se širijo in spreminjajo podobo (milijonska mesta, industrijski videz, onesnaženost, stanovanjska stiska, drugačna pokrajina) . </a:t>
            </a:r>
          </a:p>
          <a:p>
            <a:pPr lvl="1"/>
            <a:r>
              <a:rPr lang="sl-SI" sz="2600" dirty="0">
                <a:effectLst/>
              </a:rPr>
              <a:t>Nasprotja v družbi: bogata buržuazija, revni proletariat, udobno življenje malomeščanov. 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7413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3840509" y="285602"/>
            <a:ext cx="3606690" cy="9369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lt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IZSELJEVANJE V TUJINO</a:t>
            </a:r>
            <a:endParaRPr lang="sl-SI" dirty="0"/>
          </a:p>
        </p:txBody>
      </p:sp>
      <p:sp>
        <p:nvSpPr>
          <p:cNvPr id="3" name="Pravokotnik 2">
            <a:hlinkClick r:id="rId2"/>
          </p:cNvPr>
          <p:cNvSpPr/>
          <p:nvPr/>
        </p:nvSpPr>
        <p:spPr>
          <a:xfrm>
            <a:off x="284323" y="4901755"/>
            <a:ext cx="3901311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Izseki iz filma </a:t>
            </a:r>
            <a:r>
              <a:rPr lang="sl-SI" sz="22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Titanik</a:t>
            </a:r>
            <a:r>
              <a:rPr lang="sl-SI" sz="2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(1997) s posnetki izplutja</a:t>
            </a:r>
          </a:p>
        </p:txBody>
      </p:sp>
      <p:pic>
        <p:nvPicPr>
          <p:cNvPr id="4" name="Slika 1042" descr="Rare Unseen Images of the Titan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0" b="20496"/>
          <a:stretch/>
        </p:blipFill>
        <p:spPr bwMode="auto">
          <a:xfrm>
            <a:off x="134120" y="1339404"/>
            <a:ext cx="4592023" cy="19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4120" y="3275781"/>
            <a:ext cx="462780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Slika 29: </a:t>
            </a:r>
            <a:r>
              <a:rPr kumimoji="0" lang="sl-SI" altLang="sl-SI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Titanik</a:t>
            </a: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na reki </a:t>
            </a:r>
            <a:r>
              <a:rPr kumimoji="0" lang="sl-SI" altLang="sl-SI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Logan</a:t>
            </a: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še med izgradnjo. Potovanje s čezoceankami je omogočalo množične migracije</a:t>
            </a:r>
            <a:endParaRPr kumimoji="0" lang="sl-SI" altLang="sl-SI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File:Ellis island 1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16" y="1339404"/>
            <a:ext cx="52482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75316" y="4901755"/>
            <a:ext cx="46278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Slika 30: Emigranti v ZDA </a:t>
            </a:r>
            <a:endParaRPr kumimoji="0" lang="sl-SI" altLang="sl-SI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1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5. Življenje v tujini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>
                <a:effectLst/>
              </a:rPr>
              <a:t>Evropejci so se selili v ZDA, južno Afriko in Avstralijo. </a:t>
            </a:r>
          </a:p>
          <a:p>
            <a:pPr lvl="1"/>
            <a:r>
              <a:rPr lang="sl-SI" sz="2600" dirty="0">
                <a:effectLst/>
              </a:rPr>
              <a:t>Vzroki: cenena zemlja, svoboda, možnost bogastva, raznolika zaposlitev; </a:t>
            </a:r>
          </a:p>
          <a:p>
            <a:pPr lvl="1"/>
            <a:r>
              <a:rPr lang="sl-SI" sz="2600" dirty="0">
                <a:effectLst/>
              </a:rPr>
              <a:t>Posledice: širjenje evropske kulture in politike (evropeizacija), povezava sveta, gospodarska rast ZDA, nova delovna mesta, tehnični razvoj, višji življenjski standard, …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9283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6. pojmi: 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600" dirty="0">
                <a:effectLst/>
              </a:rPr>
              <a:t>izum,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znanstveno-tehnična </a:t>
            </a:r>
            <a:r>
              <a:rPr lang="sl-SI" sz="2600" dirty="0">
                <a:effectLst/>
              </a:rPr>
              <a:t>revolucija,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industrijska </a:t>
            </a:r>
            <a:r>
              <a:rPr lang="sl-SI" sz="2600" dirty="0">
                <a:effectLst/>
              </a:rPr>
              <a:t>mesta,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buržuazija</a:t>
            </a:r>
            <a:r>
              <a:rPr lang="sl-SI" sz="2600" dirty="0">
                <a:effectLst/>
              </a:rPr>
              <a:t>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proletariat</a:t>
            </a:r>
            <a:r>
              <a:rPr lang="sl-SI" sz="2600" dirty="0">
                <a:effectLst/>
              </a:rPr>
              <a:t>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malomeščani</a:t>
            </a:r>
            <a:r>
              <a:rPr lang="sl-SI" sz="2600" dirty="0">
                <a:effectLst/>
              </a:rPr>
              <a:t>, </a:t>
            </a:r>
            <a:endParaRPr lang="sl-SI" sz="2600" dirty="0" smtClean="0">
              <a:effectLst/>
            </a:endParaRPr>
          </a:p>
          <a:p>
            <a:r>
              <a:rPr lang="sl-SI" sz="2600" dirty="0" smtClean="0">
                <a:effectLst/>
              </a:rPr>
              <a:t>evropeizacija</a:t>
            </a:r>
            <a:r>
              <a:rPr lang="sl-SI" sz="2600" dirty="0">
                <a:effectLst/>
              </a:rPr>
              <a:t>; </a:t>
            </a: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12495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36" y="0"/>
            <a:ext cx="6092312" cy="613893"/>
          </a:xfrm>
        </p:spPr>
        <p:txBody>
          <a:bodyPr>
            <a:normAutofit/>
          </a:bodyPr>
          <a:lstStyle/>
          <a:p>
            <a:r>
              <a:rPr lang="sl-SI" sz="2600" dirty="0" smtClean="0"/>
              <a:t>Seznam slikovnega gradiva</a:t>
            </a:r>
            <a:endParaRPr lang="sl-SI" sz="2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15155"/>
            <a:ext cx="12192000" cy="6233375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Slika 1: Replika </a:t>
            </a:r>
            <a:r>
              <a:rPr lang="sl-SI" dirty="0"/>
              <a:t>prvega predilnega stroja Jenny v Muzeju zgodnje in </a:t>
            </a:r>
            <a:r>
              <a:rPr lang="sl-SI" dirty="0" err="1"/>
              <a:t>dustrializacije</a:t>
            </a:r>
            <a:r>
              <a:rPr lang="sl-SI" dirty="0"/>
              <a:t> </a:t>
            </a:r>
            <a:r>
              <a:rPr lang="sl-SI" dirty="0" err="1"/>
              <a:t>Wupertall</a:t>
            </a:r>
            <a:r>
              <a:rPr lang="sl-SI" dirty="0"/>
              <a:t>, Nemčija; Vir:  </a:t>
            </a:r>
            <a:r>
              <a:rPr lang="sl-SI" dirty="0">
                <a:hlinkClick r:id="rId2"/>
              </a:rPr>
              <a:t>https://commons.wikimedia.org/wiki/File:Spinning_jenny.jpg</a:t>
            </a:r>
            <a:r>
              <a:rPr lang="sl-SI" dirty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</a:t>
            </a:r>
            <a:r>
              <a:rPr lang="sl-SI" dirty="0" smtClean="0"/>
              <a:t>2: </a:t>
            </a:r>
            <a:r>
              <a:rPr lang="sl-SI" dirty="0"/>
              <a:t>Replika čolnička na kolesih, Vir: </a:t>
            </a:r>
            <a:r>
              <a:rPr lang="sl-SI" dirty="0">
                <a:hlinkClick r:id="rId3"/>
              </a:rPr>
              <a:t>https://commons.wikimedia.org/wiki/File:Shuttle_with_bobin.jpg</a:t>
            </a:r>
            <a:r>
              <a:rPr lang="sl-SI" dirty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</a:t>
            </a:r>
            <a:r>
              <a:rPr lang="sl-SI" dirty="0" smtClean="0"/>
              <a:t>3: </a:t>
            </a:r>
            <a:r>
              <a:rPr lang="sl-SI" dirty="0"/>
              <a:t>Mehanske statve na upodobitvi v časopisu leta 1892, Vir: </a:t>
            </a:r>
            <a:r>
              <a:rPr lang="sl-SI" dirty="0">
                <a:hlinkClick r:id="rId4"/>
              </a:rPr>
              <a:t>https://commons.wikimedia.org/wiki/File:TM158_Strong_Calico_Loom_with_Planed_Framing_and_Catlow%27s_Patent_Dobby.png</a:t>
            </a:r>
            <a:r>
              <a:rPr lang="sl-SI" dirty="0"/>
              <a:t> </a:t>
            </a:r>
          </a:p>
          <a:p>
            <a:r>
              <a:rPr lang="sl-SI" dirty="0" smtClean="0"/>
              <a:t> Slika 4:  Litografija parnika </a:t>
            </a:r>
            <a:r>
              <a:rPr lang="sl-SI" dirty="0" err="1" smtClean="0"/>
              <a:t>Clermont</a:t>
            </a:r>
            <a:r>
              <a:rPr lang="sl-SI" dirty="0" smtClean="0"/>
              <a:t>, </a:t>
            </a:r>
            <a:r>
              <a:rPr lang="sl-SI" dirty="0">
                <a:effectLst/>
              </a:rPr>
              <a:t>Leta 1807 je </a:t>
            </a:r>
            <a:r>
              <a:rPr lang="sl-SI" dirty="0" err="1">
                <a:effectLst/>
              </a:rPr>
              <a:t>Fulton</a:t>
            </a:r>
            <a:r>
              <a:rPr lang="sl-SI" dirty="0">
                <a:effectLst/>
              </a:rPr>
              <a:t> v ZDA izdelal   parnik </a:t>
            </a:r>
            <a:r>
              <a:rPr lang="sl-SI" dirty="0" err="1">
                <a:effectLst/>
              </a:rPr>
              <a:t>Clermont</a:t>
            </a:r>
            <a:r>
              <a:rPr lang="sl-SI" dirty="0">
                <a:effectLst/>
              </a:rPr>
              <a:t>, dolg 40 m, ki je  vozil med New Yorkom in </a:t>
            </a:r>
            <a:r>
              <a:rPr lang="sl-SI" dirty="0" err="1">
                <a:effectLst/>
              </a:rPr>
              <a:t>Albanyem</a:t>
            </a:r>
            <a:r>
              <a:rPr lang="sl-SI" dirty="0">
                <a:effectLst/>
              </a:rPr>
              <a:t> po reki </a:t>
            </a:r>
            <a:r>
              <a:rPr lang="sl-SI" dirty="0" smtClean="0">
                <a:effectLst/>
              </a:rPr>
              <a:t>Hudson, Vir: </a:t>
            </a:r>
            <a:r>
              <a:rPr lang="sl-SI" u="sng" dirty="0">
                <a:effectLst/>
                <a:hlinkClick r:id="rId5"/>
              </a:rPr>
              <a:t>http://en.wikipedia.org/wiki/File:Clermont_illustration_-_Robert_Fulton_-_</a:t>
            </a:r>
            <a:r>
              <a:rPr lang="sl-SI" u="sng" dirty="0" smtClean="0">
                <a:effectLst/>
                <a:hlinkClick r:id="rId5"/>
              </a:rPr>
              <a:t>Project_Gutenberg_eText_15161.jpg</a:t>
            </a:r>
            <a:r>
              <a:rPr lang="sl-SI" u="sng" dirty="0" smtClean="0">
                <a:effectLst/>
              </a:rPr>
              <a:t> </a:t>
            </a:r>
          </a:p>
          <a:p>
            <a:r>
              <a:rPr lang="sl-SI" dirty="0" smtClean="0"/>
              <a:t>Slika 5: Skica </a:t>
            </a:r>
            <a:r>
              <a:rPr lang="sl-SI" dirty="0"/>
              <a:t>iz leta 1916 prikazuje prerez podmornice, imenovane Želva, ki jo je zasnoval David Bushnell. </a:t>
            </a:r>
            <a:r>
              <a:rPr lang="sl-SI" dirty="0" smtClean="0"/>
              <a:t>Vir: </a:t>
            </a:r>
            <a:r>
              <a:rPr lang="sl-SI" u="sng" dirty="0">
                <a:effectLst/>
                <a:hlinkClick r:id="rId6"/>
              </a:rPr>
              <a:t>http://</a:t>
            </a:r>
            <a:r>
              <a:rPr lang="sl-SI" u="sng" dirty="0" smtClean="0">
                <a:effectLst/>
                <a:hlinkClick r:id="rId6"/>
              </a:rPr>
              <a:t>sl.wikipedia.org/wiki/Slika:FultonNautilus.jpg</a:t>
            </a:r>
            <a:r>
              <a:rPr lang="sl-SI" u="sng" dirty="0" smtClean="0">
                <a:effectLst/>
              </a:rPr>
              <a:t> </a:t>
            </a:r>
          </a:p>
          <a:p>
            <a:r>
              <a:rPr lang="sl-SI" dirty="0" smtClean="0"/>
              <a:t>Slika </a:t>
            </a:r>
            <a:r>
              <a:rPr lang="sl-SI" dirty="0"/>
              <a:t>6: Lokomotiva </a:t>
            </a:r>
            <a:r>
              <a:rPr lang="sl-SI" dirty="0" err="1"/>
              <a:t>Puffing</a:t>
            </a:r>
            <a:r>
              <a:rPr lang="sl-SI" dirty="0"/>
              <a:t> </a:t>
            </a:r>
            <a:r>
              <a:rPr lang="sl-SI" dirty="0" err="1"/>
              <a:t>Billy</a:t>
            </a:r>
            <a:r>
              <a:rPr lang="sl-SI" dirty="0"/>
              <a:t>,  prva komercialno uspešna lokomotiva. </a:t>
            </a:r>
            <a:r>
              <a:rPr lang="sl-SI" dirty="0" smtClean="0"/>
              <a:t> Vir: </a:t>
            </a:r>
            <a:r>
              <a:rPr lang="sl-SI" u="sng" dirty="0">
                <a:effectLst/>
                <a:hlinkClick r:id="rId7"/>
              </a:rPr>
              <a:t>http://</a:t>
            </a:r>
            <a:r>
              <a:rPr lang="sl-SI" u="sng" dirty="0" smtClean="0">
                <a:effectLst/>
                <a:hlinkClick r:id="rId7"/>
              </a:rPr>
              <a:t>en.wikipedia.org/wiki/File:Puffingbilly-side.jpg</a:t>
            </a:r>
            <a:r>
              <a:rPr lang="sl-SI" u="sng" dirty="0" smtClean="0">
                <a:effectLst/>
              </a:rPr>
              <a:t> </a:t>
            </a:r>
          </a:p>
          <a:p>
            <a:r>
              <a:rPr lang="sl-SI" dirty="0" smtClean="0"/>
              <a:t>Slika </a:t>
            </a:r>
            <a:r>
              <a:rPr lang="sl-SI" dirty="0"/>
              <a:t>7: Električna razsvetljava v </a:t>
            </a:r>
            <a:r>
              <a:rPr lang="sl-SI" dirty="0" smtClean="0"/>
              <a:t>Berlinu, </a:t>
            </a:r>
            <a:r>
              <a:rPr lang="sl-SI" dirty="0"/>
              <a:t>C</a:t>
            </a:r>
            <a:r>
              <a:rPr lang="sl-SI" dirty="0" smtClean="0"/>
              <a:t>arl </a:t>
            </a:r>
            <a:r>
              <a:rPr lang="sl-SI" dirty="0" err="1" smtClean="0"/>
              <a:t>Saltzmann</a:t>
            </a:r>
            <a:r>
              <a:rPr lang="sl-SI" dirty="0" smtClean="0"/>
              <a:t>, 1884; </a:t>
            </a:r>
          </a:p>
          <a:p>
            <a:r>
              <a:rPr lang="sl-SI" dirty="0"/>
              <a:t>Slika 8: Viktorijanski oglas za grelnik vode, Vir: </a:t>
            </a:r>
            <a:r>
              <a:rPr lang="sl-SI" dirty="0">
                <a:hlinkClick r:id="rId8"/>
              </a:rPr>
              <a:t>http://www.fotolibra.com/gallery/23008/gas-geyser-advertising-leaflet/?search_hash=c0dc42b3cff38dc79f822e703591870c&amp;search_offset=0&amp;search_limit=100&amp;search_sort_by</a:t>
            </a:r>
            <a:r>
              <a:rPr lang="sl-SI" dirty="0" smtClean="0"/>
              <a:t>= </a:t>
            </a:r>
          </a:p>
          <a:p>
            <a:r>
              <a:rPr lang="sl-SI" dirty="0"/>
              <a:t>Slika 9: Črpanje nafte v Teksasu leta 1901, Vir: </a:t>
            </a:r>
            <a:r>
              <a:rPr lang="sl-SI" dirty="0">
                <a:hlinkClick r:id="rId9"/>
              </a:rPr>
              <a:t>https://</a:t>
            </a:r>
            <a:r>
              <a:rPr lang="sl-SI" dirty="0" smtClean="0">
                <a:hlinkClick r:id="rId9"/>
              </a:rPr>
              <a:t>commons.wikimedia.org/wiki/File:Lucas_gusher.jpg</a:t>
            </a:r>
            <a:r>
              <a:rPr lang="sl-SI" dirty="0" smtClean="0"/>
              <a:t> 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46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36" y="0"/>
            <a:ext cx="6092312" cy="613893"/>
          </a:xfrm>
        </p:spPr>
        <p:txBody>
          <a:bodyPr>
            <a:normAutofit/>
          </a:bodyPr>
          <a:lstStyle/>
          <a:p>
            <a:r>
              <a:rPr lang="sl-SI" sz="2600" dirty="0" smtClean="0"/>
              <a:t>Seznam slikovnega gradiva</a:t>
            </a:r>
            <a:endParaRPr lang="sl-SI" sz="2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15155"/>
            <a:ext cx="12192000" cy="6233375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 smtClean="0"/>
              <a:t>Slika </a:t>
            </a:r>
            <a:r>
              <a:rPr lang="sl-SI" b="1" dirty="0"/>
              <a:t>10: Originalna skica prvih idej telefona v zvezku izumitelja1876., Vir: </a:t>
            </a:r>
            <a:r>
              <a:rPr lang="sl-SI" b="1" dirty="0">
                <a:hlinkClick r:id="rId2"/>
              </a:rPr>
              <a:t>https://</a:t>
            </a:r>
            <a:r>
              <a:rPr lang="sl-SI" b="1" dirty="0" smtClean="0">
                <a:hlinkClick r:id="rId2"/>
              </a:rPr>
              <a:t>commons.wikimedia.org/wiki/Alexander_Graham_Bell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11: Alexander Graham Bell pri opravljanju prvega klica iz New Yorka v Chicago leta 1892. </a:t>
            </a:r>
            <a:r>
              <a:rPr lang="sl-SI" b="1" dirty="0"/>
              <a:t>Vir: </a:t>
            </a:r>
            <a:r>
              <a:rPr lang="sl-SI" b="1" dirty="0">
                <a:hlinkClick r:id="rId3"/>
              </a:rPr>
              <a:t>https://</a:t>
            </a:r>
            <a:r>
              <a:rPr lang="sl-SI" b="1" dirty="0" smtClean="0">
                <a:hlinkClick r:id="rId3"/>
              </a:rPr>
              <a:t>commons.wikimedia.org/wiki/File:Alexander_Graham_Telephone_in_Newyork.jpg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12: G. Marconi je izumil prvi radio. Na sliki iz leta 1890 je viden eden prvih dolgovalovnih oddajnikov, Vir</a:t>
            </a:r>
            <a:r>
              <a:rPr lang="sl-SI" b="1" dirty="0"/>
              <a:t>: </a:t>
            </a:r>
            <a:r>
              <a:rPr lang="sl-SI" b="1" dirty="0">
                <a:hlinkClick r:id="rId4"/>
              </a:rPr>
              <a:t>https://</a:t>
            </a:r>
            <a:r>
              <a:rPr lang="sl-SI" b="1" dirty="0" smtClean="0">
                <a:hlinkClick r:id="rId4"/>
              </a:rPr>
              <a:t>commons.wikimedia.org/wiki/File:Guglielmo_Marconi_1901_wireless_signal.jpg</a:t>
            </a:r>
            <a:r>
              <a:rPr lang="sl-SI" b="1" dirty="0" smtClean="0"/>
              <a:t> </a:t>
            </a:r>
          </a:p>
          <a:p>
            <a:r>
              <a:rPr lang="sl-SI" dirty="0" smtClean="0"/>
              <a:t> </a:t>
            </a:r>
            <a:r>
              <a:rPr lang="sl-SI" dirty="0"/>
              <a:t>Slika 13:  Prvi polet bratov Wright na plaži </a:t>
            </a:r>
            <a:r>
              <a:rPr lang="en-US" dirty="0"/>
              <a:t>Kitty Hawk</a:t>
            </a:r>
            <a:r>
              <a:rPr lang="sl-SI" dirty="0"/>
              <a:t> v Severni Karolini, 7. 12. </a:t>
            </a:r>
            <a:r>
              <a:rPr lang="en-US" dirty="0"/>
              <a:t>1903</a:t>
            </a:r>
            <a:r>
              <a:rPr lang="en-US" dirty="0" smtClean="0"/>
              <a:t>.</a:t>
            </a:r>
            <a:r>
              <a:rPr lang="sl-SI" dirty="0"/>
              <a:t> Vir: </a:t>
            </a:r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commons.wikimedia.org/wiki/File:First_flight2.jpg</a:t>
            </a:r>
            <a:endParaRPr lang="sl-SI" dirty="0" smtClean="0"/>
          </a:p>
          <a:p>
            <a:r>
              <a:rPr lang="sl-SI" dirty="0" smtClean="0"/>
              <a:t>Slika 14: </a:t>
            </a:r>
            <a:r>
              <a:rPr lang="sl-SI" dirty="0"/>
              <a:t>Letalo </a:t>
            </a:r>
            <a:r>
              <a:rPr lang="en-US" dirty="0"/>
              <a:t>Bleriot </a:t>
            </a:r>
            <a:r>
              <a:rPr lang="en-US" dirty="0" smtClean="0"/>
              <a:t>XI</a:t>
            </a:r>
            <a:r>
              <a:rPr lang="sl-SI" dirty="0" smtClean="0"/>
              <a:t>. Vir: </a:t>
            </a:r>
            <a:r>
              <a:rPr lang="sl-SI" u="sng" dirty="0">
                <a:effectLst/>
                <a:hlinkClick r:id="rId6"/>
              </a:rPr>
              <a:t>http://</a:t>
            </a:r>
            <a:r>
              <a:rPr lang="sl-SI" u="sng" dirty="0" smtClean="0">
                <a:effectLst/>
                <a:hlinkClick r:id="rId6"/>
              </a:rPr>
              <a:t>www.wright-brothers.org/History_Wing/History_of_the_Airplane/Decade_After/Decade_After_Intro/Decade_After_Intro.htm</a:t>
            </a:r>
            <a:r>
              <a:rPr lang="sl-SI" u="sng" dirty="0" smtClean="0">
                <a:effectLst/>
              </a:rPr>
              <a:t> </a:t>
            </a:r>
            <a:endParaRPr lang="sl-SI" dirty="0"/>
          </a:p>
          <a:p>
            <a:r>
              <a:rPr lang="sl-SI" b="1" dirty="0"/>
              <a:t>Slika 15: Pierre </a:t>
            </a:r>
            <a:r>
              <a:rPr lang="sl-SI" b="1" dirty="0" err="1" smtClean="0"/>
              <a:t>Micheaux</a:t>
            </a:r>
            <a:r>
              <a:rPr lang="sl-SI" b="1" dirty="0" smtClean="0"/>
              <a:t> </a:t>
            </a:r>
            <a:r>
              <a:rPr lang="sl-SI" b="1" dirty="0" err="1" smtClean="0"/>
              <a:t>jevo</a:t>
            </a:r>
            <a:r>
              <a:rPr lang="sl-SI" b="1" dirty="0" smtClean="0"/>
              <a:t> motorno </a:t>
            </a:r>
            <a:r>
              <a:rPr lang="sl-SI" b="1" dirty="0"/>
              <a:t>kolo na </a:t>
            </a:r>
            <a:r>
              <a:rPr lang="sl-SI" b="1" dirty="0" smtClean="0"/>
              <a:t>paro. Vir: </a:t>
            </a:r>
            <a:r>
              <a:rPr lang="sl-SI" u="sng" dirty="0">
                <a:effectLst/>
                <a:hlinkClick r:id="rId7"/>
              </a:rPr>
              <a:t>http://en.wikipedia.org/wiki/Pierre_Michaux</a:t>
            </a:r>
            <a:endParaRPr lang="sl-SI" dirty="0">
              <a:effectLst/>
            </a:endParaRPr>
          </a:p>
          <a:p>
            <a:r>
              <a:rPr lang="sl-SI" b="1" dirty="0" smtClean="0"/>
              <a:t>  </a:t>
            </a:r>
            <a:r>
              <a:rPr lang="sl-SI" b="1" dirty="0"/>
              <a:t>Slika 16: Motorno kolo, ki ga je leta 1885 predstavil </a:t>
            </a:r>
            <a:r>
              <a:rPr lang="sl-SI" b="1" dirty="0" err="1"/>
              <a:t>Daimler</a:t>
            </a:r>
            <a:r>
              <a:rPr lang="sl-SI" b="1" dirty="0"/>
              <a:t>. Zmogel je 11 km/h in ni imel amortizerjev. </a:t>
            </a:r>
            <a:r>
              <a:rPr lang="sl-SI" b="1" dirty="0" smtClean="0"/>
              <a:t> Vir: </a:t>
            </a:r>
            <a:r>
              <a:rPr lang="sl-SI" u="sng" dirty="0">
                <a:effectLst/>
                <a:hlinkClick r:id="rId8"/>
              </a:rPr>
              <a:t>http://</a:t>
            </a:r>
            <a:r>
              <a:rPr lang="sl-SI" u="sng" dirty="0" smtClean="0">
                <a:effectLst/>
                <a:hlinkClick r:id="rId8"/>
              </a:rPr>
              <a:t>commons.wikimedia.org/wiki/File:Daimler_First_Motorcycle.jpg</a:t>
            </a:r>
            <a:r>
              <a:rPr lang="sl-SI" u="sng" dirty="0" smtClean="0">
                <a:effectLst/>
              </a:rPr>
              <a:t> </a:t>
            </a:r>
            <a:endParaRPr lang="sl-SI" b="1" dirty="0"/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1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282" y="123590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PRVI STROJI SO SE POJAVILI V TEKSTILNI INDUSTRIJI</a:t>
            </a:r>
            <a:endParaRPr lang="sl-SI" dirty="0"/>
          </a:p>
        </p:txBody>
      </p:sp>
      <p:pic>
        <p:nvPicPr>
          <p:cNvPr id="1026" name="Picture 2" descr="File:Spinning je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82" y="1233649"/>
            <a:ext cx="4931580" cy="40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2685382" y="5237710"/>
            <a:ext cx="5629085" cy="110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/>
              <a:t>Slika 2: Replika prvega predilnega stroja Jenny </a:t>
            </a:r>
            <a:endParaRPr lang="sl-SI" sz="2200" dirty="0"/>
          </a:p>
        </p:txBody>
      </p:sp>
      <p:pic>
        <p:nvPicPr>
          <p:cNvPr id="1028" name="Picture 4" descr="File:Shuttle with bob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0" y="1137390"/>
            <a:ext cx="1362734" cy="54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1493164" y="6131410"/>
            <a:ext cx="4881878" cy="75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1: Replika čolnička na kolesih</a:t>
            </a:r>
            <a:endParaRPr lang="sl-SI" sz="2200" dirty="0"/>
          </a:p>
        </p:txBody>
      </p:sp>
      <p:pic>
        <p:nvPicPr>
          <p:cNvPr id="1030" name="Picture 6" descr="File:TM158 Strong Calico Loom with Planed Framing and Catlow's Patent Dobb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06" y="1110638"/>
            <a:ext cx="3843372" cy="50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vsebine 2"/>
          <p:cNvSpPr txBox="1">
            <a:spLocks/>
          </p:cNvSpPr>
          <p:nvPr/>
        </p:nvSpPr>
        <p:spPr>
          <a:xfrm>
            <a:off x="8533549" y="5788464"/>
            <a:ext cx="3658451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3: Mehanske statve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600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36" y="0"/>
            <a:ext cx="6092312" cy="613893"/>
          </a:xfrm>
        </p:spPr>
        <p:txBody>
          <a:bodyPr>
            <a:normAutofit/>
          </a:bodyPr>
          <a:lstStyle/>
          <a:p>
            <a:r>
              <a:rPr lang="sl-SI" sz="2600" dirty="0" smtClean="0"/>
              <a:t>Seznam slikovnega gradiva</a:t>
            </a:r>
            <a:endParaRPr lang="sl-SI" sz="2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15155"/>
            <a:ext cx="12192000" cy="6233375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Slika 17: Carl </a:t>
            </a:r>
            <a:r>
              <a:rPr lang="sl-SI" b="1" dirty="0" err="1" smtClean="0"/>
              <a:t>Benz</a:t>
            </a:r>
            <a:r>
              <a:rPr lang="sl-SI" b="1" dirty="0"/>
              <a:t>, Vir: </a:t>
            </a:r>
            <a:r>
              <a:rPr lang="sl-SI" b="1" dirty="0">
                <a:hlinkClick r:id="rId2"/>
              </a:rPr>
              <a:t>https://</a:t>
            </a:r>
            <a:r>
              <a:rPr lang="sl-SI" b="1" dirty="0" smtClean="0">
                <a:hlinkClick r:id="rId2"/>
              </a:rPr>
              <a:t>en.wikipedia.org/wiki/Karl_Benz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18: Carl </a:t>
            </a:r>
            <a:r>
              <a:rPr lang="sl-SI" b="1" dirty="0" err="1" smtClean="0"/>
              <a:t>Benz</a:t>
            </a:r>
            <a:r>
              <a:rPr lang="sl-SI" b="1" dirty="0"/>
              <a:t> z ženo 1894; Vir: </a:t>
            </a:r>
            <a:r>
              <a:rPr lang="sl-SI" b="1" dirty="0">
                <a:hlinkClick r:id="rId3"/>
              </a:rPr>
              <a:t>https://commons.wikimedia.org/wiki/File:Bertha_Benz_with_her_husband_Carl_Benz_in_a_Benz-Viktoria,_</a:t>
            </a:r>
            <a:r>
              <a:rPr lang="sl-SI" b="1" dirty="0" smtClean="0">
                <a:hlinkClick r:id="rId3"/>
              </a:rPr>
              <a:t>model_1894.jpg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19: </a:t>
            </a:r>
            <a:r>
              <a:rPr lang="sl-SI" dirty="0">
                <a:effectLst/>
              </a:rPr>
              <a:t>Replika prvega avtomobila na svetu iz – trikolesnik iz leta 1885 kot ga je zasnoval Carl </a:t>
            </a:r>
            <a:r>
              <a:rPr lang="sl-SI" dirty="0" err="1" smtClean="0">
                <a:effectLst/>
              </a:rPr>
              <a:t>Benz</a:t>
            </a:r>
            <a:r>
              <a:rPr lang="sl-SI" dirty="0" smtClean="0">
                <a:effectLst/>
              </a:rPr>
              <a:t>. Vir</a:t>
            </a:r>
            <a:r>
              <a:rPr lang="sl-SI" dirty="0">
                <a:effectLst/>
              </a:rPr>
              <a:t>: </a:t>
            </a:r>
            <a:r>
              <a:rPr lang="sl-SI" u="sng" dirty="0">
                <a:effectLst/>
                <a:hlinkClick r:id="rId4"/>
              </a:rPr>
              <a:t>http://</a:t>
            </a:r>
            <a:r>
              <a:rPr lang="sl-SI" u="sng" dirty="0" smtClean="0">
                <a:effectLst/>
                <a:hlinkClick r:id="rId4"/>
              </a:rPr>
              <a:t>en.wikipedia.org/wiki/File:Benz-1.jpg</a:t>
            </a:r>
            <a:endParaRPr lang="sl-SI" u="sng" dirty="0" smtClean="0">
              <a:effectLst/>
            </a:endParaRPr>
          </a:p>
          <a:p>
            <a:r>
              <a:rPr lang="sl-SI" b="1" dirty="0" smtClean="0"/>
              <a:t>Slika 20: Henry Ford v </a:t>
            </a:r>
            <a:r>
              <a:rPr lang="sl-SI" b="1" dirty="0" err="1" smtClean="0"/>
              <a:t>kvadriciklu</a:t>
            </a:r>
            <a:r>
              <a:rPr lang="sl-SI" b="1" dirty="0"/>
              <a:t>, Vir: </a:t>
            </a:r>
            <a:r>
              <a:rPr lang="sl-SI" b="1" dirty="0">
                <a:hlinkClick r:id="rId2"/>
              </a:rPr>
              <a:t>https://</a:t>
            </a:r>
            <a:r>
              <a:rPr lang="sl-SI" b="1" dirty="0" smtClean="0">
                <a:hlinkClick r:id="rId2"/>
              </a:rPr>
              <a:t>en.wikipedia.org/wiki/Karl_Benz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21: Avto </a:t>
            </a:r>
            <a:r>
              <a:rPr lang="sl-SI" b="1" dirty="0"/>
              <a:t>Ford model A leta 1903 , Vir: </a:t>
            </a:r>
            <a:r>
              <a:rPr lang="sl-SI" b="1" dirty="0">
                <a:hlinkClick r:id="rId5"/>
              </a:rPr>
              <a:t>https://commons.wikimedia.org/wiki/Category:Ford_Model_A_(1903</a:t>
            </a:r>
            <a:r>
              <a:rPr lang="sl-SI" b="1" dirty="0" smtClean="0">
                <a:hlinkClick r:id="rId5"/>
              </a:rPr>
              <a:t>)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Slika 22: </a:t>
            </a:r>
            <a:r>
              <a:rPr lang="sl-SI" dirty="0">
                <a:effectLst/>
              </a:rPr>
              <a:t>Henry Ford stoji med prvim izdelanim modelom T in 10 milijontim v 20. letih 20. </a:t>
            </a:r>
            <a:r>
              <a:rPr lang="sl-SI" dirty="0" smtClean="0">
                <a:effectLst/>
              </a:rPr>
              <a:t>stoletja, Vir</a:t>
            </a:r>
            <a:r>
              <a:rPr lang="sl-SI" dirty="0">
                <a:effectLst/>
              </a:rPr>
              <a:t>: </a:t>
            </a:r>
            <a:r>
              <a:rPr lang="sl-SI" dirty="0">
                <a:effectLst/>
                <a:hlinkClick r:id="rId6"/>
              </a:rPr>
              <a:t>http://</a:t>
            </a:r>
            <a:r>
              <a:rPr lang="sl-SI" dirty="0" smtClean="0">
                <a:effectLst/>
                <a:hlinkClick r:id="rId6"/>
              </a:rPr>
              <a:t>www.museumsyndicate.com/item.php?item=65029</a:t>
            </a:r>
            <a:endParaRPr lang="sl-SI" dirty="0" smtClean="0">
              <a:effectLst/>
            </a:endParaRPr>
          </a:p>
          <a:p>
            <a:r>
              <a:rPr lang="sl-SI" b="1" dirty="0" smtClean="0">
                <a:effectLst/>
              </a:rPr>
              <a:t>Slika 23: Tekoči trak v Fordovi tovarni leta 1913. </a:t>
            </a:r>
            <a:r>
              <a:rPr lang="sl-SI" b="1" dirty="0">
                <a:effectLst/>
              </a:rPr>
              <a:t>Vir: </a:t>
            </a:r>
            <a:r>
              <a:rPr lang="sl-SI" b="1" dirty="0">
                <a:effectLst/>
                <a:hlinkClick r:id="rId7"/>
              </a:rPr>
              <a:t>https://commons.wikimedia.org/wiki/File:Ford_assembly_line_-_</a:t>
            </a:r>
            <a:r>
              <a:rPr lang="sl-SI" b="1" dirty="0" smtClean="0">
                <a:effectLst/>
                <a:hlinkClick r:id="rId7"/>
              </a:rPr>
              <a:t>1913.jpg</a:t>
            </a:r>
            <a:r>
              <a:rPr lang="sl-SI" b="1" dirty="0" smtClean="0">
                <a:effectLst/>
              </a:rPr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b="1" dirty="0" smtClean="0">
                <a:effectLst/>
              </a:rPr>
              <a:t>Slika 24</a:t>
            </a:r>
            <a:r>
              <a:rPr lang="sl-SI" dirty="0" smtClean="0"/>
              <a:t>: </a:t>
            </a:r>
            <a:r>
              <a:rPr lang="sl-SI" dirty="0"/>
              <a:t>Pogled na Manchester v 1820 z </a:t>
            </a:r>
            <a:r>
              <a:rPr lang="sl-SI" dirty="0" err="1"/>
              <a:t>Kersal</a:t>
            </a:r>
            <a:r>
              <a:rPr lang="sl-SI" dirty="0"/>
              <a:t> </a:t>
            </a:r>
            <a:r>
              <a:rPr lang="sl-SI" dirty="0" err="1"/>
              <a:t>Moor</a:t>
            </a:r>
            <a:r>
              <a:rPr lang="sl-SI" dirty="0"/>
              <a:t>,  </a:t>
            </a:r>
            <a:r>
              <a:rPr lang="sl-SI" dirty="0" err="1"/>
              <a:t>Sebastian</a:t>
            </a:r>
            <a:r>
              <a:rPr lang="sl-SI" dirty="0"/>
              <a:t> </a:t>
            </a:r>
            <a:r>
              <a:rPr lang="sl-SI" dirty="0" err="1"/>
              <a:t>Pether</a:t>
            </a:r>
            <a:r>
              <a:rPr lang="sl-SI" dirty="0"/>
              <a:t>, 1820,  Vir: </a:t>
            </a:r>
            <a:r>
              <a:rPr lang="sl-SI" dirty="0">
                <a:hlinkClick r:id="rId8"/>
              </a:rPr>
              <a:t>https://commons.wikimedia.org/wiki/File:View_from_Kersal_Moor,_Salford_-_1820.jpgir</a:t>
            </a:r>
            <a:r>
              <a:rPr lang="sl-SI" dirty="0"/>
              <a:t>: </a:t>
            </a:r>
            <a:r>
              <a:rPr lang="sl-SI" dirty="0">
                <a:hlinkClick r:id="rId9"/>
              </a:rPr>
              <a:t>https://commons.wikimedia.org/wiki/File:View_from_Kersal_Moor,_Salford_-_1820.jpg</a:t>
            </a:r>
            <a:r>
              <a:rPr lang="sl-SI" dirty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</a:t>
            </a:r>
            <a:r>
              <a:rPr lang="sl-SI" dirty="0" smtClean="0"/>
              <a:t>25: </a:t>
            </a:r>
            <a:r>
              <a:rPr lang="sl-SI" dirty="0"/>
              <a:t>Pogled na Manchester, z </a:t>
            </a:r>
            <a:r>
              <a:rPr lang="sl-SI" dirty="0" err="1"/>
              <a:t>Kersal</a:t>
            </a:r>
            <a:r>
              <a:rPr lang="sl-SI" dirty="0"/>
              <a:t> </a:t>
            </a:r>
            <a:r>
              <a:rPr lang="sl-SI" dirty="0" err="1"/>
              <a:t>Moor</a:t>
            </a:r>
            <a:r>
              <a:rPr lang="sl-SI" dirty="0"/>
              <a:t>,  </a:t>
            </a:r>
            <a:r>
              <a:rPr lang="sl-SI" dirty="0" err="1"/>
              <a:t>Wylliam</a:t>
            </a:r>
            <a:r>
              <a:rPr lang="sl-SI" dirty="0"/>
              <a:t> </a:t>
            </a:r>
            <a:r>
              <a:rPr lang="sl-SI" dirty="0" err="1"/>
              <a:t>Wylde</a:t>
            </a:r>
            <a:r>
              <a:rPr lang="sl-SI" dirty="0"/>
              <a:t>, 1857,  Vir: </a:t>
            </a:r>
            <a:r>
              <a:rPr lang="sl-SI" dirty="0">
                <a:hlinkClick r:id="rId10"/>
              </a:rPr>
              <a:t>https://commons.wikimedia.org/wiki/File:Manchester_from_Kersal_Moor_William_Wylde_(1857).jpg</a:t>
            </a:r>
            <a:r>
              <a:rPr lang="sl-SI" dirty="0"/>
              <a:t> </a:t>
            </a:r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56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36" y="0"/>
            <a:ext cx="6092312" cy="613893"/>
          </a:xfrm>
        </p:spPr>
        <p:txBody>
          <a:bodyPr>
            <a:normAutofit/>
          </a:bodyPr>
          <a:lstStyle/>
          <a:p>
            <a:r>
              <a:rPr lang="sl-SI" sz="2600" dirty="0" smtClean="0"/>
              <a:t>Seznam slikovnega gradiva</a:t>
            </a:r>
            <a:endParaRPr lang="sl-SI" sz="2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15155"/>
            <a:ext cx="12192000" cy="6233375"/>
          </a:xfrm>
        </p:spPr>
        <p:txBody>
          <a:bodyPr>
            <a:normAutofit/>
          </a:bodyPr>
          <a:lstStyle/>
          <a:p>
            <a:r>
              <a:rPr lang="sl-SI" dirty="0"/>
              <a:t>Slika </a:t>
            </a:r>
            <a:r>
              <a:rPr lang="sl-SI" dirty="0" smtClean="0"/>
              <a:t>26, 27, 28: </a:t>
            </a:r>
            <a:r>
              <a:rPr lang="sl-SI" dirty="0"/>
              <a:t>Londonske ulice konec 19. </a:t>
            </a:r>
            <a:r>
              <a:rPr lang="sl-SI" dirty="0" smtClean="0"/>
              <a:t>stoletja, Gustave Dore, 1872, V: London. A </a:t>
            </a:r>
            <a:r>
              <a:rPr lang="sl-SI" dirty="0" err="1" smtClean="0"/>
              <a:t>pilgrimage</a:t>
            </a:r>
            <a:r>
              <a:rPr lang="sl-SI" dirty="0" smtClean="0"/>
              <a:t>. 1872, London;  Vir</a:t>
            </a:r>
            <a:r>
              <a:rPr lang="sl-SI" dirty="0"/>
              <a:t>: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www.bl.uk/collection-items/london-illustrations-by-gustave-dor</a:t>
            </a:r>
            <a:r>
              <a:rPr lang="sl-SI" dirty="0" smtClean="0"/>
              <a:t> </a:t>
            </a:r>
          </a:p>
          <a:p>
            <a:r>
              <a:rPr lang="sl-SI" dirty="0" smtClean="0"/>
              <a:t>Slika 29</a:t>
            </a:r>
            <a:r>
              <a:rPr lang="sl-SI" altLang="sl-SI" dirty="0" smtClean="0"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lang="sl-SI" altLang="sl-SI" dirty="0" err="1">
                <a:effectLst/>
                <a:ea typeface="Calibri" pitchFamily="34" charset="0"/>
                <a:cs typeface="Times New Roman" pitchFamily="18" charset="0"/>
              </a:rPr>
              <a:t>Titanik</a:t>
            </a:r>
            <a:r>
              <a:rPr lang="sl-SI" altLang="sl-SI" dirty="0">
                <a:effectLst/>
                <a:ea typeface="Calibri" pitchFamily="34" charset="0"/>
                <a:cs typeface="Times New Roman" pitchFamily="18" charset="0"/>
              </a:rPr>
              <a:t> na reki </a:t>
            </a:r>
            <a:r>
              <a:rPr lang="sl-SI" altLang="sl-SI" dirty="0" err="1" smtClean="0">
                <a:effectLst/>
                <a:ea typeface="Calibri" pitchFamily="34" charset="0"/>
                <a:cs typeface="Times New Roman" pitchFamily="18" charset="0"/>
              </a:rPr>
              <a:t>Logan</a:t>
            </a:r>
            <a:r>
              <a:rPr lang="sl-SI" altLang="sl-SI" dirty="0" smtClean="0">
                <a:effectLst/>
                <a:ea typeface="Calibri" pitchFamily="34" charset="0"/>
                <a:cs typeface="Times New Roman" pitchFamily="18" charset="0"/>
              </a:rPr>
              <a:t>, Vir</a:t>
            </a:r>
            <a:r>
              <a:rPr lang="sl-SI" altLang="sl-SI" dirty="0"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lang="sl-SI" altLang="sl-SI" dirty="0">
                <a:effectLst/>
                <a:ea typeface="Calibri" pitchFamily="34" charset="0"/>
                <a:cs typeface="Times New Roman" pitchFamily="18" charset="0"/>
                <a:hlinkClick r:id="rId3"/>
              </a:rPr>
              <a:t>https://</a:t>
            </a:r>
            <a:r>
              <a:rPr lang="sl-SI" altLang="sl-SI" dirty="0" smtClean="0">
                <a:effectLst/>
                <a:ea typeface="Calibri" pitchFamily="34" charset="0"/>
                <a:cs typeface="Times New Roman" pitchFamily="18" charset="0"/>
                <a:hlinkClick r:id="rId3"/>
              </a:rPr>
              <a:t>en.wikipedia.org/wiki/RMS_Titanic</a:t>
            </a:r>
            <a:r>
              <a:rPr lang="sl-SI" altLang="sl-SI" dirty="0" smtClean="0"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sl-SI" dirty="0"/>
          </a:p>
          <a:p>
            <a:r>
              <a:rPr lang="sl-SI" b="1" dirty="0"/>
              <a:t>Slika 30</a:t>
            </a:r>
            <a:r>
              <a:rPr lang="sl-SI" b="1" dirty="0" smtClean="0"/>
              <a:t>: Emigranti ob vstopu v ZDA leta 1902. Vir:  </a:t>
            </a:r>
            <a:r>
              <a:rPr lang="sl-SI" b="1" dirty="0">
                <a:hlinkClick r:id="rId4"/>
              </a:rPr>
              <a:t>https://</a:t>
            </a:r>
            <a:r>
              <a:rPr lang="sl-SI" b="1" dirty="0" smtClean="0">
                <a:hlinkClick r:id="rId4"/>
              </a:rPr>
              <a:t>commons.wikimedia.org/wiki/File:Ellis_island_1902.jpg</a:t>
            </a:r>
            <a:r>
              <a:rPr lang="sl-SI" b="1" dirty="0" smtClean="0"/>
              <a:t> </a:t>
            </a:r>
            <a:endParaRPr lang="sl-SI" b="1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3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-343436"/>
            <a:ext cx="10353761" cy="1326321"/>
          </a:xfrm>
        </p:spPr>
        <p:txBody>
          <a:bodyPr/>
          <a:lstStyle/>
          <a:p>
            <a:r>
              <a:rPr lang="sl-SI" dirty="0" smtClean="0"/>
              <a:t>Parniki in lokomotive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28766" y="1118182"/>
            <a:ext cx="2919140" cy="1660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dirty="0" smtClean="0"/>
              <a:t>Slika 4: Parnik </a:t>
            </a:r>
            <a:r>
              <a:rPr lang="sl-SI" sz="2200" dirty="0" err="1" smtClean="0"/>
              <a:t>Clermont</a:t>
            </a:r>
            <a:r>
              <a:rPr lang="sl-SI" sz="2200" dirty="0" smtClean="0"/>
              <a:t> je bil prvi parnik za komercialne prevoze 1807. </a:t>
            </a:r>
            <a:endParaRPr lang="sl-SI" sz="2200" dirty="0"/>
          </a:p>
          <a:p>
            <a:pPr marL="0" indent="0">
              <a:buNone/>
            </a:pPr>
            <a:r>
              <a:rPr lang="sl-SI" sz="2200" dirty="0" smtClean="0"/>
              <a:t> </a:t>
            </a:r>
            <a:endParaRPr lang="sl-SI" sz="2200" dirty="0"/>
          </a:p>
        </p:txBody>
      </p:sp>
      <p:pic>
        <p:nvPicPr>
          <p:cNvPr id="4" name="Slika 1034" descr="File:Clermont illustration - Robert Fulton - Project Gutenberg eText 151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8555" r="3661" b="5804"/>
          <a:stretch/>
        </p:blipFill>
        <p:spPr bwMode="auto">
          <a:xfrm>
            <a:off x="89642" y="520729"/>
            <a:ext cx="4139124" cy="26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TurtleSubmar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" y="3348621"/>
            <a:ext cx="2130135" cy="34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219777" y="4963670"/>
            <a:ext cx="3691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 smtClean="0"/>
              <a:t>Slika 5: Skica </a:t>
            </a:r>
            <a:r>
              <a:rPr lang="sl-SI" sz="2200" dirty="0"/>
              <a:t>iz leta 1916 prikazuje prerez podmornice, imenovane Želva, ki jo je zasnoval David Bushnell. </a:t>
            </a:r>
          </a:p>
        </p:txBody>
      </p:sp>
      <p:pic>
        <p:nvPicPr>
          <p:cNvPr id="9" name="Slika 2078" descr="File:Puffingbilly-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36" y="520729"/>
            <a:ext cx="4901673" cy="36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180266" y="4210161"/>
            <a:ext cx="49212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/>
              <a:t>Slike </a:t>
            </a:r>
            <a:r>
              <a:rPr lang="sl-SI" sz="2200" dirty="0" smtClean="0"/>
              <a:t>6: </a:t>
            </a:r>
            <a:r>
              <a:rPr lang="sl-SI" sz="2200" dirty="0"/>
              <a:t>Lokomotiva </a:t>
            </a:r>
            <a:r>
              <a:rPr lang="sl-SI" sz="2200" dirty="0" err="1"/>
              <a:t>Puffing</a:t>
            </a:r>
            <a:r>
              <a:rPr lang="sl-SI" sz="2200" dirty="0"/>
              <a:t> </a:t>
            </a:r>
            <a:r>
              <a:rPr lang="sl-SI" sz="2200" dirty="0" err="1"/>
              <a:t>Billy</a:t>
            </a:r>
            <a:r>
              <a:rPr lang="sl-SI" sz="2200" dirty="0"/>
              <a:t>,  prva komercialno uspešna </a:t>
            </a:r>
            <a:r>
              <a:rPr lang="sl-SI" sz="2200" dirty="0" smtClean="0"/>
              <a:t>lokomotiva. </a:t>
            </a:r>
            <a:endParaRPr lang="sl-SI" sz="2200" dirty="0"/>
          </a:p>
        </p:txBody>
      </p:sp>
      <p:sp>
        <p:nvSpPr>
          <p:cNvPr id="11" name="Pravokotnik 10">
            <a:hlinkClick r:id="rId6"/>
          </p:cNvPr>
          <p:cNvSpPr/>
          <p:nvPr/>
        </p:nvSpPr>
        <p:spPr>
          <a:xfrm>
            <a:off x="8380410" y="5469467"/>
            <a:ext cx="360982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Posnetek vožnje replike </a:t>
            </a:r>
            <a:r>
              <a:rPr lang="sl-SI" sz="2200" b="1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Locomotion</a:t>
            </a:r>
            <a:r>
              <a:rPr lang="sl-SI" sz="22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n. </a:t>
            </a:r>
            <a:r>
              <a:rPr lang="sl-SI" sz="22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hlinkClick r:id="rId7"/>
              </a:rPr>
              <a:t>1</a:t>
            </a:r>
            <a:endParaRPr lang="sl-SI" sz="22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2102" y="162418"/>
            <a:ext cx="4791547" cy="1326321"/>
          </a:xfrm>
        </p:spPr>
        <p:txBody>
          <a:bodyPr>
            <a:normAutofit/>
          </a:bodyPr>
          <a:lstStyle/>
          <a:p>
            <a:r>
              <a:rPr lang="sl-SI" sz="4000" dirty="0" smtClean="0"/>
              <a:t>Novi viri energije</a:t>
            </a:r>
            <a:endParaRPr lang="sl-SI" sz="4000" dirty="0"/>
          </a:p>
        </p:txBody>
      </p:sp>
      <p:pic>
        <p:nvPicPr>
          <p:cNvPr id="1028" name="Picture 4" descr="File:Carl Saltzmann Erste elektrische Straßenbeleuch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" y="626303"/>
            <a:ext cx="3282200" cy="42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6017" y="4827519"/>
            <a:ext cx="3285015" cy="7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 smtClean="0"/>
              <a:t>Slika </a:t>
            </a:r>
            <a:r>
              <a:rPr lang="sl-SI" sz="2200" dirty="0"/>
              <a:t>7</a:t>
            </a:r>
            <a:r>
              <a:rPr lang="sl-SI" sz="2200" dirty="0" smtClean="0"/>
              <a:t>: Električna razsvetljava v Berlinu</a:t>
            </a:r>
            <a:endParaRPr lang="sl-SI" sz="2200" dirty="0"/>
          </a:p>
        </p:txBody>
      </p:sp>
      <p:pic>
        <p:nvPicPr>
          <p:cNvPr id="1030" name="Picture 6" descr="Gas geyser advertising leafle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6593" r="3876" b="4622"/>
          <a:stretch/>
        </p:blipFill>
        <p:spPr bwMode="auto">
          <a:xfrm>
            <a:off x="6527534" y="49456"/>
            <a:ext cx="5499279" cy="47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7134777" y="4827519"/>
            <a:ext cx="4921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 smtClean="0"/>
              <a:t>Slika 8: Viktorijanski oglas za grelnik vode vode</a:t>
            </a:r>
            <a:endParaRPr lang="sl-SI" sz="2200" dirty="0"/>
          </a:p>
        </p:txBody>
      </p:sp>
      <p:pic>
        <p:nvPicPr>
          <p:cNvPr id="1032" name="Picture 8" descr="File:Lucas gush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13415"/>
          <a:stretch/>
        </p:blipFill>
        <p:spPr bwMode="auto">
          <a:xfrm>
            <a:off x="3459683" y="2052420"/>
            <a:ext cx="2936383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6000523" y="6266802"/>
            <a:ext cx="58737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 smtClean="0"/>
              <a:t>Slika 9: Črpanje nafte v </a:t>
            </a:r>
            <a:r>
              <a:rPr lang="sl-SI" sz="2200" dirty="0"/>
              <a:t>T</a:t>
            </a:r>
            <a:r>
              <a:rPr lang="sl-SI" sz="2200" dirty="0" smtClean="0"/>
              <a:t>eksasu leta 1901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7442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1. Prvi parni stroji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sl-SI" sz="2600" dirty="0">
                <a:effectLst/>
              </a:rPr>
              <a:t>V tekstilni industriji: čolniček na kolesih, predilni stroj, mehanske statve</a:t>
            </a:r>
          </a:p>
          <a:p>
            <a:pPr lvl="1"/>
            <a:r>
              <a:rPr lang="sl-SI" sz="2600" dirty="0">
                <a:effectLst/>
              </a:rPr>
              <a:t>Promet: parnik, lokomotive</a:t>
            </a:r>
            <a:r>
              <a:rPr lang="sl-SI" sz="2600" dirty="0" smtClean="0">
                <a:effectLst/>
              </a:rPr>
              <a:t>;</a:t>
            </a:r>
          </a:p>
          <a:p>
            <a:pPr marL="457200" lvl="1" indent="0">
              <a:buNone/>
            </a:pPr>
            <a:endParaRPr lang="sl-SI" sz="2600" dirty="0">
              <a:effectLst/>
            </a:endParaRPr>
          </a:p>
          <a:p>
            <a:pPr marL="0" lvl="0" indent="0">
              <a:buNone/>
            </a:pP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Novi </a:t>
            </a: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energije poleg premoga in pare so postali nafta, plin in elektrika. 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721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575720" y="12776"/>
            <a:ext cx="5400600" cy="1161713"/>
            <a:chOff x="0" y="2808311"/>
            <a:chExt cx="3299911" cy="9695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Elipsa 2"/>
            <p:cNvSpPr/>
            <p:nvPr/>
          </p:nvSpPr>
          <p:spPr>
            <a:xfrm>
              <a:off x="0" y="2808311"/>
              <a:ext cx="3299911" cy="96951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52444"/>
                <a:satOff val="-2983"/>
                <a:lumOff val="-7060"/>
                <a:alphaOff val="0"/>
              </a:schemeClr>
            </a:fillRef>
            <a:effectRef idx="2">
              <a:schemeClr val="accent5">
                <a:hueOff val="-652444"/>
                <a:satOff val="-2983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a 4"/>
            <p:cNvSpPr/>
            <p:nvPr/>
          </p:nvSpPr>
          <p:spPr>
            <a:xfrm>
              <a:off x="483261" y="3162092"/>
              <a:ext cx="2218736" cy="3234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Izumi v komunikaciji</a:t>
              </a:r>
              <a:endParaRPr lang="sl-SI" sz="3200" dirty="0"/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2" y="2452287"/>
            <a:ext cx="2552156" cy="420042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731219" y="4957682"/>
            <a:ext cx="28253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10: Originalna </a:t>
            </a:r>
            <a:r>
              <a:rPr lang="sl-SI" sz="2200" b="1" dirty="0"/>
              <a:t>skica prvih idej telefona v zvezku </a:t>
            </a:r>
            <a:r>
              <a:rPr lang="sl-SI" sz="2200" b="1" dirty="0" smtClean="0"/>
              <a:t>izumitelja 1876</a:t>
            </a:r>
            <a:r>
              <a:rPr lang="sl-SI" sz="2200" b="1" dirty="0"/>
              <a:t>.</a:t>
            </a:r>
            <a:endParaRPr lang="sl-SI" sz="22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4840" r="6385" b="5042"/>
          <a:stretch/>
        </p:blipFill>
        <p:spPr>
          <a:xfrm>
            <a:off x="3667932" y="1053340"/>
            <a:ext cx="2775513" cy="3904342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8976320" y="4443211"/>
            <a:ext cx="29423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12: G. Marconi je izumil prvi radio. Na sliki iz leta 1890 je viden eden prvih dolgovalovnih oddajnikov </a:t>
            </a:r>
            <a:endParaRPr lang="sl-SI" sz="2200" b="1" dirty="0"/>
          </a:p>
        </p:txBody>
      </p:sp>
      <p:sp>
        <p:nvSpPr>
          <p:cNvPr id="10" name="Pravokotnik 9"/>
          <p:cNvSpPr/>
          <p:nvPr/>
        </p:nvSpPr>
        <p:spPr>
          <a:xfrm>
            <a:off x="113772" y="190852"/>
            <a:ext cx="34619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Prvi </a:t>
            </a:r>
            <a:r>
              <a:rPr lang="sl-SI" sz="2200" b="1" dirty="0"/>
              <a:t>telefonski pogovor se je zgodil leta 1876 ko je Alexander Graham Bell poklical v sosednjo sobo:“ Watson, pridite sem. Rad bi vas videl.“</a:t>
            </a:r>
            <a:endParaRPr lang="sl-SI" sz="2200" b="1" dirty="0"/>
          </a:p>
        </p:txBody>
      </p:sp>
      <p:sp>
        <p:nvSpPr>
          <p:cNvPr id="12" name="Pravokotnik 11"/>
          <p:cNvSpPr/>
          <p:nvPr/>
        </p:nvSpPr>
        <p:spPr>
          <a:xfrm>
            <a:off x="5774247" y="5110082"/>
            <a:ext cx="29423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11: Leta </a:t>
            </a:r>
            <a:r>
              <a:rPr lang="sl-SI" sz="2200" b="1" dirty="0"/>
              <a:t>1892 so prvič poklicali iz New Yorka v </a:t>
            </a:r>
            <a:r>
              <a:rPr lang="sl-SI" sz="2200" b="1" dirty="0" smtClean="0"/>
              <a:t>Chicago.</a:t>
            </a:r>
            <a:endParaRPr lang="sl-SI" sz="2200" b="1" dirty="0"/>
          </a:p>
        </p:txBody>
      </p:sp>
      <p:pic>
        <p:nvPicPr>
          <p:cNvPr id="1028" name="Picture 4" descr="File:Guglielmo Marconi 1901 wireless sig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00" y="1248164"/>
            <a:ext cx="5058120" cy="31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095766" y="28651"/>
            <a:ext cx="6360508" cy="1584176"/>
            <a:chOff x="5954551" y="2716840"/>
            <a:chExt cx="3047639" cy="1025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Elipsa 2"/>
            <p:cNvSpPr/>
            <p:nvPr/>
          </p:nvSpPr>
          <p:spPr>
            <a:xfrm>
              <a:off x="5954551" y="2716840"/>
              <a:ext cx="3047639" cy="102514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17481"/>
                <a:satOff val="-994"/>
                <a:lumOff val="-2353"/>
                <a:alphaOff val="0"/>
              </a:schemeClr>
            </a:fillRef>
            <a:effectRef idx="2">
              <a:schemeClr val="accent5">
                <a:hueOff val="-217481"/>
                <a:satOff val="-994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a 4"/>
            <p:cNvSpPr/>
            <p:nvPr/>
          </p:nvSpPr>
          <p:spPr>
            <a:xfrm>
              <a:off x="6400868" y="2866968"/>
              <a:ext cx="2155007" cy="72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PRVI POLETI Z LETALOM</a:t>
              </a:r>
              <a:endPara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Pravokotnik 10"/>
          <p:cNvSpPr/>
          <p:nvPr/>
        </p:nvSpPr>
        <p:spPr>
          <a:xfrm>
            <a:off x="124530" y="3913564"/>
            <a:ext cx="6151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 smtClean="0"/>
              <a:t>Slika </a:t>
            </a:r>
            <a:r>
              <a:rPr lang="sl-SI" sz="2200" dirty="0" smtClean="0"/>
              <a:t>13:  </a:t>
            </a:r>
            <a:r>
              <a:rPr lang="sl-SI" sz="2200" dirty="0" smtClean="0"/>
              <a:t>Prvi polet bratov Wright na plaži </a:t>
            </a:r>
            <a:r>
              <a:rPr lang="en-US" sz="2200" dirty="0" smtClean="0"/>
              <a:t>Kitty Hawk</a:t>
            </a:r>
            <a:r>
              <a:rPr lang="sl-SI" sz="2200" dirty="0" smtClean="0"/>
              <a:t> v Severni Karolini, 7. 12. </a:t>
            </a:r>
            <a:r>
              <a:rPr lang="en-US" sz="2200" dirty="0" smtClean="0"/>
              <a:t>1903</a:t>
            </a:r>
            <a:r>
              <a:rPr lang="en-US" sz="2200" dirty="0"/>
              <a:t>.</a:t>
            </a:r>
            <a:endParaRPr lang="sl-SI" sz="2200" dirty="0"/>
          </a:p>
        </p:txBody>
      </p:sp>
      <p:pic>
        <p:nvPicPr>
          <p:cNvPr id="12" name="Picture 2" descr="[566 x 442 photo (72 dpi) of Orville Wright's famous first airplane flight, 1903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29977" r="1913" b="23611"/>
          <a:stretch/>
        </p:blipFill>
        <p:spPr bwMode="auto">
          <a:xfrm>
            <a:off x="124530" y="1380830"/>
            <a:ext cx="6183573" cy="2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7080529" y="2452366"/>
            <a:ext cx="47764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 smtClean="0"/>
              <a:t>Slika </a:t>
            </a:r>
            <a:r>
              <a:rPr lang="sl-SI" sz="2200" dirty="0" smtClean="0"/>
              <a:t>14: </a:t>
            </a:r>
            <a:r>
              <a:rPr lang="sl-SI" sz="2200" dirty="0" smtClean="0"/>
              <a:t>Letalo </a:t>
            </a:r>
            <a:r>
              <a:rPr lang="en-US" sz="2200" dirty="0" smtClean="0"/>
              <a:t>Bleriot </a:t>
            </a:r>
            <a:r>
              <a:rPr lang="en-US" sz="2200" dirty="0"/>
              <a:t>XI </a:t>
            </a:r>
            <a:r>
              <a:rPr lang="sl-SI" sz="2200" dirty="0" smtClean="0"/>
              <a:t>je bilo prvo letalo, ki je leta 1909 preletelo Rokavski zaliv.  Bilo je tudi prvo letalo, uporabljeno v vojni  in leta 1913 tudi za izvajanje zračnih akrobacij. </a:t>
            </a:r>
            <a:endParaRPr lang="en-US" sz="2200" dirty="0"/>
          </a:p>
        </p:txBody>
      </p:sp>
      <p:pic>
        <p:nvPicPr>
          <p:cNvPr id="14" name="Picture 4" descr="http://www.wright-brothers.org/History_Wing/History_of_the_Airplane/Decade_After/Decade_After_Intro/Decade_After_Intro_images/Bleriot_XI_Fly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15415" r="8017" b="18756"/>
          <a:stretch/>
        </p:blipFill>
        <p:spPr bwMode="auto">
          <a:xfrm>
            <a:off x="7900850" y="4683005"/>
            <a:ext cx="3956120" cy="19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otnik 14">
            <a:hlinkClick r:id="rId4"/>
          </p:cNvPr>
          <p:cNvSpPr/>
          <p:nvPr/>
        </p:nvSpPr>
        <p:spPr>
          <a:xfrm>
            <a:off x="361227" y="5014240"/>
            <a:ext cx="3837286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Izvirna novica o prvem poletu okrog sveta leta 1924</a:t>
            </a:r>
          </a:p>
        </p:txBody>
      </p:sp>
    </p:spTree>
    <p:extLst>
      <p:ext uri="{BB962C8B-B14F-4D97-AF65-F5344CB8AC3E}">
        <p14:creationId xmlns:p14="http://schemas.microsoft.com/office/powerpoint/2010/main" val="2719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253698" y="26727"/>
            <a:ext cx="5472607" cy="1212232"/>
            <a:chOff x="5954551" y="2716840"/>
            <a:chExt cx="3047639" cy="1025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Elipsa 2"/>
            <p:cNvSpPr/>
            <p:nvPr/>
          </p:nvSpPr>
          <p:spPr>
            <a:xfrm>
              <a:off x="5954551" y="2716840"/>
              <a:ext cx="3047639" cy="102514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17481"/>
                <a:satOff val="-994"/>
                <a:lumOff val="-2353"/>
                <a:alphaOff val="0"/>
              </a:schemeClr>
            </a:fillRef>
            <a:effectRef idx="2">
              <a:schemeClr val="accent5">
                <a:hueOff val="-217481"/>
                <a:satOff val="-994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a 4"/>
            <p:cNvSpPr/>
            <p:nvPr/>
          </p:nvSpPr>
          <p:spPr>
            <a:xfrm>
              <a:off x="6400868" y="2930622"/>
              <a:ext cx="2155007" cy="72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TRANSPORT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Kolesa in motorji </a:t>
              </a:r>
              <a:endPara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Pravokotnik 7"/>
          <p:cNvSpPr/>
          <p:nvPr/>
        </p:nvSpPr>
        <p:spPr>
          <a:xfrm>
            <a:off x="6222215" y="5205185"/>
            <a:ext cx="5689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16: Motorno </a:t>
            </a:r>
            <a:r>
              <a:rPr lang="sl-SI" sz="2200" b="1" dirty="0"/>
              <a:t>kolo, ki ga je leta 1885 predstavil </a:t>
            </a:r>
            <a:r>
              <a:rPr lang="sl-SI" sz="2200" b="1" dirty="0" err="1"/>
              <a:t>Daimler</a:t>
            </a:r>
            <a:r>
              <a:rPr lang="sl-SI" sz="2200" b="1" dirty="0"/>
              <a:t>. Zmogel je 11 km/h in ni imel amortizerjev. </a:t>
            </a:r>
            <a:endParaRPr lang="sl-SI" sz="2200" b="1" dirty="0"/>
          </a:p>
        </p:txBody>
      </p:sp>
      <p:sp>
        <p:nvSpPr>
          <p:cNvPr id="9" name="Pravokotnik 8"/>
          <p:cNvSpPr/>
          <p:nvPr/>
        </p:nvSpPr>
        <p:spPr>
          <a:xfrm>
            <a:off x="174349" y="3610615"/>
            <a:ext cx="5544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15: Pierre </a:t>
            </a:r>
            <a:r>
              <a:rPr lang="sl-SI" sz="2200" b="1" dirty="0" err="1" smtClean="0"/>
              <a:t>Micheaux</a:t>
            </a:r>
            <a:r>
              <a:rPr lang="sl-SI" sz="2200" b="1" dirty="0" smtClean="0"/>
              <a:t> je izumil sodobno obliko kolesa pa </a:t>
            </a:r>
            <a:r>
              <a:rPr lang="sl-SI" sz="2200" b="1" dirty="0"/>
              <a:t>tudi motorno kolo na paro – eno prvih motornih </a:t>
            </a:r>
            <a:r>
              <a:rPr lang="sl-SI" sz="2200" b="1" dirty="0" smtClean="0"/>
              <a:t>koles, ki je </a:t>
            </a:r>
            <a:r>
              <a:rPr lang="sl-SI" sz="2200" b="1" dirty="0"/>
              <a:t>zmoglo hitrost 14 km/h. </a:t>
            </a:r>
            <a:endParaRPr lang="sl-SI" sz="22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15" y="1334240"/>
            <a:ext cx="5762704" cy="3825181"/>
          </a:xfrm>
          <a:prstGeom prst="rect">
            <a:avLst/>
          </a:prstGeom>
        </p:spPr>
      </p:pic>
      <p:pic>
        <p:nvPicPr>
          <p:cNvPr id="11" name="Slika 10" descr="Michaux-Perreaux steam velocipede on display at The Art of the Motorcycle exhibition at the Guggenheim in New York in 1998.">
            <a:hlinkClick r:id="rId3" tooltip="&quot;Michaux-Perreaux steam velocipede on display at The Art of the Motorcycle exhibition at the Guggenheim in New York in 1998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9" y="142891"/>
            <a:ext cx="4822654" cy="336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>
            <a:hlinkClick r:id="rId5"/>
          </p:cNvPr>
          <p:cNvSpPr/>
          <p:nvPr/>
        </p:nvSpPr>
        <p:spPr>
          <a:xfrm>
            <a:off x="2085119" y="5159421"/>
            <a:ext cx="383728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Vožnja z repliko </a:t>
            </a:r>
            <a:r>
              <a:rPr lang="sl-SI" sz="2200" b="1" dirty="0" err="1" smtClean="0">
                <a:ea typeface="Calibri" pitchFamily="34" charset="0"/>
                <a:cs typeface="Times New Roman" pitchFamily="18" charset="0"/>
              </a:rPr>
              <a:t>Daimlerjevega</a:t>
            </a: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 jezdnega stroja 1885</a:t>
            </a:r>
            <a:endParaRPr lang="sl-SI" sz="2200" b="1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095766" y="28651"/>
            <a:ext cx="6360508" cy="1584176"/>
            <a:chOff x="5954551" y="2716840"/>
            <a:chExt cx="3047639" cy="1025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Elipsa 2"/>
            <p:cNvSpPr/>
            <p:nvPr/>
          </p:nvSpPr>
          <p:spPr>
            <a:xfrm>
              <a:off x="5954551" y="2716840"/>
              <a:ext cx="3047639" cy="102514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17481"/>
                <a:satOff val="-994"/>
                <a:lumOff val="-2353"/>
                <a:alphaOff val="0"/>
              </a:schemeClr>
            </a:fillRef>
            <a:effectRef idx="2">
              <a:schemeClr val="accent5">
                <a:hueOff val="-217481"/>
                <a:satOff val="-994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a 4"/>
            <p:cNvSpPr/>
            <p:nvPr/>
          </p:nvSpPr>
          <p:spPr>
            <a:xfrm>
              <a:off x="6400868" y="2866968"/>
              <a:ext cx="2155007" cy="72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TRANSPORT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Prvi avtomobili – motor z notranjim izgorevanjem </a:t>
              </a:r>
              <a:endPara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1445035"/>
            <a:ext cx="4667853" cy="45756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3" y="2928655"/>
            <a:ext cx="4358533" cy="31381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3" y="79525"/>
            <a:ext cx="1820680" cy="273102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991113" y="1716743"/>
            <a:ext cx="3737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17: Carl </a:t>
            </a:r>
            <a:r>
              <a:rPr lang="sl-SI" sz="2200" b="1" dirty="0" err="1"/>
              <a:t>Benz</a:t>
            </a:r>
            <a:r>
              <a:rPr lang="sl-SI" sz="2200" b="1" dirty="0"/>
              <a:t> je bil izumitelj dizelskega avtomobilskega motorja. </a:t>
            </a:r>
            <a:endParaRPr lang="sl-SI" sz="2200" b="1" dirty="0"/>
          </a:p>
        </p:txBody>
      </p:sp>
      <p:sp>
        <p:nvSpPr>
          <p:cNvPr id="9" name="Pravokotnik 8"/>
          <p:cNvSpPr/>
          <p:nvPr/>
        </p:nvSpPr>
        <p:spPr>
          <a:xfrm>
            <a:off x="5728827" y="5960991"/>
            <a:ext cx="6408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b="1" dirty="0" smtClean="0"/>
              <a:t>Slika 19: Eden </a:t>
            </a:r>
            <a:r>
              <a:rPr lang="sl-SI" sz="2200" b="1" dirty="0"/>
              <a:t>prvih avtomobilov z motorjem na notranje izgorevanje iz leta 1885.</a:t>
            </a:r>
            <a:endParaRPr lang="sl-SI" sz="2200" b="1" dirty="0"/>
          </a:p>
        </p:txBody>
      </p:sp>
      <p:sp>
        <p:nvSpPr>
          <p:cNvPr id="10" name="Pravokotnik 9"/>
          <p:cNvSpPr/>
          <p:nvPr/>
        </p:nvSpPr>
        <p:spPr>
          <a:xfrm>
            <a:off x="170433" y="5992654"/>
            <a:ext cx="4644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Slika 18: </a:t>
            </a:r>
            <a:r>
              <a:rPr lang="sl-SI" sz="2200" b="1" dirty="0" err="1" smtClean="0"/>
              <a:t>Benz</a:t>
            </a:r>
            <a:r>
              <a:rPr lang="sl-SI" sz="2200" b="1" dirty="0" smtClean="0"/>
              <a:t> </a:t>
            </a:r>
            <a:r>
              <a:rPr lang="sl-SI" sz="2200" b="1" dirty="0"/>
              <a:t>z ženo v avtu Viktorija 1894.</a:t>
            </a:r>
            <a:endParaRPr lang="sl-SI" sz="2200" b="1" dirty="0"/>
          </a:p>
        </p:txBody>
      </p:sp>
    </p:spTree>
    <p:extLst>
      <p:ext uri="{BB962C8B-B14F-4D97-AF65-F5344CB8AC3E}">
        <p14:creationId xmlns:p14="http://schemas.microsoft.com/office/powerpoint/2010/main" val="1043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536</TotalTime>
  <Words>1320</Words>
  <Application>Microsoft Office PowerPoint</Application>
  <PresentationFormat>Širokozaslonsko</PresentationFormat>
  <Paragraphs>124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Rockwell</vt:lpstr>
      <vt:lpstr>Times New Roman</vt:lpstr>
      <vt:lpstr>Wingdings 2</vt:lpstr>
      <vt:lpstr>Damask</vt:lpstr>
      <vt:lpstr>Izumi med industrijsko revolucijo</vt:lpstr>
      <vt:lpstr>PRVI STROJI SO SE POJAVILI V TEKSTILNI INDUSTRIJI</vt:lpstr>
      <vt:lpstr>Parniki in lokomotive</vt:lpstr>
      <vt:lpstr>Novi viri energije</vt:lpstr>
      <vt:lpstr>1. Prvi parni stroji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3. Izumi v drugi polovici 19. stoletja</vt:lpstr>
      <vt:lpstr>Industrijska mesta </vt:lpstr>
      <vt:lpstr>PowerPointova predstavitev</vt:lpstr>
      <vt:lpstr>4. Industrijska mesta</vt:lpstr>
      <vt:lpstr>PowerPointova predstavitev</vt:lpstr>
      <vt:lpstr>5. Življenje v tujini</vt:lpstr>
      <vt:lpstr>6. pojmi: </vt:lpstr>
      <vt:lpstr>Seznam slikovnega gradiva</vt:lpstr>
      <vt:lpstr>Seznam slikovnega gradiva</vt:lpstr>
      <vt:lpstr>Seznam slikovnega gradiva</vt:lpstr>
      <vt:lpstr>Seznam slikovnega gradiva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 med industrijsko revolucijo</dc:title>
  <dc:creator>Vesna</dc:creator>
  <cp:lastModifiedBy>Vesna</cp:lastModifiedBy>
  <cp:revision>18</cp:revision>
  <dcterms:created xsi:type="dcterms:W3CDTF">2016-04-16T05:43:48Z</dcterms:created>
  <dcterms:modified xsi:type="dcterms:W3CDTF">2016-04-16T19:05:33Z</dcterms:modified>
</cp:coreProperties>
</file>