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6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>
        <p:scale>
          <a:sx n="94" d="100"/>
          <a:sy n="94" d="100"/>
        </p:scale>
        <p:origin x="274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A3CE57-40DC-43C6-B8B2-11061B0A6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4BD039F-D0BF-415D-B954-4BF87FE22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6CF98C-6B04-4534-B999-2BDB6A496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A6DEF65-E1B7-44E9-8FCC-EB57F2F6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A21A0D-97B3-4EC6-83B3-490D10AD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194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243407-990D-493D-81B6-EFADE4B3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ABF7285-D09C-4701-80E2-90199B71A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EDFB743-3CAA-46F5-9EBF-AA70E9D3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727ECB8-9A24-4438-BD22-94AE2F52B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D181BF3-270B-4AF2-A857-255E58D0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475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D726F36-7B13-4792-91C2-6715EF1C0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E6E9A7D-A310-4846-945E-AD477B553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BDF1DC1-D785-4025-A29F-771F33A9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288247A-C2AC-439A-A83A-C1667751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3C09B84-A770-4024-83FF-0E6FAD4AD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218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4EF9FF-B2D0-48BE-946F-9D95C0733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27E273-8580-4778-8040-86F3A0844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15F5116-0E53-45DD-92A1-C0C19087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49A31F2-A54D-44C4-8AAB-D4499060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D35480-A666-4A65-8E11-C1D1F066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50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0D8227-B492-49B8-AF43-CCDDB7AC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7DF7641-9052-4095-9E6F-085A68FF1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C3D8A8F-A6CD-4562-BF22-F003A483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DECE8C6-8940-4805-B2B7-451F54E3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AC085E-2D62-4156-82F7-43B8741E4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153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0FD750-55D2-4B1D-B782-55FFB93DB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4D82637-254B-4AB6-BAF1-1A33CFCD3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410025B-5EBA-4476-8EF9-C0877F2F1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E763CA0-7AC5-4A50-A045-AE0A2340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4598E1F-3088-41B3-9167-860AE8BA2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F581883-81C3-4595-97E7-24C1A3CE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288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4793FF-3F7B-4CC5-B610-C60E4E1B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4645FC8-420E-4967-A2F8-3993D0DD0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FEC36C7-AC3F-41D1-B423-AEE9A4696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48ECC32-4657-4D35-8114-58050D60FD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A3A5430-2237-40EF-A78D-7735770A0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7DDBC83-12C4-40CE-A737-5D807FA63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929EB94-E9C3-4201-ACC2-1CB0FD0A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3C0A044-6911-4DA3-A9AF-C8FD8040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27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0A24DC-19FE-4D01-B205-789C40DA9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FBE86D9-9CEC-41F5-B401-DF747E98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F07A02C-6C65-438F-B88B-89DA3800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F2E6BAF-E35C-43A4-B4EB-5C1B1355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793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6AE9F35-CFBB-46FC-B6BE-024ADC07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BA9E0C7-3FB7-4290-9A2E-FE0A0AEE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FAEDD77-5D62-4ACA-8116-7CD2039E8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59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7A0212-1485-40C8-BB5E-D8A2BE51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80F415-6E8A-47EA-8397-19E60A53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6D7CAE9-789B-4039-B77D-8392D12CF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1AEE6A8-CFAC-47C4-8BCA-97385749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3EE617B-A097-4535-B6DC-C272DEBA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9850311-6303-466E-8F80-1E3D5D81B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2078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3857EA-BF5B-41A3-A3D2-A7D0EA110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20E0E2E-C4BA-4949-A500-904F9FCF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77C9895-4067-48F3-A052-82013DF81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B5E5164-B9D5-45F4-8116-ED0AB5C04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656C539-1B29-4C95-BAEB-9DF7B15E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58C82B9-DE18-4C89-A7D7-732DEED3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265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9EE14BC-2E13-4BB0-956B-86E1A6A2E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98F836-2D66-4961-9558-78CBB3467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93D2C93-AEA2-4F16-9C65-A68A4621D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F4B87-A76E-4A1B-89F5-9CE0AFC78A2C}" type="datetimeFigureOut">
              <a:rPr lang="sl-SI" smtClean="0"/>
              <a:t>20. 05. 2020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6E7670E-2E75-4769-A793-EC9F44EEE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7D7AC87-CEF9-48AE-8900-40B7373F4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6418-85D5-472D-8DAB-60C916DF75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841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het.colorado.edu/sims/html/circuit-construction-kit-dc/latest/circuit-construction-kit-dc_sl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7F587E3-8925-4E15-8768-BB4990E36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404" y="851517"/>
            <a:ext cx="5601157" cy="2991416"/>
          </a:xfrm>
        </p:spPr>
        <p:txBody>
          <a:bodyPr anchor="b">
            <a:normAutofit/>
          </a:bodyPr>
          <a:lstStyle/>
          <a:p>
            <a:pPr algn="l"/>
            <a:r>
              <a:rPr lang="sl-SI" sz="2700" dirty="0"/>
              <a:t>EKSPERIMENTALNO DELO 7. razred: </a:t>
            </a:r>
            <a:br>
              <a:rPr lang="sl-SI" sz="4700" dirty="0"/>
            </a:br>
            <a:r>
              <a:rPr lang="sl-SI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MENJALNO STIKALO IN SEMAFOR ZA PEŠCE </a:t>
            </a:r>
            <a:br>
              <a:rPr lang="sl-SI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1600" dirty="0"/>
              <a:t>INTERAKTIVNA ZBIRKA </a:t>
            </a:r>
            <a:r>
              <a:rPr lang="sl-SI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PhET</a:t>
            </a:r>
            <a:r>
              <a:rPr lang="sl-SI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INTERACTIVE SIMULATIONS</a:t>
            </a:r>
            <a:endParaRPr lang="sl-SI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DE2D16E-F7D6-4BB3-B22A-8B0DF8AE7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4761148"/>
            <a:ext cx="4167115" cy="1245335"/>
          </a:xfrm>
        </p:spPr>
        <p:txBody>
          <a:bodyPr anchor="t">
            <a:normAutofit/>
          </a:bodyPr>
          <a:lstStyle/>
          <a:p>
            <a:pPr algn="l"/>
            <a:r>
              <a:rPr lang="sl-SI" dirty="0"/>
              <a:t>Martin Knuplež,</a:t>
            </a:r>
          </a:p>
          <a:p>
            <a:pPr algn="l"/>
            <a:r>
              <a:rPr lang="sl-SI" dirty="0"/>
              <a:t>OŠBI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87A3EDB-EE09-4CA2-80B1-E0C4AAF03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503" y="3151536"/>
            <a:ext cx="3217333" cy="1172874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A4D281B5-F0A9-432C-929B-D6DC277A1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9148" y="2693857"/>
            <a:ext cx="3774882" cy="20882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9653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0515600" cy="543595"/>
          </a:xfrm>
        </p:spPr>
        <p:txBody>
          <a:bodyPr>
            <a:normAutofit fontScale="90000"/>
          </a:bodyPr>
          <a:lstStyle/>
          <a:p>
            <a:r>
              <a:rPr lang="sl-SI" dirty="0"/>
              <a:t>PONOVITEV O ELEKTRIČNEM KROGU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948B32A6-863C-4D24-9145-9BB66F1C6974}"/>
              </a:ext>
            </a:extLst>
          </p:cNvPr>
          <p:cNvSpPr/>
          <p:nvPr/>
        </p:nvSpPr>
        <p:spPr>
          <a:xfrm>
            <a:off x="803412" y="1355891"/>
            <a:ext cx="10153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2"/>
              </a:rPr>
              <a:t>https://phet.colorado.edu/sims/html/circuit-construction-kit-dc/latest/circuit-construction-kit-dc_sl.html</a:t>
            </a: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47203B-4AF5-494D-8E01-85D54270F4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556" y="2312876"/>
            <a:ext cx="3655006" cy="1908213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7244A4F-B011-4E4B-8D60-2F686ABE721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976" y="2312876"/>
            <a:ext cx="3660772" cy="1908213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3E7D1F7F-ACB7-4D8D-865F-B1546A104827}"/>
              </a:ext>
            </a:extLst>
          </p:cNvPr>
          <p:cNvSpPr/>
          <p:nvPr/>
        </p:nvSpPr>
        <p:spPr>
          <a:xfrm>
            <a:off x="2102915" y="4702498"/>
            <a:ext cx="78128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Če si pozabil, kako vežemo električne kroge s spletno interaktivno zbirko, si najprej oglej </a:t>
            </a:r>
            <a:r>
              <a:rPr lang="sl-SI" b="1" dirty="0"/>
              <a:t>predstavitev INTERAKTIVNA ZBIRKA </a:t>
            </a:r>
            <a:r>
              <a:rPr lang="sl-SI" b="1" dirty="0" err="1"/>
              <a:t>PhET</a:t>
            </a:r>
            <a:r>
              <a:rPr lang="sl-SI" b="1" dirty="0"/>
              <a:t> ZA ELEKTRIČNE KROGE-7r.</a:t>
            </a:r>
          </a:p>
          <a:p>
            <a:endParaRPr lang="sl-SI" b="1" dirty="0"/>
          </a:p>
          <a:p>
            <a:r>
              <a:rPr lang="sl-SI" dirty="0"/>
              <a:t>Če si pozabil, kako vežemo enopolno stikalo v električni krog, si oglej </a:t>
            </a:r>
            <a:r>
              <a:rPr lang="sl-SI" b="1" dirty="0"/>
              <a:t>predstavitev VZPOREDNA IN ZAPOREDNA VEZAVA STIKAL.</a:t>
            </a:r>
          </a:p>
        </p:txBody>
      </p:sp>
    </p:spTree>
    <p:extLst>
      <p:ext uri="{BB962C8B-B14F-4D97-AF65-F5344CB8AC3E}">
        <p14:creationId xmlns:p14="http://schemas.microsoft.com/office/powerpoint/2010/main" val="126827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188D8-30BC-475F-A739-F8F133D86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2636"/>
            <a:ext cx="10515600" cy="759619"/>
          </a:xfrm>
        </p:spPr>
        <p:txBody>
          <a:bodyPr/>
          <a:lstStyle/>
          <a:p>
            <a:r>
              <a:rPr lang="sl-SI" dirty="0"/>
              <a:t>Enopolno stikalo v električnem krogu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AEB64358-37FA-4959-B4C7-2998A217C624}"/>
              </a:ext>
            </a:extLst>
          </p:cNvPr>
          <p:cNvSpPr txBox="1"/>
          <p:nvPr/>
        </p:nvSpPr>
        <p:spPr>
          <a:xfrm>
            <a:off x="443372" y="917439"/>
            <a:ext cx="10909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 pritiskom na tipko stikala žarnico vključimo ali izključimo. </a:t>
            </a:r>
            <a:r>
              <a:rPr lang="sl-SI" b="1" dirty="0"/>
              <a:t>S stikalom sklenemo ali prekinemo električni krog.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A510107D-C0E2-4B85-BDB2-EAA114DC91F6}"/>
              </a:ext>
            </a:extLst>
          </p:cNvPr>
          <p:cNvSpPr txBox="1"/>
          <p:nvPr/>
        </p:nvSpPr>
        <p:spPr>
          <a:xfrm>
            <a:off x="803412" y="4403051"/>
            <a:ext cx="10585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OPOMBA: stikala, vira ali porabnika ne smemo nikoli vezati v oglišče kroga. To še posebej  velja pri risanju shem! 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27B5163-450B-4ADE-8EC2-F72A0937C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471" y="1712244"/>
            <a:ext cx="3318956" cy="2305535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0AD74496-D00D-4E73-BDFF-AB3750B25F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67" y="1712244"/>
            <a:ext cx="3361537" cy="2305535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CFACE703-8F0B-4813-B415-D97334EF59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4741" y="2564904"/>
            <a:ext cx="2769837" cy="150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3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0515600" cy="543595"/>
          </a:xfrm>
        </p:spPr>
        <p:txBody>
          <a:bodyPr>
            <a:normAutofit fontScale="90000"/>
          </a:bodyPr>
          <a:lstStyle/>
          <a:p>
            <a:r>
              <a:rPr lang="sl-SI" dirty="0"/>
              <a:t>NALOGA: SEMAFOR ZA PEŠCE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DA5B8B-0332-4EB1-8A9D-B6E9B5C6B5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5973" y="1537048"/>
            <a:ext cx="1116734" cy="2196244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4DAD8D4E-5259-4620-95F7-732C3F4CD298}"/>
              </a:ext>
            </a:extLst>
          </p:cNvPr>
          <p:cNvSpPr/>
          <p:nvPr/>
        </p:nvSpPr>
        <p:spPr>
          <a:xfrm>
            <a:off x="3011996" y="1375954"/>
            <a:ext cx="8808640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Veliko krat moramo priključiti več porabnikov na skupni vir elektrike. Kot primer lahko navedemo </a:t>
            </a:r>
            <a:r>
              <a:rPr lang="sl-SI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semafor za pešce.</a:t>
            </a: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en električni vir sta povezani dve žarnici.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FE188E80-C990-4628-8E11-A07DAC89DA27}"/>
              </a:ext>
            </a:extLst>
          </p:cNvPr>
          <p:cNvSpPr txBox="1"/>
          <p:nvPr/>
        </p:nvSpPr>
        <p:spPr>
          <a:xfrm>
            <a:off x="3009043" y="298439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Koliko žarnic sme svetiti na semaforju naenkrat? ____________ </a:t>
            </a:r>
          </a:p>
          <a:p>
            <a:endParaRPr lang="sl-SI" dirty="0"/>
          </a:p>
          <a:p>
            <a:r>
              <a:rPr lang="sl-SI" dirty="0"/>
              <a:t>Zakaj? Odgovor utemelji! ______________________________________________________</a:t>
            </a:r>
          </a:p>
        </p:txBody>
      </p:sp>
      <p:pic>
        <p:nvPicPr>
          <p:cNvPr id="23" name="Slika 22">
            <a:extLst>
              <a:ext uri="{FF2B5EF4-FFF2-40B4-BE49-F238E27FC236}">
                <a16:creationId xmlns:a16="http://schemas.microsoft.com/office/drawing/2014/main" id="{3159DC8A-E38F-401B-AC5F-BA4984BAA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5500" y="1556792"/>
            <a:ext cx="1137270" cy="2176500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C302E48-F08A-4823-B6D2-86832E0E6E86}"/>
              </a:ext>
            </a:extLst>
          </p:cNvPr>
          <p:cNvSpPr txBox="1"/>
          <p:nvPr/>
        </p:nvSpPr>
        <p:spPr>
          <a:xfrm>
            <a:off x="3009043" y="4401481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Koliko enopolnih stikal potrebuješ v tem primeru? ___________</a:t>
            </a:r>
          </a:p>
          <a:p>
            <a:endParaRPr lang="sl-SI" dirty="0"/>
          </a:p>
          <a:p>
            <a:r>
              <a:rPr lang="sl-SI" dirty="0"/>
              <a:t>Zakaj? Odgovor utemelji! _____________________________________________________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3F2B342-2F5C-471B-899A-A3883EBB9B21}"/>
              </a:ext>
            </a:extLst>
          </p:cNvPr>
          <p:cNvSpPr txBox="1"/>
          <p:nvPr/>
        </p:nvSpPr>
        <p:spPr>
          <a:xfrm>
            <a:off x="8764319" y="468828"/>
            <a:ext cx="2844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highlight>
                  <a:srgbClr val="FFFF00"/>
                </a:highlight>
              </a:rPr>
              <a:t>SKICIRAJ IN ZAPIŠIV  ZVEZEK</a:t>
            </a:r>
          </a:p>
        </p:txBody>
      </p:sp>
    </p:spTree>
    <p:extLst>
      <p:ext uri="{BB962C8B-B14F-4D97-AF65-F5344CB8AC3E}">
        <p14:creationId xmlns:p14="http://schemas.microsoft.com/office/powerpoint/2010/main" val="342956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0515600" cy="543595"/>
          </a:xfrm>
        </p:spPr>
        <p:txBody>
          <a:bodyPr>
            <a:noAutofit/>
          </a:bodyPr>
          <a:lstStyle/>
          <a:p>
            <a:r>
              <a:rPr lang="sl-SI" sz="2800" dirty="0"/>
              <a:t>NALOGA: SEMAFOR ZA PEŠCE IN 2 ENOPOLNI STIKALI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DA5B8B-0332-4EB1-8A9D-B6E9B5C6B5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356" y="1016732"/>
            <a:ext cx="405431" cy="797348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4DAD8D4E-5259-4620-95F7-732C3F4CD298}"/>
              </a:ext>
            </a:extLst>
          </p:cNvPr>
          <p:cNvSpPr/>
          <p:nvPr/>
        </p:nvSpPr>
        <p:spPr>
          <a:xfrm>
            <a:off x="1739516" y="836712"/>
            <a:ext cx="6006386" cy="873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spletno zbirko </a:t>
            </a:r>
            <a:r>
              <a:rPr lang="sl-SI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veži električni krog, ki bo ponazarjal delovanje semaforja za pešce (spodnja slika). 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3" name="Slika 22">
            <a:extLst>
              <a:ext uri="{FF2B5EF4-FFF2-40B4-BE49-F238E27FC236}">
                <a16:creationId xmlns:a16="http://schemas.microsoft.com/office/drawing/2014/main" id="{3159DC8A-E38F-401B-AC5F-BA4984BAA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5216" y="1016732"/>
            <a:ext cx="416632" cy="79734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991DE9C2-1E20-46CB-AE27-9F53FDFE2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174" y="2564904"/>
            <a:ext cx="3254022" cy="3193057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8704719-2B6A-43F5-8372-178844DD712A}"/>
              </a:ext>
            </a:extLst>
          </p:cNvPr>
          <p:cNvSpPr txBox="1"/>
          <p:nvPr/>
        </p:nvSpPr>
        <p:spPr>
          <a:xfrm>
            <a:off x="7655496" y="1351356"/>
            <a:ext cx="304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highlight>
                  <a:srgbClr val="FFFF00"/>
                </a:highlight>
              </a:rPr>
              <a:t>V zvezek nariši shemo vezave!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0C4C3D7-D52D-4918-88DB-687D158C2BEB}"/>
              </a:ext>
            </a:extLst>
          </p:cNvPr>
          <p:cNvSpPr txBox="1"/>
          <p:nvPr/>
        </p:nvSpPr>
        <p:spPr>
          <a:xfrm>
            <a:off x="4223792" y="2456892"/>
            <a:ext cx="7380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Z vklapljanjem in izklapljanjem stikal poskušaj doseči ponazoritev delovanja semaforja za pešce.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578DE47F-535A-43F6-A7E1-3E86F32826C3}"/>
              </a:ext>
            </a:extLst>
          </p:cNvPr>
          <p:cNvSpPr/>
          <p:nvPr/>
        </p:nvSpPr>
        <p:spPr>
          <a:xfrm>
            <a:off x="4223791" y="3390485"/>
            <a:ext cx="7380819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Opazuj in ustno odgovori na vprašanja: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/>
              <a:t>ali lahko dosežeš, da sveti na semaforju samo „zelena“ luč?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/>
              <a:t>ali lahko dosežeš, da sveti na semaforju samo „rdeča“ luč?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/>
              <a:t>ali lahko dosežeš, da svetita na semaforju obe luči?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/>
              <a:t>ali lahko dosežeš, da na semaforju ne sveti nobena luč?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/>
              <a:t>je takšen način vklapljanja luči na semaforju dovolj zanesljiv?</a:t>
            </a:r>
          </a:p>
        </p:txBody>
      </p:sp>
    </p:spTree>
    <p:extLst>
      <p:ext uri="{BB962C8B-B14F-4D97-AF65-F5344CB8AC3E}">
        <p14:creationId xmlns:p14="http://schemas.microsoft.com/office/powerpoint/2010/main" val="364351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0515600" cy="543595"/>
          </a:xfrm>
        </p:spPr>
        <p:txBody>
          <a:bodyPr>
            <a:noAutofit/>
          </a:bodyPr>
          <a:lstStyle/>
          <a:p>
            <a:r>
              <a:rPr lang="sl-SI" sz="2800" dirty="0"/>
              <a:t>NALOGA: SEMAFOR ZA PEŠCE IN MENJALNO STIKALO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DA5B8B-0332-4EB1-8A9D-B6E9B5C6B5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9356" y="1016732"/>
            <a:ext cx="405431" cy="797348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4DAD8D4E-5259-4620-95F7-732C3F4CD298}"/>
              </a:ext>
            </a:extLst>
          </p:cNvPr>
          <p:cNvSpPr/>
          <p:nvPr/>
        </p:nvSpPr>
        <p:spPr>
          <a:xfrm>
            <a:off x="1739516" y="836712"/>
            <a:ext cx="9937104" cy="128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Pomanjkljivosti, ki smo jih ugotovili pri uporabi dveh enopolnih stikal za vključevanje semaforja, odpravlja menjalno (izmenično, preklopno) stikalo. Na sliki je prikazano menjalno stikalo,  kot ga uporabljamo pri eksperimentiranju v šoli. Spletna interaktivna zbirka te vrste stikala ne vsebuje.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3" name="Slika 22">
            <a:extLst>
              <a:ext uri="{FF2B5EF4-FFF2-40B4-BE49-F238E27FC236}">
                <a16:creationId xmlns:a16="http://schemas.microsoft.com/office/drawing/2014/main" id="{3159DC8A-E38F-401B-AC5F-BA4984BAA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5216" y="1016732"/>
            <a:ext cx="416632" cy="797348"/>
          </a:xfrm>
          <a:prstGeom prst="rect">
            <a:avLst/>
          </a:prstGeom>
        </p:spPr>
      </p:pic>
      <p:grpSp>
        <p:nvGrpSpPr>
          <p:cNvPr id="51" name="Skupina 50">
            <a:extLst>
              <a:ext uri="{FF2B5EF4-FFF2-40B4-BE49-F238E27FC236}">
                <a16:creationId xmlns:a16="http://schemas.microsoft.com/office/drawing/2014/main" id="{591721D5-84DA-48DA-BCB0-1A0774595F30}"/>
              </a:ext>
            </a:extLst>
          </p:cNvPr>
          <p:cNvGrpSpPr/>
          <p:nvPr/>
        </p:nvGrpSpPr>
        <p:grpSpPr>
          <a:xfrm>
            <a:off x="193588" y="2493650"/>
            <a:ext cx="6227630" cy="3281074"/>
            <a:chOff x="193588" y="2493650"/>
            <a:chExt cx="6227630" cy="3281074"/>
          </a:xfrm>
        </p:grpSpPr>
        <p:pic>
          <p:nvPicPr>
            <p:cNvPr id="1026" name="Picture 2" descr="serijsko stikalo">
              <a:extLst>
                <a:ext uri="{FF2B5EF4-FFF2-40B4-BE49-F238E27FC236}">
                  <a16:creationId xmlns:a16="http://schemas.microsoft.com/office/drawing/2014/main" id="{E0B0D6A1-B455-4250-8B2D-252F391F45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1484" y="3429000"/>
              <a:ext cx="2269818" cy="1523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 Box 3">
              <a:extLst>
                <a:ext uri="{FF2B5EF4-FFF2-40B4-BE49-F238E27FC236}">
                  <a16:creationId xmlns:a16="http://schemas.microsoft.com/office/drawing/2014/main" id="{812A3304-DA1C-47C7-810C-FA093B6F9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0394" y="2493650"/>
              <a:ext cx="2421816" cy="683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2. priključek stikala  - 1</a:t>
              </a:r>
              <a:r>
                <a:rPr lang="sl-SI" altLang="sl-SI" baseline="-25000" dirty="0">
                  <a:latin typeface="Calibri" panose="020F0502020204030204" pitchFamily="34" charset="0"/>
                </a:rPr>
                <a:t>L</a:t>
              </a: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 (bakrena plast)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4">
              <a:extLst>
                <a:ext uri="{FF2B5EF4-FFF2-40B4-BE49-F238E27FC236}">
                  <a16:creationId xmlns:a16="http://schemas.microsoft.com/office/drawing/2014/main" id="{7043E259-0229-4FD3-8F11-3C6BB36535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883" y="5107232"/>
              <a:ext cx="2811265" cy="667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1. priključek stikala - dovod (bakrena plast)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5">
              <a:extLst>
                <a:ext uri="{FF2B5EF4-FFF2-40B4-BE49-F238E27FC236}">
                  <a16:creationId xmlns:a16="http://schemas.microsoft.com/office/drawing/2014/main" id="{5ECF81EF-1626-4C31-BAD0-6B7DB073D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588" y="3407650"/>
              <a:ext cx="2156520" cy="462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bakreni preklopnik</a:t>
              </a:r>
              <a:endPara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6">
              <a:extLst>
                <a:ext uri="{FF2B5EF4-FFF2-40B4-BE49-F238E27FC236}">
                  <a16:creationId xmlns:a16="http://schemas.microsoft.com/office/drawing/2014/main" id="{CB45CABD-389E-4541-BA22-09C9ABFBB7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0610" y="4320442"/>
              <a:ext cx="1371600" cy="814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Izolator - duroplast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7">
              <a:extLst>
                <a:ext uri="{FF2B5EF4-FFF2-40B4-BE49-F238E27FC236}">
                  <a16:creationId xmlns:a16="http://schemas.microsoft.com/office/drawing/2014/main" id="{9F867667-023A-42EC-99CF-69E059B6E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0938" y="3147437"/>
              <a:ext cx="2520280" cy="683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3. priključek stikala – 1</a:t>
              </a:r>
              <a:r>
                <a:rPr kumimoji="0" lang="sl-SI" altLang="sl-SI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D </a:t>
              </a:r>
              <a:r>
                <a:rPr kumimoji="0" lang="sl-SI" altLang="sl-SI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(bakrena plast)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altLang="sl-SI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21" name="Raven puščični povezovalnik 20">
              <a:extLst>
                <a:ext uri="{FF2B5EF4-FFF2-40B4-BE49-F238E27FC236}">
                  <a16:creationId xmlns:a16="http://schemas.microsoft.com/office/drawing/2014/main" id="{55FB3DC4-70E6-4C1F-A81E-6E176CEA0EF4}"/>
                </a:ext>
              </a:extLst>
            </p:cNvPr>
            <p:cNvCxnSpPr/>
            <p:nvPr/>
          </p:nvCxnSpPr>
          <p:spPr>
            <a:xfrm flipH="1">
              <a:off x="1271848" y="4473116"/>
              <a:ext cx="755700" cy="63411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aven puščični povezovalnik 23">
              <a:extLst>
                <a:ext uri="{FF2B5EF4-FFF2-40B4-BE49-F238E27FC236}">
                  <a16:creationId xmlns:a16="http://schemas.microsoft.com/office/drawing/2014/main" id="{E865EA72-71B8-432E-8C12-4861EB9292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081746" y="3630557"/>
              <a:ext cx="396314" cy="14639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aven puščični povezovalnik 25">
              <a:extLst>
                <a:ext uri="{FF2B5EF4-FFF2-40B4-BE49-F238E27FC236}">
                  <a16:creationId xmlns:a16="http://schemas.microsoft.com/office/drawing/2014/main" id="{556AC167-866B-465B-9F3D-69991550D1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57855" y="3198582"/>
              <a:ext cx="0" cy="53182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aven puščični povezovalnik 27">
              <a:extLst>
                <a:ext uri="{FF2B5EF4-FFF2-40B4-BE49-F238E27FC236}">
                  <a16:creationId xmlns:a16="http://schemas.microsoft.com/office/drawing/2014/main" id="{90C1ADE0-E2D6-4DAE-9C52-F76FE843A2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5680" y="3464496"/>
              <a:ext cx="756084" cy="40555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aven puščični povezovalnik 29">
              <a:extLst>
                <a:ext uri="{FF2B5EF4-FFF2-40B4-BE49-F238E27FC236}">
                  <a16:creationId xmlns:a16="http://schemas.microsoft.com/office/drawing/2014/main" id="{A14263CF-3824-436E-A29F-DC6DEFBB3152}"/>
                </a:ext>
              </a:extLst>
            </p:cNvPr>
            <p:cNvCxnSpPr>
              <a:cxnSpLocks/>
            </p:cNvCxnSpPr>
            <p:nvPr/>
          </p:nvCxnSpPr>
          <p:spPr>
            <a:xfrm>
              <a:off x="2927648" y="4235584"/>
              <a:ext cx="666074" cy="23753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Skupina 32">
            <a:extLst>
              <a:ext uri="{FF2B5EF4-FFF2-40B4-BE49-F238E27FC236}">
                <a16:creationId xmlns:a16="http://schemas.microsoft.com/office/drawing/2014/main" id="{CC8F909F-EAA1-471B-88FA-1FA6B80387D5}"/>
              </a:ext>
            </a:extLst>
          </p:cNvPr>
          <p:cNvGrpSpPr/>
          <p:nvPr/>
        </p:nvGrpSpPr>
        <p:grpSpPr>
          <a:xfrm>
            <a:off x="7886006" y="2443321"/>
            <a:ext cx="1476487" cy="464459"/>
            <a:chOff x="2340540" y="3180907"/>
            <a:chExt cx="1476487" cy="464459"/>
          </a:xfrm>
        </p:grpSpPr>
        <p:cxnSp>
          <p:nvCxnSpPr>
            <p:cNvPr id="34" name="Raven povezovalnik 33">
              <a:extLst>
                <a:ext uri="{FF2B5EF4-FFF2-40B4-BE49-F238E27FC236}">
                  <a16:creationId xmlns:a16="http://schemas.microsoft.com/office/drawing/2014/main" id="{29C82D43-D222-432D-BB1C-07AB68FE9DD3}"/>
                </a:ext>
              </a:extLst>
            </p:cNvPr>
            <p:cNvCxnSpPr>
              <a:stCxn id="35" idx="3"/>
            </p:cNvCxnSpPr>
            <p:nvPr/>
          </p:nvCxnSpPr>
          <p:spPr>
            <a:xfrm flipH="1">
              <a:off x="2340540" y="3394350"/>
              <a:ext cx="61500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Elipsa 34">
              <a:extLst>
                <a:ext uri="{FF2B5EF4-FFF2-40B4-BE49-F238E27FC236}">
                  <a16:creationId xmlns:a16="http://schemas.microsoft.com/office/drawing/2014/main" id="{5A75B575-6733-4D77-99F0-699E0B78D4B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955542" y="3358350"/>
              <a:ext cx="72000" cy="72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grpSp>
          <p:nvGrpSpPr>
            <p:cNvPr id="36" name="Skupina 35">
              <a:extLst>
                <a:ext uri="{FF2B5EF4-FFF2-40B4-BE49-F238E27FC236}">
                  <a16:creationId xmlns:a16="http://schemas.microsoft.com/office/drawing/2014/main" id="{19B8D577-122A-421E-A7D3-A21F2D95F7CE}"/>
                </a:ext>
              </a:extLst>
            </p:cNvPr>
            <p:cNvGrpSpPr/>
            <p:nvPr/>
          </p:nvGrpSpPr>
          <p:grpSpPr>
            <a:xfrm>
              <a:off x="3163200" y="3180907"/>
              <a:ext cx="653827" cy="72000"/>
              <a:chOff x="3208920" y="3362623"/>
              <a:chExt cx="653827" cy="72000"/>
            </a:xfrm>
          </p:grpSpPr>
          <p:cxnSp>
            <p:nvCxnSpPr>
              <p:cNvPr id="41" name="Raven povezovalnik 40">
                <a:extLst>
                  <a:ext uri="{FF2B5EF4-FFF2-40B4-BE49-F238E27FC236}">
                    <a16:creationId xmlns:a16="http://schemas.microsoft.com/office/drawing/2014/main" id="{BD426AB2-4C4C-48C4-89F8-EB40CF094489}"/>
                  </a:ext>
                </a:extLst>
              </p:cNvPr>
              <p:cNvCxnSpPr>
                <a:stCxn id="42" idx="7"/>
              </p:cNvCxnSpPr>
              <p:nvPr/>
            </p:nvCxnSpPr>
            <p:spPr>
              <a:xfrm>
                <a:off x="3280920" y="3398623"/>
                <a:ext cx="58182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Elipsa 41">
                <a:extLst>
                  <a:ext uri="{FF2B5EF4-FFF2-40B4-BE49-F238E27FC236}">
                    <a16:creationId xmlns:a16="http://schemas.microsoft.com/office/drawing/2014/main" id="{BC0B4ADE-CEC7-42CB-99FF-52B794FAE7F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208920" y="3362623"/>
                <a:ext cx="72000" cy="72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  <p:cxnSp>
          <p:nvCxnSpPr>
            <p:cNvPr id="37" name="Raven povezovalnik 36">
              <a:extLst>
                <a:ext uri="{FF2B5EF4-FFF2-40B4-BE49-F238E27FC236}">
                  <a16:creationId xmlns:a16="http://schemas.microsoft.com/office/drawing/2014/main" id="{FDC9F27F-6309-484D-9809-159FE31CE77F}"/>
                </a:ext>
              </a:extLst>
            </p:cNvPr>
            <p:cNvCxnSpPr/>
            <p:nvPr/>
          </p:nvCxnSpPr>
          <p:spPr>
            <a:xfrm flipV="1">
              <a:off x="3013573" y="3259533"/>
              <a:ext cx="231347" cy="1093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Skupina 37">
              <a:extLst>
                <a:ext uri="{FF2B5EF4-FFF2-40B4-BE49-F238E27FC236}">
                  <a16:creationId xmlns:a16="http://schemas.microsoft.com/office/drawing/2014/main" id="{6187160E-5FB6-4BE7-A8DB-920E45756CB8}"/>
                </a:ext>
              </a:extLst>
            </p:cNvPr>
            <p:cNvGrpSpPr/>
            <p:nvPr/>
          </p:nvGrpSpPr>
          <p:grpSpPr>
            <a:xfrm>
              <a:off x="3163200" y="3573366"/>
              <a:ext cx="653827" cy="72000"/>
              <a:chOff x="3208920" y="3358350"/>
              <a:chExt cx="653827" cy="72000"/>
            </a:xfrm>
          </p:grpSpPr>
          <p:cxnSp>
            <p:nvCxnSpPr>
              <p:cNvPr id="39" name="Raven povezovalnik 38">
                <a:extLst>
                  <a:ext uri="{FF2B5EF4-FFF2-40B4-BE49-F238E27FC236}">
                    <a16:creationId xmlns:a16="http://schemas.microsoft.com/office/drawing/2014/main" id="{8C47F53B-C878-40A0-8B9F-3E4C53CCC661}"/>
                  </a:ext>
                </a:extLst>
              </p:cNvPr>
              <p:cNvCxnSpPr>
                <a:stCxn id="40" idx="7"/>
              </p:cNvCxnSpPr>
              <p:nvPr/>
            </p:nvCxnSpPr>
            <p:spPr>
              <a:xfrm>
                <a:off x="3280920" y="3394350"/>
                <a:ext cx="58182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Elipsa 39">
                <a:extLst>
                  <a:ext uri="{FF2B5EF4-FFF2-40B4-BE49-F238E27FC236}">
                    <a16:creationId xmlns:a16="http://schemas.microsoft.com/office/drawing/2014/main" id="{9FE504CA-352E-4CCC-B3CD-5C4706F00DF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3208920" y="3358350"/>
                <a:ext cx="72000" cy="7200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l-SI"/>
              </a:p>
            </p:txBody>
          </p:sp>
        </p:grpSp>
      </p:grpSp>
      <p:sp>
        <p:nvSpPr>
          <p:cNvPr id="43" name="PoljeZBesedilom 42">
            <a:extLst>
              <a:ext uri="{FF2B5EF4-FFF2-40B4-BE49-F238E27FC236}">
                <a16:creationId xmlns:a16="http://schemas.microsoft.com/office/drawing/2014/main" id="{87004D50-7EF2-41A9-93F1-28D7C0E8D454}"/>
              </a:ext>
            </a:extLst>
          </p:cNvPr>
          <p:cNvSpPr txBox="1"/>
          <p:nvPr/>
        </p:nvSpPr>
        <p:spPr>
          <a:xfrm>
            <a:off x="6989909" y="3014861"/>
            <a:ext cx="508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/>
              <a:t>Simbol za menjalno </a:t>
            </a:r>
            <a:r>
              <a:rPr lang="sl-SI" dirty="0"/>
              <a:t>(preklopno, izmenično) </a:t>
            </a:r>
            <a:r>
              <a:rPr lang="sl-SI" b="1" dirty="0"/>
              <a:t>stikalo </a:t>
            </a:r>
            <a:r>
              <a:rPr lang="sl-SI" dirty="0"/>
              <a:t>– vedno je vključena ena veja električnega kroga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C9A031A-29A8-4030-BE9F-FC462C3A9A0B}"/>
              </a:ext>
            </a:extLst>
          </p:cNvPr>
          <p:cNvSpPr txBox="1"/>
          <p:nvPr/>
        </p:nvSpPr>
        <p:spPr>
          <a:xfrm>
            <a:off x="6312024" y="5913284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Menjalno stikalo ima 3 priključke. Slika prikazuje stikalo za krmiljenje elektromotorja za dvigovanje / spuščanje rolet.</a:t>
            </a:r>
          </a:p>
        </p:txBody>
      </p:sp>
      <p:grpSp>
        <p:nvGrpSpPr>
          <p:cNvPr id="47" name="Skupina 46">
            <a:extLst>
              <a:ext uri="{FF2B5EF4-FFF2-40B4-BE49-F238E27FC236}">
                <a16:creationId xmlns:a16="http://schemas.microsoft.com/office/drawing/2014/main" id="{07E1D6B7-6EB7-4AE0-8663-48E1B1D353FA}"/>
              </a:ext>
            </a:extLst>
          </p:cNvPr>
          <p:cNvGrpSpPr/>
          <p:nvPr/>
        </p:nvGrpSpPr>
        <p:grpSpPr>
          <a:xfrm>
            <a:off x="7900398" y="4183394"/>
            <a:ext cx="2221204" cy="1729890"/>
            <a:chOff x="7924067" y="4790174"/>
            <a:chExt cx="2221204" cy="1729890"/>
          </a:xfrm>
        </p:grpSpPr>
        <p:pic>
          <p:nvPicPr>
            <p:cNvPr id="32" name="Slika 31">
              <a:extLst>
                <a:ext uri="{FF2B5EF4-FFF2-40B4-BE49-F238E27FC236}">
                  <a16:creationId xmlns:a16="http://schemas.microsoft.com/office/drawing/2014/main" id="{C3ED792F-2E21-4B0E-80A6-1483F4E13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924067" y="4790174"/>
              <a:ext cx="1539373" cy="1729890"/>
            </a:xfrm>
            <a:prstGeom prst="rect">
              <a:avLst/>
            </a:prstGeom>
          </p:spPr>
        </p:pic>
        <p:sp>
          <p:nvSpPr>
            <p:cNvPr id="48" name="Pravokotnik 47">
              <a:extLst>
                <a:ext uri="{FF2B5EF4-FFF2-40B4-BE49-F238E27FC236}">
                  <a16:creationId xmlns:a16="http://schemas.microsoft.com/office/drawing/2014/main" id="{6403BD73-6C13-4287-BC6E-C9639E28CD67}"/>
                </a:ext>
              </a:extLst>
            </p:cNvPr>
            <p:cNvSpPr/>
            <p:nvPr/>
          </p:nvSpPr>
          <p:spPr>
            <a:xfrm>
              <a:off x="9362493" y="5618747"/>
              <a:ext cx="3962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altLang="sl-SI" dirty="0">
                  <a:latin typeface="Calibri" panose="020F0502020204030204" pitchFamily="34" charset="0"/>
                </a:rPr>
                <a:t>1</a:t>
              </a:r>
              <a:r>
                <a:rPr lang="sl-SI" altLang="sl-SI" baseline="-25000" dirty="0">
                  <a:latin typeface="Calibri" panose="020F0502020204030204" pitchFamily="34" charset="0"/>
                </a:rPr>
                <a:t>D</a:t>
              </a:r>
              <a:endParaRPr lang="sl-SI" dirty="0"/>
            </a:p>
          </p:txBody>
        </p:sp>
        <p:sp>
          <p:nvSpPr>
            <p:cNvPr id="49" name="Pravokotnik 48">
              <a:extLst>
                <a:ext uri="{FF2B5EF4-FFF2-40B4-BE49-F238E27FC236}">
                  <a16:creationId xmlns:a16="http://schemas.microsoft.com/office/drawing/2014/main" id="{16B6E506-8618-442F-AECF-8B94291BC71F}"/>
                </a:ext>
              </a:extLst>
            </p:cNvPr>
            <p:cNvSpPr/>
            <p:nvPr/>
          </p:nvSpPr>
          <p:spPr>
            <a:xfrm>
              <a:off x="9332740" y="4846677"/>
              <a:ext cx="3658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altLang="sl-SI" dirty="0">
                  <a:latin typeface="Calibri" panose="020F0502020204030204" pitchFamily="34" charset="0"/>
                </a:rPr>
                <a:t>1</a:t>
              </a:r>
              <a:r>
                <a:rPr lang="sl-SI" altLang="sl-SI" baseline="-25000" dirty="0">
                  <a:latin typeface="Calibri" panose="020F0502020204030204" pitchFamily="34" charset="0"/>
                </a:rPr>
                <a:t>L</a:t>
              </a:r>
              <a:endParaRPr lang="sl-SI" dirty="0"/>
            </a:p>
          </p:txBody>
        </p:sp>
        <p:sp>
          <p:nvSpPr>
            <p:cNvPr id="50" name="Pravokotnik 49">
              <a:extLst>
                <a:ext uri="{FF2B5EF4-FFF2-40B4-BE49-F238E27FC236}">
                  <a16:creationId xmlns:a16="http://schemas.microsoft.com/office/drawing/2014/main" id="{68AE52D2-C0E3-44CC-BF56-EBB4398807FD}"/>
                </a:ext>
              </a:extLst>
            </p:cNvPr>
            <p:cNvSpPr/>
            <p:nvPr/>
          </p:nvSpPr>
          <p:spPr>
            <a:xfrm>
              <a:off x="9372239" y="5284969"/>
              <a:ext cx="7730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l-SI" altLang="sl-SI" dirty="0">
                  <a:latin typeface="Calibri" panose="020F0502020204030204" pitchFamily="34" charset="0"/>
                </a:rPr>
                <a:t>dovod</a:t>
              </a:r>
              <a:endParaRPr lang="sl-SI" dirty="0"/>
            </a:p>
          </p:txBody>
        </p:sp>
      </p:grpSp>
      <p:sp>
        <p:nvSpPr>
          <p:cNvPr id="52" name="Pravokotnik 51">
            <a:extLst>
              <a:ext uri="{FF2B5EF4-FFF2-40B4-BE49-F238E27FC236}">
                <a16:creationId xmlns:a16="http://schemas.microsoft.com/office/drawing/2014/main" id="{F5B27745-892F-4F5C-9F9C-6BA5160DD364}"/>
              </a:ext>
            </a:extLst>
          </p:cNvPr>
          <p:cNvSpPr/>
          <p:nvPr/>
        </p:nvSpPr>
        <p:spPr>
          <a:xfrm>
            <a:off x="6816080" y="2125463"/>
            <a:ext cx="5255402" cy="191560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830BD63A-3D08-4E99-AF82-16D65AE0B8F1}"/>
              </a:ext>
            </a:extLst>
          </p:cNvPr>
          <p:cNvSpPr txBox="1"/>
          <p:nvPr/>
        </p:nvSpPr>
        <p:spPr>
          <a:xfrm>
            <a:off x="9376608" y="2067273"/>
            <a:ext cx="2844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highlight>
                  <a:srgbClr val="FFFF00"/>
                </a:highlight>
              </a:rPr>
              <a:t>SKICIRAJ IN ZAPIŠIV  ZVEZEK</a:t>
            </a:r>
          </a:p>
        </p:txBody>
      </p:sp>
    </p:spTree>
    <p:extLst>
      <p:ext uri="{BB962C8B-B14F-4D97-AF65-F5344CB8AC3E}">
        <p14:creationId xmlns:p14="http://schemas.microsoft.com/office/powerpoint/2010/main" val="294192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900854-CAB4-4F0B-ABD9-DD07B251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88" y="224644"/>
            <a:ext cx="11197244" cy="543595"/>
          </a:xfrm>
        </p:spPr>
        <p:txBody>
          <a:bodyPr>
            <a:noAutofit/>
          </a:bodyPr>
          <a:lstStyle/>
          <a:p>
            <a:r>
              <a:rPr lang="sl-SI" sz="3200" dirty="0"/>
              <a:t>NALOGA: SEMAFOR ZA PEŠCE – UPORABA MENJALNEGA STIKALA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DA5B8B-0332-4EB1-8A9D-B6E9B5C6B5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556" y="1255485"/>
            <a:ext cx="405431" cy="797348"/>
          </a:xfrm>
          <a:prstGeom prst="rect">
            <a:avLst/>
          </a:prstGeom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4DAD8D4E-5259-4620-95F7-732C3F4CD298}"/>
              </a:ext>
            </a:extLst>
          </p:cNvPr>
          <p:cNvSpPr/>
          <p:nvPr/>
        </p:nvSpPr>
        <p:spPr>
          <a:xfrm>
            <a:off x="1745775" y="1179581"/>
            <a:ext cx="9937104" cy="873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menjalnim stikalom dosežemo, da naenkrat sveti na semaforju le ena luč. S tem odpravimo pomanjkljivost, da bi svetili hkrati obe ali nobena.</a:t>
            </a:r>
            <a:endParaRPr lang="sl-SI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3" name="Slika 22">
            <a:extLst>
              <a:ext uri="{FF2B5EF4-FFF2-40B4-BE49-F238E27FC236}">
                <a16:creationId xmlns:a16="http://schemas.microsoft.com/office/drawing/2014/main" id="{3159DC8A-E38F-401B-AC5F-BA4984BAA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416" y="1255485"/>
            <a:ext cx="416632" cy="797348"/>
          </a:xfrm>
          <a:prstGeom prst="rect">
            <a:avLst/>
          </a:prstGeom>
        </p:spPr>
      </p:pic>
      <p:pic>
        <p:nvPicPr>
          <p:cNvPr id="31" name="Slika 30">
            <a:extLst>
              <a:ext uri="{FF2B5EF4-FFF2-40B4-BE49-F238E27FC236}">
                <a16:creationId xmlns:a16="http://schemas.microsoft.com/office/drawing/2014/main" id="{E5159360-8BAE-4B5E-A5B8-17F012AE99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88" y="2576627"/>
            <a:ext cx="4006639" cy="2220428"/>
          </a:xfrm>
          <a:prstGeom prst="rect">
            <a:avLst/>
          </a:prstGeom>
        </p:spPr>
      </p:pic>
      <p:pic>
        <p:nvPicPr>
          <p:cNvPr id="51" name="Slika 50">
            <a:extLst>
              <a:ext uri="{FF2B5EF4-FFF2-40B4-BE49-F238E27FC236}">
                <a16:creationId xmlns:a16="http://schemas.microsoft.com/office/drawing/2014/main" id="{BC8BC5C1-241C-4EF3-BB22-C723E7F886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9896" y="2102273"/>
            <a:ext cx="3224632" cy="1965819"/>
          </a:xfrm>
          <a:prstGeom prst="rect">
            <a:avLst/>
          </a:prstGeom>
        </p:spPr>
      </p:pic>
      <p:pic>
        <p:nvPicPr>
          <p:cNvPr id="52" name="Slika 51">
            <a:extLst>
              <a:ext uri="{FF2B5EF4-FFF2-40B4-BE49-F238E27FC236}">
                <a16:creationId xmlns:a16="http://schemas.microsoft.com/office/drawing/2014/main" id="{F446EB15-0150-4B19-8153-0228FAD724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1904" y="4142798"/>
            <a:ext cx="3080616" cy="1868217"/>
          </a:xfrm>
          <a:prstGeom prst="rect">
            <a:avLst/>
          </a:prstGeom>
        </p:spPr>
      </p:pic>
      <p:sp>
        <p:nvSpPr>
          <p:cNvPr id="53" name="Elipsa 52">
            <a:extLst>
              <a:ext uri="{FF2B5EF4-FFF2-40B4-BE49-F238E27FC236}">
                <a16:creationId xmlns:a16="http://schemas.microsoft.com/office/drawing/2014/main" id="{67D120D2-8DEA-4002-A3EF-5285B3B7BB2A}"/>
              </a:ext>
            </a:extLst>
          </p:cNvPr>
          <p:cNvSpPr/>
          <p:nvPr/>
        </p:nvSpPr>
        <p:spPr>
          <a:xfrm>
            <a:off x="7635412" y="2249661"/>
            <a:ext cx="288000" cy="288000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1" name="Elipsa 60">
            <a:extLst>
              <a:ext uri="{FF2B5EF4-FFF2-40B4-BE49-F238E27FC236}">
                <a16:creationId xmlns:a16="http://schemas.microsoft.com/office/drawing/2014/main" id="{33C0132D-B311-4F2A-9D3F-1E2EE82E50B5}"/>
              </a:ext>
            </a:extLst>
          </p:cNvPr>
          <p:cNvSpPr/>
          <p:nvPr/>
        </p:nvSpPr>
        <p:spPr>
          <a:xfrm>
            <a:off x="7599376" y="4726915"/>
            <a:ext cx="288000" cy="288000"/>
          </a:xfrm>
          <a:prstGeom prst="ellipse">
            <a:avLst/>
          </a:prstGeom>
          <a:solidFill>
            <a:srgbClr val="00B050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E88D4788-BE18-4A92-B6C6-4607AABD4C11}"/>
              </a:ext>
            </a:extLst>
          </p:cNvPr>
          <p:cNvSpPr txBox="1"/>
          <p:nvPr/>
        </p:nvSpPr>
        <p:spPr>
          <a:xfrm>
            <a:off x="8458247" y="2240868"/>
            <a:ext cx="3224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Električni krog je sklenjen preko zgornjega  dela stikala – sveti rdeča luč.</a:t>
            </a:r>
          </a:p>
        </p:txBody>
      </p:sp>
      <p:sp>
        <p:nvSpPr>
          <p:cNvPr id="63" name="PoljeZBesedilom 62">
            <a:extLst>
              <a:ext uri="{FF2B5EF4-FFF2-40B4-BE49-F238E27FC236}">
                <a16:creationId xmlns:a16="http://schemas.microsoft.com/office/drawing/2014/main" id="{95905148-A203-4977-ADE0-ECCFBB889FDA}"/>
              </a:ext>
            </a:extLst>
          </p:cNvPr>
          <p:cNvSpPr txBox="1"/>
          <p:nvPr/>
        </p:nvSpPr>
        <p:spPr>
          <a:xfrm>
            <a:off x="8379980" y="4262319"/>
            <a:ext cx="3224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Električni krog je sklenjen preko spodnjega  dela stikala – sveti zelena luč.</a:t>
            </a:r>
          </a:p>
        </p:txBody>
      </p:sp>
      <p:sp>
        <p:nvSpPr>
          <p:cNvPr id="64" name="PoljeZBesedilom 63">
            <a:extLst>
              <a:ext uri="{FF2B5EF4-FFF2-40B4-BE49-F238E27FC236}">
                <a16:creationId xmlns:a16="http://schemas.microsoft.com/office/drawing/2014/main" id="{FF516F65-0823-4A36-BBAB-BD236D116EDF}"/>
              </a:ext>
            </a:extLst>
          </p:cNvPr>
          <p:cNvSpPr txBox="1"/>
          <p:nvPr/>
        </p:nvSpPr>
        <p:spPr>
          <a:xfrm>
            <a:off x="8508268" y="944994"/>
            <a:ext cx="2844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highlight>
                  <a:srgbClr val="FFFF00"/>
                </a:highlight>
              </a:rPr>
              <a:t>SKICIRAJ IN ZAPIŠIV  ZVEZEK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3ABBFC39-1282-4E1F-A296-E23F6D035F33}"/>
              </a:ext>
            </a:extLst>
          </p:cNvPr>
          <p:cNvSpPr txBox="1"/>
          <p:nvPr/>
        </p:nvSpPr>
        <p:spPr>
          <a:xfrm>
            <a:off x="1047732" y="6048006"/>
            <a:ext cx="8864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Menjalna stikala pogosto uporabljajo v strojih za spreminjanje smeri vrtenja elektromotorjev.</a:t>
            </a:r>
          </a:p>
        </p:txBody>
      </p:sp>
    </p:spTree>
    <p:extLst>
      <p:ext uri="{BB962C8B-B14F-4D97-AF65-F5344CB8AC3E}">
        <p14:creationId xmlns:p14="http://schemas.microsoft.com/office/powerpoint/2010/main" val="261036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519</Words>
  <Application>Microsoft Office PowerPoint</Application>
  <PresentationFormat>Širokozaslonsko</PresentationFormat>
  <Paragraphs>50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Officeova tema</vt:lpstr>
      <vt:lpstr>EKSPERIMENTALNO DELO 7. razred:  MENJALNO STIKALO IN SEMAFOR ZA PEŠCE  INTERAKTIVNA ZBIRKA PhET INTERACTIVE SIMULATIONS</vt:lpstr>
      <vt:lpstr>PONOVITEV O ELEKTRIČNEM KROGU</vt:lpstr>
      <vt:lpstr>Enopolno stikalo v električnem krogu </vt:lpstr>
      <vt:lpstr>NALOGA: SEMAFOR ZA PEŠCE</vt:lpstr>
      <vt:lpstr>NALOGA: SEMAFOR ZA PEŠCE IN 2 ENOPOLNI STIKALI</vt:lpstr>
      <vt:lpstr>NALOGA: SEMAFOR ZA PEŠCE IN MENJALNO STIKALO</vt:lpstr>
      <vt:lpstr>NALOGA: SEMAFOR ZA PEŠCE – UPORABA MENJALNEGA STIKALA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EKSPERIMENTALNO DELO: VIRTUALNA ZBIRKA</dc:title>
  <dc:creator>Martin Knuplež</dc:creator>
  <cp:lastModifiedBy>Martin Knuplež</cp:lastModifiedBy>
  <cp:revision>69</cp:revision>
  <dcterms:created xsi:type="dcterms:W3CDTF">2020-03-30T06:33:09Z</dcterms:created>
  <dcterms:modified xsi:type="dcterms:W3CDTF">2020-05-20T09:56:09Z</dcterms:modified>
</cp:coreProperties>
</file>