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6" r:id="rId2"/>
    <p:sldId id="257" r:id="rId3"/>
    <p:sldId id="259" r:id="rId4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tja Breznik" initials="KB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7893" autoAdjust="0"/>
  </p:normalViewPr>
  <p:slideViewPr>
    <p:cSldViewPr snapToGrid="0">
      <p:cViewPr>
        <p:scale>
          <a:sx n="57" d="100"/>
          <a:sy n="57" d="100"/>
        </p:scale>
        <p:origin x="-2358" y="-59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7CCC38-52B0-408C-98B8-EF6D2C2DAAAB}" type="datetimeFigureOut">
              <a:rPr lang="sl-SI" smtClean="0"/>
              <a:t>20.5.2020</a:t>
            </a:fld>
            <a:endParaRPr lang="sl-SI"/>
          </a:p>
        </p:txBody>
      </p:sp>
      <p:sp>
        <p:nvSpPr>
          <p:cNvPr id="4" name="Označba mest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značba mesta opomb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C1CC49-BC6E-4499-94F8-80202BF59D9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965908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558A4-9FD3-4865-96E7-015A8C2C5795}" type="datetimeFigureOut">
              <a:rPr lang="sl-SI" smtClean="0"/>
              <a:t>20.5.2020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21B64-5C2B-42A8-A326-FB59284E1A2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5349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558A4-9FD3-4865-96E7-015A8C2C5795}" type="datetimeFigureOut">
              <a:rPr lang="sl-SI" smtClean="0"/>
              <a:t>20.5.2020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21B64-5C2B-42A8-A326-FB59284E1A2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068394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558A4-9FD3-4865-96E7-015A8C2C5795}" type="datetimeFigureOut">
              <a:rPr lang="sl-SI" smtClean="0"/>
              <a:t>20.5.2020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21B64-5C2B-42A8-A326-FB59284E1A2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641095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558A4-9FD3-4865-96E7-015A8C2C5795}" type="datetimeFigureOut">
              <a:rPr lang="sl-SI" smtClean="0"/>
              <a:t>20.5.2020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21B64-5C2B-42A8-A326-FB59284E1A2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21249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558A4-9FD3-4865-96E7-015A8C2C5795}" type="datetimeFigureOut">
              <a:rPr lang="sl-SI" smtClean="0"/>
              <a:t>20.5.2020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21B64-5C2B-42A8-A326-FB59284E1A2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836494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558A4-9FD3-4865-96E7-015A8C2C5795}" type="datetimeFigureOut">
              <a:rPr lang="sl-SI" smtClean="0"/>
              <a:t>20.5.2020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21B64-5C2B-42A8-A326-FB59284E1A2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091192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558A4-9FD3-4865-96E7-015A8C2C5795}" type="datetimeFigureOut">
              <a:rPr lang="sl-SI" smtClean="0"/>
              <a:t>20.5.2020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21B64-5C2B-42A8-A326-FB59284E1A2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736188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558A4-9FD3-4865-96E7-015A8C2C5795}" type="datetimeFigureOut">
              <a:rPr lang="sl-SI" smtClean="0"/>
              <a:t>20.5.2020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21B64-5C2B-42A8-A326-FB59284E1A2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152766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558A4-9FD3-4865-96E7-015A8C2C5795}" type="datetimeFigureOut">
              <a:rPr lang="sl-SI" smtClean="0"/>
              <a:t>20.5.2020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21B64-5C2B-42A8-A326-FB59284E1A2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712554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558A4-9FD3-4865-96E7-015A8C2C5795}" type="datetimeFigureOut">
              <a:rPr lang="sl-SI" smtClean="0"/>
              <a:t>20.5.2020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21B64-5C2B-42A8-A326-FB59284E1A2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65609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558A4-9FD3-4865-96E7-015A8C2C5795}" type="datetimeFigureOut">
              <a:rPr lang="sl-SI" smtClean="0"/>
              <a:t>20.5.2020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21B64-5C2B-42A8-A326-FB59284E1A2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491030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2558A4-9FD3-4865-96E7-015A8C2C5795}" type="datetimeFigureOut">
              <a:rPr lang="sl-SI" smtClean="0"/>
              <a:t>20.5.2020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F21B64-5C2B-42A8-A326-FB59284E1A2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646268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00000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sl-SI" sz="4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DELITEV OGLJIKOVODIKOV</a:t>
            </a:r>
            <a:endParaRPr lang="sl-SI" sz="4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PoljeZBesedilom 9"/>
          <p:cNvSpPr txBox="1"/>
          <p:nvPr/>
        </p:nvSpPr>
        <p:spPr>
          <a:xfrm>
            <a:off x="5253644" y="2325502"/>
            <a:ext cx="31422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Ogljikovi </a:t>
            </a:r>
            <a:r>
              <a:rPr lang="sl-SI" dirty="0"/>
              <a:t>atomi </a:t>
            </a:r>
            <a:r>
              <a:rPr lang="sl-SI" dirty="0" smtClean="0"/>
              <a:t> so povezani </a:t>
            </a:r>
            <a:r>
              <a:rPr lang="sl-SI" dirty="0"/>
              <a:t>v </a:t>
            </a:r>
            <a:r>
              <a:rPr lang="sl-SI" dirty="0" smtClean="0"/>
              <a:t>obroče</a:t>
            </a:r>
            <a:r>
              <a:rPr lang="sl-SI" dirty="0"/>
              <a:t>.</a:t>
            </a:r>
          </a:p>
        </p:txBody>
      </p:sp>
      <p:sp>
        <p:nvSpPr>
          <p:cNvPr id="11" name="PoljeZBesedilom 10"/>
          <p:cNvSpPr txBox="1"/>
          <p:nvPr/>
        </p:nvSpPr>
        <p:spPr>
          <a:xfrm>
            <a:off x="548640" y="2308260"/>
            <a:ext cx="30258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O</a:t>
            </a:r>
            <a:r>
              <a:rPr lang="sl-SI" dirty="0" smtClean="0"/>
              <a:t>gljikovi </a:t>
            </a:r>
            <a:r>
              <a:rPr lang="sl-SI" dirty="0"/>
              <a:t>atomi </a:t>
            </a:r>
            <a:r>
              <a:rPr lang="sl-SI" dirty="0" smtClean="0"/>
              <a:t>so povezani </a:t>
            </a:r>
            <a:r>
              <a:rPr lang="sl-SI" dirty="0"/>
              <a:t>v verige.</a:t>
            </a:r>
            <a:endParaRPr lang="sl-SI" dirty="0"/>
          </a:p>
        </p:txBody>
      </p:sp>
      <p:sp>
        <p:nvSpPr>
          <p:cNvPr id="12" name="PoljeZBesedilom 11"/>
          <p:cNvSpPr txBox="1"/>
          <p:nvPr/>
        </p:nvSpPr>
        <p:spPr>
          <a:xfrm>
            <a:off x="7049194" y="3927180"/>
            <a:ext cx="13549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err="1" smtClean="0"/>
              <a:t>cikloalkani</a:t>
            </a:r>
            <a:endParaRPr lang="sl-SI" dirty="0"/>
          </a:p>
        </p:txBody>
      </p:sp>
      <p:sp>
        <p:nvSpPr>
          <p:cNvPr id="13" name="PoljeZBesedilom 12"/>
          <p:cNvSpPr txBox="1"/>
          <p:nvPr/>
        </p:nvSpPr>
        <p:spPr>
          <a:xfrm>
            <a:off x="6907876" y="4856419"/>
            <a:ext cx="21114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err="1" smtClean="0"/>
              <a:t>cikloalkeni</a:t>
            </a:r>
            <a:endParaRPr lang="sl-SI" dirty="0"/>
          </a:p>
        </p:txBody>
      </p:sp>
      <p:sp>
        <p:nvSpPr>
          <p:cNvPr id="14" name="PoljeZBesedilom 13"/>
          <p:cNvSpPr txBox="1"/>
          <p:nvPr/>
        </p:nvSpPr>
        <p:spPr>
          <a:xfrm>
            <a:off x="6747856" y="5715612"/>
            <a:ext cx="20449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err="1" smtClean="0"/>
              <a:t>cikloalkini</a:t>
            </a:r>
            <a:endParaRPr lang="sl-SI" dirty="0"/>
          </a:p>
        </p:txBody>
      </p:sp>
      <p:pic>
        <p:nvPicPr>
          <p:cNvPr id="23" name="Picture 2" descr="https://image.slideserve.com/753211/razdelitev-organskih-spojin-n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4802" r="36310"/>
          <a:stretch/>
        </p:blipFill>
        <p:spPr bwMode="auto">
          <a:xfrm>
            <a:off x="332509" y="2954590"/>
            <a:ext cx="5403273" cy="3130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PoljeZBesedilom 20"/>
          <p:cNvSpPr txBox="1"/>
          <p:nvPr/>
        </p:nvSpPr>
        <p:spPr>
          <a:xfrm>
            <a:off x="6147262" y="3467025"/>
            <a:ext cx="22485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Nasičeni </a:t>
            </a:r>
            <a:endParaRPr lang="sl-SI" dirty="0"/>
          </a:p>
        </p:txBody>
      </p:sp>
      <p:sp>
        <p:nvSpPr>
          <p:cNvPr id="22" name="PoljeZBesedilom 21"/>
          <p:cNvSpPr txBox="1"/>
          <p:nvPr/>
        </p:nvSpPr>
        <p:spPr>
          <a:xfrm>
            <a:off x="6018415" y="4296512"/>
            <a:ext cx="19451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      Nenasičeni </a:t>
            </a:r>
            <a:endParaRPr lang="sl-SI" dirty="0"/>
          </a:p>
        </p:txBody>
      </p:sp>
      <p:sp>
        <p:nvSpPr>
          <p:cNvPr id="25" name="Pravokotnik 24"/>
          <p:cNvSpPr/>
          <p:nvPr/>
        </p:nvSpPr>
        <p:spPr>
          <a:xfrm>
            <a:off x="646327" y="1393551"/>
            <a:ext cx="312765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sl-SI" sz="5400" b="1" cap="none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ACIKLIČNI</a:t>
            </a:r>
            <a:endParaRPr lang="sl-SI" sz="5400" b="1" cap="none" spc="100" dirty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chemeClr val="accent1">
                  <a:satMod val="280000"/>
                  <a:tint val="100000"/>
                  <a:alpha val="5700"/>
                </a:schemeClr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</a:endParaRPr>
          </a:p>
        </p:txBody>
      </p:sp>
      <p:sp>
        <p:nvSpPr>
          <p:cNvPr id="27" name="Pravokotnik 26"/>
          <p:cNvSpPr/>
          <p:nvPr/>
        </p:nvSpPr>
        <p:spPr>
          <a:xfrm>
            <a:off x="5216982" y="1384930"/>
            <a:ext cx="260039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sl-SI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CIKLIČNI</a:t>
            </a:r>
            <a:endParaRPr lang="sl-SI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cxnSp>
        <p:nvCxnSpPr>
          <p:cNvPr id="29" name="Kolenski povezovalnik 28"/>
          <p:cNvCxnSpPr>
            <a:endCxn id="21" idx="1"/>
          </p:cNvCxnSpPr>
          <p:nvPr/>
        </p:nvCxnSpPr>
        <p:spPr>
          <a:xfrm rot="16200000" flipH="1">
            <a:off x="5734288" y="3238716"/>
            <a:ext cx="697101" cy="128847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Kolenski povezovalnik 30"/>
          <p:cNvCxnSpPr>
            <a:endCxn id="12" idx="1"/>
          </p:cNvCxnSpPr>
          <p:nvPr/>
        </p:nvCxnSpPr>
        <p:spPr>
          <a:xfrm>
            <a:off x="6517178" y="3836357"/>
            <a:ext cx="532016" cy="275489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Kolenski povezovalnik 34"/>
          <p:cNvCxnSpPr/>
          <p:nvPr/>
        </p:nvCxnSpPr>
        <p:spPr>
          <a:xfrm rot="16200000" flipH="1">
            <a:off x="5672627" y="4061905"/>
            <a:ext cx="1213202" cy="392776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Kolenski povezovalnik 36"/>
          <p:cNvCxnSpPr/>
          <p:nvPr/>
        </p:nvCxnSpPr>
        <p:spPr>
          <a:xfrm rot="16200000" flipH="1">
            <a:off x="6553397" y="4714224"/>
            <a:ext cx="690259" cy="301339"/>
          </a:xfrm>
          <a:prstGeom prst="bentConnector3">
            <a:avLst>
              <a:gd name="adj1" fmla="val 88537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Kolenski povezovalnik 38"/>
          <p:cNvCxnSpPr>
            <a:endCxn id="14" idx="1"/>
          </p:cNvCxnSpPr>
          <p:nvPr/>
        </p:nvCxnSpPr>
        <p:spPr>
          <a:xfrm rot="16200000" flipH="1">
            <a:off x="5790744" y="4943166"/>
            <a:ext cx="1641986" cy="272238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6265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604344" y="623146"/>
            <a:ext cx="793531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sl-SI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ACIKLIČNI OGLJIKOVODIKI</a:t>
            </a:r>
            <a:endParaRPr lang="sl-SI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4" name="Pravokotnik 3"/>
          <p:cNvSpPr/>
          <p:nvPr/>
        </p:nvSpPr>
        <p:spPr>
          <a:xfrm>
            <a:off x="669597" y="1734681"/>
            <a:ext cx="249459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sl-SI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ALKANI </a:t>
            </a:r>
            <a:endParaRPr lang="sl-SI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1028" name="Picture 4" descr="Izomerija butana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000"/>
          <a:stretch/>
        </p:blipFill>
        <p:spPr bwMode="auto">
          <a:xfrm>
            <a:off x="3757353" y="1760496"/>
            <a:ext cx="3823854" cy="7906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Pravokotnik 6"/>
          <p:cNvSpPr/>
          <p:nvPr/>
        </p:nvSpPr>
        <p:spPr>
          <a:xfrm>
            <a:off x="908444" y="3420379"/>
            <a:ext cx="225574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sl-SI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ALKENI</a:t>
            </a:r>
            <a:endParaRPr lang="sl-SI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9" name="AutoShape 6" descr="Alken - Wikipedija, prosta enciklopedij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4107" y="3619305"/>
            <a:ext cx="990345" cy="9346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Pravokotnik 11"/>
          <p:cNvSpPr/>
          <p:nvPr/>
        </p:nvSpPr>
        <p:spPr>
          <a:xfrm>
            <a:off x="985388" y="5128644"/>
            <a:ext cx="210185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sl-SI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ALKINI</a:t>
            </a:r>
            <a:endParaRPr lang="sl-SI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656" r="44502" b="31172"/>
          <a:stretch/>
        </p:blipFill>
        <p:spPr bwMode="auto">
          <a:xfrm>
            <a:off x="4865517" y="5253644"/>
            <a:ext cx="2674747" cy="7294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PoljeZBesedilom 12"/>
          <p:cNvSpPr txBox="1"/>
          <p:nvPr/>
        </p:nvSpPr>
        <p:spPr>
          <a:xfrm>
            <a:off x="3524596" y="2551106"/>
            <a:ext cx="447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      </a:t>
            </a:r>
            <a:r>
              <a:rPr lang="sl-SI" dirty="0" err="1" smtClean="0"/>
              <a:t>Nerazvejani</a:t>
            </a:r>
            <a:r>
              <a:rPr lang="sl-SI" dirty="0" smtClean="0"/>
              <a:t>                            Razvejani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0418900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954568" y="623146"/>
            <a:ext cx="723486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sl-SI" sz="5400" b="1" dirty="0" smtClean="0">
                <a:ln w="10541" cmpd="sng">
                  <a:solidFill>
                    <a:srgbClr val="5B9BD5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5B9BD5">
                        <a:tint val="40000"/>
                        <a:satMod val="250000"/>
                      </a:srgbClr>
                    </a:gs>
                    <a:gs pos="9000">
                      <a:srgbClr val="5B9BD5">
                        <a:tint val="52000"/>
                        <a:satMod val="300000"/>
                      </a:srgbClr>
                    </a:gs>
                    <a:gs pos="50000">
                      <a:srgbClr val="5B9BD5">
                        <a:shade val="20000"/>
                        <a:satMod val="300000"/>
                      </a:srgbClr>
                    </a:gs>
                    <a:gs pos="79000">
                      <a:srgbClr val="5B9BD5">
                        <a:tint val="52000"/>
                        <a:satMod val="300000"/>
                      </a:srgbClr>
                    </a:gs>
                    <a:gs pos="100000">
                      <a:srgbClr val="5B9BD5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CIKLIČNI </a:t>
            </a:r>
            <a:r>
              <a:rPr lang="sl-SI" sz="5400" b="1" dirty="0" smtClean="0">
                <a:ln w="10541" cmpd="sng">
                  <a:solidFill>
                    <a:srgbClr val="5B9BD5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5B9BD5">
                        <a:tint val="40000"/>
                        <a:satMod val="250000"/>
                      </a:srgbClr>
                    </a:gs>
                    <a:gs pos="9000">
                      <a:srgbClr val="5B9BD5">
                        <a:tint val="52000"/>
                        <a:satMod val="300000"/>
                      </a:srgbClr>
                    </a:gs>
                    <a:gs pos="50000">
                      <a:srgbClr val="5B9BD5">
                        <a:shade val="20000"/>
                        <a:satMod val="300000"/>
                      </a:srgbClr>
                    </a:gs>
                    <a:gs pos="79000">
                      <a:srgbClr val="5B9BD5">
                        <a:tint val="52000"/>
                        <a:satMod val="300000"/>
                      </a:srgbClr>
                    </a:gs>
                    <a:gs pos="100000">
                      <a:srgbClr val="5B9BD5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OGLJIKOVODIKI</a:t>
            </a:r>
            <a:endParaRPr lang="sl-SI" sz="5400" b="1" dirty="0">
              <a:ln w="10541" cmpd="sng">
                <a:solidFill>
                  <a:srgbClr val="5B9BD5">
                    <a:shade val="88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5B9BD5">
                      <a:tint val="40000"/>
                      <a:satMod val="250000"/>
                    </a:srgbClr>
                  </a:gs>
                  <a:gs pos="9000">
                    <a:srgbClr val="5B9BD5">
                      <a:tint val="52000"/>
                      <a:satMod val="300000"/>
                    </a:srgbClr>
                  </a:gs>
                  <a:gs pos="50000">
                    <a:srgbClr val="5B9BD5">
                      <a:shade val="20000"/>
                      <a:satMod val="300000"/>
                    </a:srgbClr>
                  </a:gs>
                  <a:gs pos="79000">
                    <a:srgbClr val="5B9BD5">
                      <a:tint val="52000"/>
                      <a:satMod val="300000"/>
                    </a:srgbClr>
                  </a:gs>
                  <a:gs pos="100000">
                    <a:srgbClr val="5B9BD5">
                      <a:tint val="40000"/>
                      <a:satMod val="250000"/>
                    </a:srgbClr>
                  </a:gs>
                </a:gsLst>
                <a:lin ang="5400000"/>
              </a:gradFill>
            </a:endParaRPr>
          </a:p>
        </p:txBody>
      </p:sp>
      <p:sp>
        <p:nvSpPr>
          <p:cNvPr id="4" name="Pravokotnik 3"/>
          <p:cNvSpPr/>
          <p:nvPr/>
        </p:nvSpPr>
        <p:spPr>
          <a:xfrm>
            <a:off x="307974" y="1734681"/>
            <a:ext cx="4264025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sl-SI" sz="5400" b="1" cap="all" dirty="0" smtClean="0">
                <a:ln w="9000" cmpd="sng">
                  <a:solidFill>
                    <a:srgbClr val="FFC000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FFC000">
                        <a:shade val="20000"/>
                        <a:satMod val="245000"/>
                      </a:srgbClr>
                    </a:gs>
                    <a:gs pos="43000">
                      <a:srgbClr val="FFC000">
                        <a:satMod val="255000"/>
                      </a:srgbClr>
                    </a:gs>
                    <a:gs pos="48000">
                      <a:srgbClr val="FFC000">
                        <a:shade val="85000"/>
                        <a:satMod val="255000"/>
                      </a:srgbClr>
                    </a:gs>
                    <a:gs pos="100000">
                      <a:srgbClr val="FFC000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CIKLOALKANI </a:t>
            </a:r>
            <a:endParaRPr lang="sl-SI" sz="5400" b="1" cap="all" dirty="0">
              <a:ln w="9000" cmpd="sng">
                <a:solidFill>
                  <a:srgbClr val="FFC000">
                    <a:shade val="50000"/>
                    <a:satMod val="120000"/>
                  </a:srgbClr>
                </a:solidFill>
                <a:prstDash val="solid"/>
              </a:ln>
              <a:gradFill>
                <a:gsLst>
                  <a:gs pos="0">
                    <a:srgbClr val="FFC000">
                      <a:shade val="20000"/>
                      <a:satMod val="245000"/>
                    </a:srgbClr>
                  </a:gs>
                  <a:gs pos="43000">
                    <a:srgbClr val="FFC000">
                      <a:satMod val="255000"/>
                    </a:srgbClr>
                  </a:gs>
                  <a:gs pos="48000">
                    <a:srgbClr val="FFC000">
                      <a:shade val="85000"/>
                      <a:satMod val="255000"/>
                    </a:srgbClr>
                  </a:gs>
                  <a:gs pos="100000">
                    <a:srgbClr val="FFC000">
                      <a:shade val="20000"/>
                      <a:satMod val="245000"/>
                    </a:srgb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7" name="Pravokotnik 6"/>
          <p:cNvSpPr/>
          <p:nvPr/>
        </p:nvSpPr>
        <p:spPr>
          <a:xfrm>
            <a:off x="73699" y="3420379"/>
            <a:ext cx="392524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sl-SI" sz="5400" b="1" cap="all" dirty="0" smtClean="0">
                <a:ln w="9000" cmpd="sng">
                  <a:solidFill>
                    <a:srgbClr val="FFC000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FFC000">
                        <a:shade val="20000"/>
                        <a:satMod val="245000"/>
                      </a:srgbClr>
                    </a:gs>
                    <a:gs pos="43000">
                      <a:srgbClr val="FFC000">
                        <a:satMod val="255000"/>
                      </a:srgbClr>
                    </a:gs>
                    <a:gs pos="48000">
                      <a:srgbClr val="FFC000">
                        <a:shade val="85000"/>
                        <a:satMod val="255000"/>
                      </a:srgbClr>
                    </a:gs>
                    <a:gs pos="100000">
                      <a:srgbClr val="FFC000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CIKLOALKENI</a:t>
            </a:r>
            <a:endParaRPr lang="sl-SI" sz="5400" b="1" cap="all" dirty="0">
              <a:ln w="9000" cmpd="sng">
                <a:solidFill>
                  <a:srgbClr val="FFC000">
                    <a:shade val="50000"/>
                    <a:satMod val="120000"/>
                  </a:srgbClr>
                </a:solidFill>
                <a:prstDash val="solid"/>
              </a:ln>
              <a:gradFill>
                <a:gsLst>
                  <a:gs pos="0">
                    <a:srgbClr val="FFC000">
                      <a:shade val="20000"/>
                      <a:satMod val="245000"/>
                    </a:srgbClr>
                  </a:gs>
                  <a:gs pos="43000">
                    <a:srgbClr val="FFC000">
                      <a:satMod val="255000"/>
                    </a:srgbClr>
                  </a:gs>
                  <a:gs pos="48000">
                    <a:srgbClr val="FFC000">
                      <a:shade val="85000"/>
                      <a:satMod val="255000"/>
                    </a:srgbClr>
                  </a:gs>
                  <a:gs pos="100000">
                    <a:srgbClr val="FFC000">
                      <a:shade val="20000"/>
                      <a:satMod val="245000"/>
                    </a:srgb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9" name="AutoShape 6" descr="Alken - Wikipedija, prosta enciklopedij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>
              <a:solidFill>
                <a:prstClr val="black"/>
              </a:solidFill>
            </a:endParaRPr>
          </a:p>
        </p:txBody>
      </p:sp>
      <p:sp>
        <p:nvSpPr>
          <p:cNvPr id="12" name="Pravokotnik 11"/>
          <p:cNvSpPr/>
          <p:nvPr/>
        </p:nvSpPr>
        <p:spPr>
          <a:xfrm>
            <a:off x="273002" y="5245023"/>
            <a:ext cx="597137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sl-SI" sz="5400" b="1" cap="all" dirty="0" smtClean="0">
                <a:ln w="9000" cmpd="sng">
                  <a:solidFill>
                    <a:srgbClr val="FFC000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FFC000">
                        <a:shade val="20000"/>
                        <a:satMod val="245000"/>
                      </a:srgbClr>
                    </a:gs>
                    <a:gs pos="43000">
                      <a:srgbClr val="FFC000">
                        <a:satMod val="255000"/>
                      </a:srgbClr>
                    </a:gs>
                    <a:gs pos="48000">
                      <a:srgbClr val="FFC000">
                        <a:shade val="85000"/>
                        <a:satMod val="255000"/>
                      </a:srgbClr>
                    </a:gs>
                    <a:gs pos="100000">
                      <a:srgbClr val="FFC000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AROMATSKI - ARENI</a:t>
            </a:r>
            <a:endParaRPr lang="sl-SI" sz="5400" b="1" cap="all" dirty="0">
              <a:ln w="9000" cmpd="sng">
                <a:solidFill>
                  <a:srgbClr val="FFC000">
                    <a:shade val="50000"/>
                    <a:satMod val="120000"/>
                  </a:srgbClr>
                </a:solidFill>
                <a:prstDash val="solid"/>
              </a:ln>
              <a:gradFill>
                <a:gsLst>
                  <a:gs pos="0">
                    <a:srgbClr val="FFC000">
                      <a:shade val="20000"/>
                      <a:satMod val="245000"/>
                    </a:srgbClr>
                  </a:gs>
                  <a:gs pos="43000">
                    <a:srgbClr val="FFC000">
                      <a:satMod val="255000"/>
                    </a:srgbClr>
                  </a:gs>
                  <a:gs pos="48000">
                    <a:srgbClr val="FFC000">
                      <a:shade val="85000"/>
                      <a:satMod val="255000"/>
                    </a:srgbClr>
                  </a:gs>
                  <a:gs pos="100000">
                    <a:srgbClr val="FFC000">
                      <a:shade val="20000"/>
                      <a:satMod val="245000"/>
                    </a:srgb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3" name="PoljeZBesedilom 12"/>
          <p:cNvSpPr txBox="1"/>
          <p:nvPr/>
        </p:nvSpPr>
        <p:spPr>
          <a:xfrm>
            <a:off x="3524596" y="2551106"/>
            <a:ext cx="447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>
                <a:solidFill>
                  <a:prstClr val="black"/>
                </a:solidFill>
              </a:rPr>
              <a:t>      </a:t>
            </a:r>
            <a:endParaRPr lang="sl-SI" dirty="0">
              <a:solidFill>
                <a:prstClr val="black"/>
              </a:solidFill>
            </a:endParaRPr>
          </a:p>
        </p:txBody>
      </p:sp>
      <p:pic>
        <p:nvPicPr>
          <p:cNvPr id="3074" name="Picture 2" descr="Ciklični alkani in stranske veri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5407" y="1493229"/>
            <a:ext cx="1750782" cy="12425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5914" y="1341570"/>
            <a:ext cx="1447037" cy="15458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5" descr="Benzen - Wikipedija, prosta enciklopedija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945" r="54109" b="67462"/>
          <a:stretch/>
        </p:blipFill>
        <p:spPr bwMode="auto">
          <a:xfrm>
            <a:off x="6881228" y="4681471"/>
            <a:ext cx="1991637" cy="2050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10" descr="C6H10.bmp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9430" y="3024793"/>
            <a:ext cx="1661369" cy="18926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750913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Officeova 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ova tem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ova 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898</TotalTime>
  <Words>40</Words>
  <Application>Microsoft Office PowerPoint</Application>
  <PresentationFormat>Diaprojekcija na zaslonu (4:3)</PresentationFormat>
  <Paragraphs>20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3</vt:i4>
      </vt:variant>
    </vt:vector>
  </HeadingPairs>
  <TitlesOfParts>
    <vt:vector size="4" baseType="lpstr">
      <vt:lpstr>Officeova tema</vt:lpstr>
      <vt:lpstr>DELITEV OGLJIKOVODIKOV</vt:lpstr>
      <vt:lpstr>PowerPointova predstavitev</vt:lpstr>
      <vt:lpstr>PowerPointova predstavitev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TEHTANJE</dc:title>
  <dc:creator>Katja Breznik</dc:creator>
  <cp:lastModifiedBy>prijava-vsi</cp:lastModifiedBy>
  <cp:revision>38</cp:revision>
  <dcterms:created xsi:type="dcterms:W3CDTF">2016-03-16T16:38:48Z</dcterms:created>
  <dcterms:modified xsi:type="dcterms:W3CDTF">2020-05-20T16:58:33Z</dcterms:modified>
</cp:coreProperties>
</file>