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63035E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6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Kliknite, če želite urediti sloge besedila matrice</a:t>
            </a:r>
          </a:p>
          <a:p>
            <a:pPr lvl="1"/>
            <a:r>
              <a:rPr lang="en-US" noProof="0" smtClean="0"/>
              <a:t>Druga raven</a:t>
            </a:r>
          </a:p>
          <a:p>
            <a:pPr lvl="2"/>
            <a:r>
              <a:rPr lang="en-US" noProof="0" smtClean="0"/>
              <a:t>Tretja raven</a:t>
            </a:r>
          </a:p>
          <a:p>
            <a:pPr lvl="3"/>
            <a:r>
              <a:rPr lang="en-US" noProof="0" smtClean="0"/>
              <a:t>Četrta raven</a:t>
            </a:r>
          </a:p>
          <a:p>
            <a:pPr lvl="4"/>
            <a:r>
              <a:rPr lang="en-US" noProof="0" smtClean="0"/>
              <a:t>Peta raven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1DB5D1-141F-4CCB-BE44-C7D745819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D07AD-8703-4A02-A619-162CE53D1D8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DE5AC-2BF6-41EB-93D8-86DBDC4F973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E2BB1-D223-435C-9C22-C8D6529FD96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676D9-49B7-4864-86E0-C748F58C740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D442F-3051-44C5-943F-E3DBFC5814E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B8C77-B98C-4323-9C2C-1AE12F49342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18A73-7E50-4BDC-9723-D632AD6F489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A08C4-E223-4AF0-99D3-5752C491275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6239D-71C9-4880-B980-9AC1E3C6F4D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29AB1-A489-4289-A04E-8B0AD8D7109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3E257-D31E-4892-B65E-CA067070F6A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DED9D-8CF1-4E00-832E-4B4F590AAB4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F5D6B-0B19-4D28-8B3E-881ACF65D95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B31DA-8C1F-49D8-B3E3-BD4FF96D169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E27D9-7EAF-495F-B02B-D1E38E62F57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7B29C-8DFA-4841-93A1-1A7274F2896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A447B-A966-4BB2-A6F2-E6102249616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4B912-0694-4058-A771-CD97E86642D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43ECF-D70D-40E3-8752-B8F7309B2D6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FF865-5730-42B9-B05A-DCA77631ADE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EFC15-9722-4818-98AD-327B63263A6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62018-E8E7-43CC-9C66-9594347D698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AC82E-981E-4E1A-9220-3710EFF26AE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DAE3A-46E6-4009-B394-464FDFA8B48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C5A63-0DA9-4D07-A1D3-BB3303DF503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E3429-553C-4159-8CF3-D65CC8557942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F3FFA-AC5E-4364-BDDE-C0A43E0E130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AF5EE-2581-466A-82A0-E0279343B5AC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6ACCF-CB84-4B75-9D4E-36D0008C24E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B8EB4-AA80-41AE-AF61-BCDB2701003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D5919-EA4C-42CE-8D7C-E67AEC9035E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3D36D-E167-43CB-9876-7C8394C46A9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42C60-94F1-480C-966B-28BCEAAD2CF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66D7F-DEEA-4BAD-9BB7-9E8FE043C1B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E1F35-EF8A-4FE2-90AA-3594C302FB2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13F00-43B0-47FC-B776-ACE16BD715E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45384-6A59-4197-972B-DE68DBCA949E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7C567-478D-4D96-866C-F7A2F35EDD4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C4D71-0115-4B3C-91B5-F72E2F99033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DE060-D6BB-4731-ADF5-BA2E47424FE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F57B4-F790-4B08-92BF-8D74340BDBC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F1692-1D05-4838-8A76-858518DA372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6BAB-7E82-4FDC-881C-C5AF112FF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64340-C3B8-4FF8-9A84-BFF9643F5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F271F-0F99-4C9B-89B6-DE229208F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E7092-E398-4E80-865C-B998306BD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F9469-1339-4EC7-ABB1-0A4ED1C15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0CEA0-EC71-427A-8345-2D992C4B3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3CDA1-ADC3-4B7A-B2CC-A1E830CDB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E501B-68E4-46D8-9127-AFA816885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621C6-4A4C-468A-9256-777217AC7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7EA1B-8729-48A6-A6A6-37FC85F85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84A8B-57DE-4E0B-9AD5-1A35504DA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AA75C1-9810-4E04-B53F-40ABCB4BC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6.xml"/><Relationship Id="rId3" Type="http://schemas.openxmlformats.org/officeDocument/2006/relationships/slide" Target="slide6.xml"/><Relationship Id="rId21" Type="http://schemas.openxmlformats.org/officeDocument/2006/relationships/slide" Target="slide42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" Type="http://schemas.openxmlformats.org/officeDocument/2006/relationships/notesSlide" Target="../notesSlides/notesSlide2.xml"/><Relationship Id="rId16" Type="http://schemas.openxmlformats.org/officeDocument/2006/relationships/slide" Target="slide32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10" Type="http://schemas.openxmlformats.org/officeDocument/2006/relationships/slide" Target="slide20.xml"/><Relationship Id="rId19" Type="http://schemas.openxmlformats.org/officeDocument/2006/relationships/slide" Target="slide38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714750"/>
            <a:ext cx="8534400" cy="12192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GLASBILA-KVIZ</a:t>
            </a:r>
            <a:endParaRPr lang="en-US" sz="60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urlz MT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4.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0150"/>
            <a:ext cx="8686800" cy="3810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šest tolkal z nedoločljivo tonsko višino.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1747" name="Picture 2" descr="http://www.musik-schmidt.de/images/product_images/popup_images/Sonor-GTR10Triang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3714750"/>
            <a:ext cx="1146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igrace.populi.si/wp-content/uploads/2011/04/Ropotulje-1_152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714750"/>
            <a:ext cx="1223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http://www.stoksdidactic.com/media/catalog/product/cache/2/image/1307.4712643678x1000/9df78eab33525d08d6e5fb8d27136e95/7/1/7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0588" y="3714750"/>
            <a:ext cx="13192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Strgalo, ropotulja, triangel, palčki, čineli, boben…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379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5.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382000" cy="3733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šest tolkal z določljivo tonsko višino.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5843" name="Picture 2" descr="http://www.vvve.hu/files/zenetar/Vibraf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409950"/>
            <a:ext cx="20875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Slika 5" descr="http://www.music.vt.edu/musicdictionary/textt/images/Timpa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40995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il_fi" descr="http://www.riveramusica.com/includes/marimba_yamaha_ym40_3_octavas_Rv4.jpg?i=../imagenes/productos/grandes/80063094504010.jpg&amp;m=../imagenes/productos/grandes/superposicion.png&amp;nombreImg=marimba_yamaha_ym40_3_octavas_Rv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71475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Marimba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, pavke, vibrafon, čelesta, cevasti zvonovi,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metalofon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789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6.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risbi. Uvrsti ga v skupino glasbil po praktični razdelitvi.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9939" name="Slika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257550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Violina, godalo. 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98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7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risbi. Uvrsti ga v skupino glasbil po praktični razdelitvi. </a:t>
            </a:r>
          </a:p>
          <a:p>
            <a:pPr eaLnBrk="1" hangingPunct="1">
              <a:buFontTx/>
              <a:buNone/>
              <a:defRPr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44035" name="Slika 4" descr="C:\Documents and Settings\Robi\My Documents\TANJA\GVZ\6. RAZRED\PIHALA - RISBE\FAG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800350"/>
            <a:ext cx="147796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Fagot, pihalo.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608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8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4800" b="1" dirty="0" smtClean="0">
                <a:solidFill>
                  <a:schemeClr val="accent2">
                    <a:lumMod val="50000"/>
                  </a:schemeClr>
                </a:solidFill>
              </a:rPr>
              <a:t>Poimenuj dele pihala, ki jih kažejo puščice.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8131" name="Slika 4" descr="C:\Documents and Settings\Robi\My Documents\TANJA\GVZ\6. RAZRED\PIHALA - RISBE\KLARINE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62150"/>
            <a:ext cx="99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aven puščični konektor 6"/>
          <p:cNvCxnSpPr/>
          <p:nvPr/>
        </p:nvCxnSpPr>
        <p:spPr>
          <a:xfrm>
            <a:off x="6019800" y="21145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konektor 7"/>
          <p:cNvCxnSpPr/>
          <p:nvPr/>
        </p:nvCxnSpPr>
        <p:spPr>
          <a:xfrm>
            <a:off x="5943600" y="34861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konektor 8"/>
          <p:cNvCxnSpPr/>
          <p:nvPr/>
        </p:nvCxnSpPr>
        <p:spPr>
          <a:xfrm>
            <a:off x="6096000" y="47053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Ustnik, cev z luknjicami in zaklopkami, odmevnik.</a:t>
            </a:r>
          </a:p>
        </p:txBody>
      </p:sp>
      <p:pic>
        <p:nvPicPr>
          <p:cNvPr id="5017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NAMIG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Nastavi “diaprojekcijo iz trenutnega diapozitiva”, pomikaj se s tipko navzdol, ter  se preizkusi v znanju.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9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762000" y="1276350"/>
            <a:ext cx="7848600" cy="300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5400" b="1" dirty="0">
                <a:solidFill>
                  <a:schemeClr val="accent2">
                    <a:lumMod val="50000"/>
                  </a:schemeClr>
                </a:solidFill>
              </a:rPr>
              <a:t>Poimenuj dele trobila, ki jih kažejo puščice.</a:t>
            </a:r>
          </a:p>
          <a:p>
            <a:pPr>
              <a:spcBef>
                <a:spcPct val="50000"/>
              </a:spcBef>
              <a:defRPr/>
            </a:pPr>
            <a:endParaRPr lang="sl-SI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2228" name="Slika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4558">
            <a:off x="3273425" y="2922588"/>
            <a:ext cx="2506663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aven puščični konektor 7"/>
          <p:cNvCxnSpPr/>
          <p:nvPr/>
        </p:nvCxnSpPr>
        <p:spPr>
          <a:xfrm flipH="1">
            <a:off x="2209800" y="2952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/>
          <p:cNvCxnSpPr/>
          <p:nvPr/>
        </p:nvCxnSpPr>
        <p:spPr>
          <a:xfrm flipH="1">
            <a:off x="4114800" y="4857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konektor 10"/>
          <p:cNvCxnSpPr/>
          <p:nvPr/>
        </p:nvCxnSpPr>
        <p:spPr>
          <a:xfrm flipH="1">
            <a:off x="2819400" y="3714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sl-SI" sz="5400" b="1" smtClean="0">
                <a:solidFill>
                  <a:srgbClr val="002060"/>
                </a:solidFill>
              </a:rPr>
              <a:t>Ustnik, cev z ventili in tipkami ventilov, odmevnik.</a:t>
            </a:r>
            <a:endParaRPr lang="en-US" sz="5400" b="1" smtClean="0">
              <a:solidFill>
                <a:srgbClr val="002060"/>
              </a:solidFill>
            </a:endParaRPr>
          </a:p>
        </p:txBody>
      </p:sp>
      <p:pic>
        <p:nvPicPr>
          <p:cNvPr id="5427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10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581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imenujemo glasbenika, ki igra na rog?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Navedi dve poimenovanji.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6323" name="il_fi" descr="http://www.mediaspeed.net/dinamic/medium/00000168/1685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962150"/>
            <a:ext cx="158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Rogist ali hornist.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837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11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imenujemo glasbenika, ki igra na orgle?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Navedi tri poimenovanja.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0419" name="il_fi" descr="http://upload.wikimedia.org/wikipedia/en/7/7f/John_Walker_%28organist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571750"/>
            <a:ext cx="16287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3940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Orglavec, organist, orglar.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246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12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Koliko strun ima klasična kitara?</a:t>
            </a:r>
          </a:p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rgbClr val="C00000"/>
                </a:solidFill>
              </a:rPr>
              <a:t>4, 6, 8?</a:t>
            </a:r>
            <a:endParaRPr lang="en-US" sz="5400" b="1" dirty="0" smtClean="0">
              <a:solidFill>
                <a:srgbClr val="C00000"/>
              </a:solidFill>
            </a:endParaRPr>
          </a:p>
        </p:txBody>
      </p:sp>
      <p:pic>
        <p:nvPicPr>
          <p:cNvPr id="64515" name="il_fi" descr="http://images04.olx.si/ui/4/48/77/65794177_1-Slike-Kitara-akusticna-kitara-klasicna-kit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276350"/>
            <a:ext cx="152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3950"/>
            <a:ext cx="8229600" cy="33940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Po navadi ima 6 strun.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656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13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Koliko strun ima violina?</a:t>
            </a:r>
          </a:p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rgbClr val="C00000"/>
                </a:solidFill>
              </a:rPr>
              <a:t>4, 6, 8?</a:t>
            </a:r>
            <a:endParaRPr lang="en-US" sz="5400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sl-SI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sl-SI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8611" name="il_fi" descr="http://www.encoremusiclessons.com/images/about_page_imgs/violin-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343150"/>
            <a:ext cx="3021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3950"/>
            <a:ext cx="8229600" cy="33940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Ima štiri strune.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065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7150"/>
            <a:ext cx="8229600" cy="85725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Izberi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AutoShape 4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129" name="AutoShape 9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130" name="AutoShape 10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5131" name="AutoShape 11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132" name="AutoShape 12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133" name="AutoShape 13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134" name="AutoShape 14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5135" name="AutoShape 15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5136" name="AutoShape 16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137" name="AutoShape 17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5138" name="AutoShape 18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5139" name="AutoShape 19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5140" name="AutoShape 20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13</a:t>
            </a:r>
          </a:p>
        </p:txBody>
      </p:sp>
      <p:sp>
        <p:nvSpPr>
          <p:cNvPr id="5141" name="AutoShape 21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5142" name="AutoShape 22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15</a:t>
            </a:r>
          </a:p>
        </p:txBody>
      </p:sp>
      <p:sp>
        <p:nvSpPr>
          <p:cNvPr id="5143" name="AutoShape 23">
            <a:hlinkClick r:id="rId1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5144" name="AutoShape 24">
            <a:hlinkClick r:id="rId1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5145" name="AutoShape 25">
            <a:hlinkClick r:id="rId1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18</a:t>
            </a:r>
          </a:p>
        </p:txBody>
      </p:sp>
      <p:sp>
        <p:nvSpPr>
          <p:cNvPr id="5146" name="AutoShape 26">
            <a:hlinkClick r:id="rId2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19</a:t>
            </a:r>
          </a:p>
        </p:txBody>
      </p:sp>
      <p:sp>
        <p:nvSpPr>
          <p:cNvPr id="5147" name="AutoShape 27">
            <a:hlinkClick r:id="rId2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</p:childTnLst>
        </p:cTn>
      </p:par>
    </p:tnLst>
    <p:bldLst>
      <p:bldP spid="5124" grpId="0" animBg="1"/>
      <p:bldP spid="5129" grpId="0" animBg="1"/>
      <p:bldP spid="5130" grpId="0" animBg="1"/>
      <p:bldP spid="5131" grpId="0" animBg="1"/>
      <p:bldP spid="5131" grpId="1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14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sz="4400" b="1" smtClean="0">
                <a:solidFill>
                  <a:srgbClr val="002060"/>
                </a:solidFill>
              </a:rPr>
              <a:t>Poimenuj obarvana dela klavirske harmonike.</a:t>
            </a:r>
            <a:r>
              <a:rPr lang="en-US" sz="4400" b="1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2707" name="Slika 4" descr="C:\Documents and Settings\Robi\My Documents\TANJA\GVZ\6. RAZRED\GLASBILA S TIPKAMI - RISBE\HARMON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80035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4267200" y="2800350"/>
            <a:ext cx="533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3124200" y="3181350"/>
            <a:ext cx="533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394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sz="5400" b="1" smtClean="0">
                <a:solidFill>
                  <a:srgbClr val="002060"/>
                </a:solidFill>
              </a:rPr>
              <a:t>Klaviatura </a:t>
            </a:r>
          </a:p>
          <a:p>
            <a:pPr eaLnBrk="1" hangingPunct="1">
              <a:buFontTx/>
              <a:buNone/>
            </a:pPr>
            <a:endParaRPr lang="sl-SI" sz="5400" b="1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sl-SI" sz="5400" b="1" smtClean="0">
                <a:solidFill>
                  <a:srgbClr val="002060"/>
                </a:solidFill>
              </a:rPr>
              <a:t>in meh                . </a:t>
            </a:r>
            <a:endParaRPr lang="en-US" sz="5400" b="1" smtClean="0">
              <a:solidFill>
                <a:srgbClr val="002060"/>
              </a:solidFill>
            </a:endParaRPr>
          </a:p>
        </p:txBody>
      </p:sp>
      <p:pic>
        <p:nvPicPr>
          <p:cNvPr id="7475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Slika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352550"/>
            <a:ext cx="152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il_fi" descr="http://servis-harmonik.naspletu.com/slo/pictures/me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800350"/>
            <a:ext cx="23812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15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rgbClr val="002060"/>
                </a:solidFill>
              </a:rPr>
              <a:t>Poimenuj obarvana dela violine.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76803" name="il_fi" descr="http://www.school-portal.co.uk/GroupDownloadAttachment.asp?GroupId=882556&amp;AttachmentID=11383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190750"/>
            <a:ext cx="2697163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3810000" y="1885950"/>
            <a:ext cx="304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5486400" y="3790950"/>
            <a:ext cx="304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Polž z vijaki za uglaševanje</a:t>
            </a:r>
          </a:p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in  podbradnik           .</a:t>
            </a:r>
          </a:p>
          <a:p>
            <a:pPr eaLnBrk="1" hangingPunct="1">
              <a:buFontTx/>
              <a:buNone/>
              <a:defRPr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7885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il_fi" descr="http://upload.wikimedia.org/wikipedia/commons/7/70/Polz-vio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12395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il_fi" descr="http://img.rtvslo.si/_up/drown/photos/2011/04/11/35955_violina-2_sh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257550"/>
            <a:ext cx="16097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16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Izberi dva pojma, ki ustrezata glasbilu na sliki.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rgbClr val="63035E"/>
                </a:solidFill>
              </a:rPr>
              <a:t>Oboa, saksofon, 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err="1" smtClean="0">
                <a:solidFill>
                  <a:srgbClr val="63035E"/>
                </a:solidFill>
              </a:rPr>
              <a:t>aerofon</a:t>
            </a:r>
            <a:r>
              <a:rPr lang="sl-SI" sz="4400" b="1" dirty="0" smtClean="0">
                <a:solidFill>
                  <a:srgbClr val="63035E"/>
                </a:solidFill>
              </a:rPr>
              <a:t>, </a:t>
            </a:r>
            <a:r>
              <a:rPr lang="sl-SI" sz="4400" b="1" dirty="0" err="1" smtClean="0">
                <a:solidFill>
                  <a:srgbClr val="63035E"/>
                </a:solidFill>
              </a:rPr>
              <a:t>kordofon</a:t>
            </a:r>
            <a:r>
              <a:rPr lang="sl-SI" sz="4400" b="1" dirty="0" smtClean="0">
                <a:solidFill>
                  <a:srgbClr val="63035E"/>
                </a:solidFill>
              </a:rPr>
              <a:t>.</a:t>
            </a:r>
            <a:endParaRPr lang="en-US" sz="4400" b="1" dirty="0" smtClean="0">
              <a:solidFill>
                <a:srgbClr val="63035E"/>
              </a:solidFill>
            </a:endParaRPr>
          </a:p>
        </p:txBody>
      </p:sp>
      <p:pic>
        <p:nvPicPr>
          <p:cNvPr id="80899" name="il_fi" descr="https://www.eglasbenasola.si/files/pages/gszalec/images/instrumenti/Saxoph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6695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Saksofon,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aerofon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zrakovno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 glasbilo.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294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17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Izberi dva pojma, ki ustrezata glasbilu na sliki.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err="1" smtClean="0">
                <a:solidFill>
                  <a:srgbClr val="7030A0"/>
                </a:solidFill>
              </a:rPr>
              <a:t>Marimba</a:t>
            </a:r>
            <a:r>
              <a:rPr lang="sl-SI" sz="4400" b="1" dirty="0" smtClean="0">
                <a:solidFill>
                  <a:srgbClr val="7030A0"/>
                </a:solidFill>
              </a:rPr>
              <a:t>,vibrafon, 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err="1" smtClean="0">
                <a:solidFill>
                  <a:srgbClr val="7030A0"/>
                </a:solidFill>
              </a:rPr>
              <a:t>membranofon</a:t>
            </a:r>
            <a:r>
              <a:rPr lang="sl-SI" sz="4400" b="1" dirty="0" smtClean="0">
                <a:solidFill>
                  <a:srgbClr val="7030A0"/>
                </a:solidFill>
              </a:rPr>
              <a:t>, 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err="1" smtClean="0">
                <a:solidFill>
                  <a:srgbClr val="7030A0"/>
                </a:solidFill>
              </a:rPr>
              <a:t>idiofon</a:t>
            </a:r>
            <a:r>
              <a:rPr lang="sl-SI" sz="4400" b="1" dirty="0" smtClean="0">
                <a:solidFill>
                  <a:srgbClr val="7030A0"/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84995" name="il_fi" descr="http://www.vvve.hu/files/zenetar/Vibraf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647950"/>
            <a:ext cx="3028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Vibrafon,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idiofon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=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samozvočnik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704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18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se imenuje glasbeni sestav na sliki?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9091" name="il_fi" descr="http://arhiv.nd-mb.si/nd/Pihalni_kvintet_G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495550"/>
            <a:ext cx="43608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Pihalni kvintet.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113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sl-SI" sz="6000" b="1" dirty="0" smtClean="0">
                <a:solidFill>
                  <a:schemeClr val="accent2">
                    <a:lumMod val="50000"/>
                  </a:schemeClr>
                </a:solidFill>
              </a:rPr>
              <a:t>Navedi praktično razdelitev glasbil.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19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sliki.</a:t>
            </a:r>
          </a:p>
        </p:txBody>
      </p:sp>
      <p:pic>
        <p:nvPicPr>
          <p:cNvPr id="93187" name="il_fi" descr="http://www.glasbeniatelje.com/img/products/5155_i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885950"/>
            <a:ext cx="42862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Metalofon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523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20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8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sliki.</a:t>
            </a:r>
          </a:p>
          <a:p>
            <a:pPr eaLnBrk="1" hangingPunct="1">
              <a:buFontTx/>
              <a:buNone/>
              <a:defRPr/>
            </a:pPr>
            <a:endParaRPr lang="en-US" sz="48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97283" name="il_fi" descr="http://www.musicmax.si/media/artikli/0001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190750"/>
            <a:ext cx="385286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Ksilofon.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933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 Pihala, trobila, tolkala, brenkala, godala, glasbila s tipkami.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150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štiri brenkala.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5" name="Picture 2" descr="http://www2.arnes.si/%7Erhrast1/CIT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638550"/>
            <a:ext cx="23526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Kitara, harfa, citre, tamburica.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3394075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Navedi štiri glasbila s tipkami.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1" name="Picture 2" descr="http://images01.olx.si/ui/11/53/00/1313504940_162385300_1-Slike--KLAVIR-YAMAHA-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66950"/>
            <a:ext cx="35052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Klavir, orgle, harmonika, sintetizator.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69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FFFF00"/>
      </a:hlink>
      <a:folHlink>
        <a:srgbClr val="99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FFFF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423</Words>
  <Application>Microsoft Office PowerPoint</Application>
  <PresentationFormat>On-screen Show (16:9)</PresentationFormat>
  <Paragraphs>162</Paragraphs>
  <Slides>43</Slides>
  <Notes>42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Predloga načrta</vt:lpstr>
      </vt:variant>
      <vt:variant>
        <vt:i4>1</vt:i4>
      </vt:variant>
      <vt:variant>
        <vt:lpstr>Naslovi diapozitivov</vt:lpstr>
      </vt:variant>
      <vt:variant>
        <vt:i4>43</vt:i4>
      </vt:variant>
    </vt:vector>
  </HeadingPairs>
  <TitlesOfParts>
    <vt:vector size="47" baseType="lpstr">
      <vt:lpstr>Arial</vt:lpstr>
      <vt:lpstr>Curlz MT</vt:lpstr>
      <vt:lpstr>Candara</vt:lpstr>
      <vt:lpstr>Default Design</vt:lpstr>
      <vt:lpstr>GLASBILA-KVIZ</vt:lpstr>
      <vt:lpstr>NAMIG</vt:lpstr>
      <vt:lpstr>Izberi vprašanje</vt:lpstr>
      <vt:lpstr>1. VPRAŠANJE</vt:lpstr>
      <vt:lpstr>IN ODGOVOR JE…</vt:lpstr>
      <vt:lpstr>2. VPRAŠANJE</vt:lpstr>
      <vt:lpstr>IN ODGOVOR JE… </vt:lpstr>
      <vt:lpstr>3. VPRAŠANJE</vt:lpstr>
      <vt:lpstr>IN ODGOVOR JE…</vt:lpstr>
      <vt:lpstr>4. VPRAŠANJE</vt:lpstr>
      <vt:lpstr>IN ODGOVOR JE…</vt:lpstr>
      <vt:lpstr>5. VPRAŠANJE</vt:lpstr>
      <vt:lpstr>IN ODGOVOR JE…</vt:lpstr>
      <vt:lpstr>6. VPRAŠANJE</vt:lpstr>
      <vt:lpstr>IN ODGOVOR JE…</vt:lpstr>
      <vt:lpstr>7. VPRAŠANJE</vt:lpstr>
      <vt:lpstr>IN ODGOVOR JE…</vt:lpstr>
      <vt:lpstr>8. VPRAŠANJE</vt:lpstr>
      <vt:lpstr>IN ODGOVOR JE…</vt:lpstr>
      <vt:lpstr>9. VPRAŠANJE</vt:lpstr>
      <vt:lpstr>IN ODGOVOR JE…</vt:lpstr>
      <vt:lpstr>10. VPRAŠANJE</vt:lpstr>
      <vt:lpstr>IN ODGOVOR JE…</vt:lpstr>
      <vt:lpstr>11.  VPRAŠANJE</vt:lpstr>
      <vt:lpstr>IN ODGOVOR JE…</vt:lpstr>
      <vt:lpstr>12. VPRAŠANJE</vt:lpstr>
      <vt:lpstr>IN ODGOVOR JE…</vt:lpstr>
      <vt:lpstr>13. VPRAŠANJE</vt:lpstr>
      <vt:lpstr>IN ODGOVOR JE…</vt:lpstr>
      <vt:lpstr>14. VPRAŠANJE</vt:lpstr>
      <vt:lpstr>IN ODGOVOR JE…</vt:lpstr>
      <vt:lpstr>15. VPRAŠANJE</vt:lpstr>
      <vt:lpstr>IN ODGOVOR JE…</vt:lpstr>
      <vt:lpstr>16. VPRAŠANJE</vt:lpstr>
      <vt:lpstr>IN ODGOVOR JE…</vt:lpstr>
      <vt:lpstr>17.VPRAŠANJE</vt:lpstr>
      <vt:lpstr>IN ODGOVOR JE…</vt:lpstr>
      <vt:lpstr>18. VPRAŠANJE</vt:lpstr>
      <vt:lpstr>IN ODGOVOR JE…</vt:lpstr>
      <vt:lpstr>19. VPRAŠANJE</vt:lpstr>
      <vt:lpstr>IN ODGOVOR JE…</vt:lpstr>
      <vt:lpstr>20. VPRAŠANJE</vt:lpstr>
      <vt:lpstr>IN ODGOVOR JE…</vt:lpstr>
    </vt:vector>
  </TitlesOfParts>
  <Company>Teachnology,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 INŠTRUMENTALNA GLASBA</dc:title>
  <cp:lastModifiedBy>doma</cp:lastModifiedBy>
  <cp:revision>92</cp:revision>
  <dcterms:created xsi:type="dcterms:W3CDTF">2005-07-07T00:08:32Z</dcterms:created>
  <dcterms:modified xsi:type="dcterms:W3CDTF">2020-05-20T17:39:24Z</dcterms:modified>
</cp:coreProperties>
</file>