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5169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532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1546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3962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891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7799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1097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324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4104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0067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3245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ABD9A-3CD8-4943-A1B8-4DAB42F4CA01}" type="datetimeFigureOut">
              <a:rPr lang="sl-SI" smtClean="0"/>
              <a:t>10. 05. 2020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C8D7B-F329-40E3-A732-94AA6E0B17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6763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89169" y="5215212"/>
            <a:ext cx="5689455" cy="592591"/>
          </a:xfrm>
        </p:spPr>
        <p:txBody>
          <a:bodyPr>
            <a:normAutofit/>
          </a:bodyPr>
          <a:lstStyle/>
          <a:p>
            <a:r>
              <a:rPr lang="sl-SI" sz="2800" b="1" dirty="0">
                <a:latin typeface="Californian FB" panose="0207040306080B030204" pitchFamily="18" charset="0"/>
              </a:rPr>
              <a:t>Pripravila: Melita Tertinek, prof.</a:t>
            </a:r>
          </a:p>
        </p:txBody>
      </p:sp>
      <p:sp>
        <p:nvSpPr>
          <p:cNvPr id="4" name="Zaobljeni pravokotnik 3"/>
          <p:cNvSpPr/>
          <p:nvPr/>
        </p:nvSpPr>
        <p:spPr>
          <a:xfrm rot="1007701">
            <a:off x="2989943" y="1624708"/>
            <a:ext cx="8778910" cy="2190540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7200" b="1" dirty="0">
                <a:solidFill>
                  <a:schemeClr val="tx1"/>
                </a:solidFill>
                <a:latin typeface="Californian FB" panose="0207040306080B030204" pitchFamily="18" charset="0"/>
              </a:rPr>
              <a:t>SEŠTEVANJE STOTIC</a:t>
            </a: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67847"/>
            <a:ext cx="3790950" cy="3790950"/>
          </a:xfrm>
          <a:prstGeom prst="rect">
            <a:avLst/>
          </a:prstGeom>
        </p:spPr>
      </p:pic>
      <p:sp>
        <p:nvSpPr>
          <p:cNvPr id="7" name="Podnaslov 2"/>
          <p:cNvSpPr txBox="1">
            <a:spLocks/>
          </p:cNvSpPr>
          <p:nvPr/>
        </p:nvSpPr>
        <p:spPr>
          <a:xfrm>
            <a:off x="8787574" y="5807803"/>
            <a:ext cx="2541842" cy="592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2800" b="1" dirty="0">
                <a:latin typeface="Californian FB" panose="0207040306080B030204" pitchFamily="18" charset="0"/>
              </a:rPr>
              <a:t>Maj, 2020</a:t>
            </a:r>
          </a:p>
        </p:txBody>
      </p:sp>
    </p:spTree>
    <p:extLst>
      <p:ext uri="{BB962C8B-B14F-4D97-AF65-F5344CB8AC3E}">
        <p14:creationId xmlns:p14="http://schemas.microsoft.com/office/powerpoint/2010/main" val="2236367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486332" y="431633"/>
            <a:ext cx="4908731" cy="1109784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PONOVIMO</a:t>
            </a:r>
          </a:p>
        </p:txBody>
      </p:sp>
      <p:pic>
        <p:nvPicPr>
          <p:cNvPr id="8" name="Slika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116" y="2180408"/>
            <a:ext cx="8316004" cy="3793671"/>
          </a:xfrm>
          <a:prstGeom prst="rect">
            <a:avLst/>
          </a:prstGeom>
        </p:spPr>
      </p:pic>
      <p:sp>
        <p:nvSpPr>
          <p:cNvPr id="10" name="Pravokotnik 9"/>
          <p:cNvSpPr/>
          <p:nvPr/>
        </p:nvSpPr>
        <p:spPr>
          <a:xfrm>
            <a:off x="3553098" y="5233853"/>
            <a:ext cx="1724295" cy="53993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>
                <a:solidFill>
                  <a:srgbClr val="00B050"/>
                </a:solidFill>
              </a:rPr>
              <a:t>1D = </a:t>
            </a:r>
            <a:r>
              <a:rPr lang="sl-SI" sz="3200" dirty="0">
                <a:solidFill>
                  <a:srgbClr val="FF0000"/>
                </a:solidFill>
              </a:rPr>
              <a:t>10E</a:t>
            </a: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436498"/>
            <a:ext cx="3792041" cy="379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515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486332" y="431633"/>
            <a:ext cx="4908731" cy="1109784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ŠTEJEM PO STO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905" y="2119719"/>
            <a:ext cx="1433377" cy="1433377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5266" y="2119719"/>
            <a:ext cx="1432684" cy="1432684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504" y="2119719"/>
            <a:ext cx="1432684" cy="1432684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4432" y="2148716"/>
            <a:ext cx="1432684" cy="1432684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7338" y="2119719"/>
            <a:ext cx="1432684" cy="143268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98" y="4558875"/>
            <a:ext cx="1432684" cy="1432684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3521" y="4558875"/>
            <a:ext cx="1432684" cy="1432684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5266" y="4558875"/>
            <a:ext cx="1432684" cy="1432684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6504" y="4558875"/>
            <a:ext cx="1432684" cy="1432684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7338" y="4558875"/>
            <a:ext cx="1432684" cy="1432684"/>
          </a:xfrm>
          <a:prstGeom prst="rect">
            <a:avLst/>
          </a:prstGeom>
        </p:spPr>
      </p:pic>
      <p:sp>
        <p:nvSpPr>
          <p:cNvPr id="19" name="Pravokotnik 18"/>
          <p:cNvSpPr/>
          <p:nvPr/>
        </p:nvSpPr>
        <p:spPr>
          <a:xfrm>
            <a:off x="1258382" y="3581400"/>
            <a:ext cx="112242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100</a:t>
            </a:r>
          </a:p>
        </p:txBody>
      </p:sp>
      <p:sp>
        <p:nvSpPr>
          <p:cNvPr id="22" name="Pravokotnik 21"/>
          <p:cNvSpPr/>
          <p:nvPr/>
        </p:nvSpPr>
        <p:spPr>
          <a:xfrm>
            <a:off x="3309562" y="3581400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3" name="Pravokotnik 22"/>
          <p:cNvSpPr/>
          <p:nvPr/>
        </p:nvSpPr>
        <p:spPr>
          <a:xfrm>
            <a:off x="5410598" y="3581400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4" name="Pravokotnik 23"/>
          <p:cNvSpPr/>
          <p:nvPr/>
        </p:nvSpPr>
        <p:spPr>
          <a:xfrm>
            <a:off x="7488647" y="3552403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4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5" name="Pravokotnik 24"/>
          <p:cNvSpPr/>
          <p:nvPr/>
        </p:nvSpPr>
        <p:spPr>
          <a:xfrm>
            <a:off x="9570033" y="3581399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5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6" name="Pravokotnik 25"/>
          <p:cNvSpPr/>
          <p:nvPr/>
        </p:nvSpPr>
        <p:spPr>
          <a:xfrm>
            <a:off x="1260243" y="5946447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6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7" name="Pravokotnik 26"/>
          <p:cNvSpPr/>
          <p:nvPr/>
        </p:nvSpPr>
        <p:spPr>
          <a:xfrm>
            <a:off x="3309562" y="5946446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7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8" name="Pravokotnik 27"/>
          <p:cNvSpPr/>
          <p:nvPr/>
        </p:nvSpPr>
        <p:spPr>
          <a:xfrm>
            <a:off x="5410598" y="5991559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8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29" name="Pravokotnik 28"/>
          <p:cNvSpPr/>
          <p:nvPr/>
        </p:nvSpPr>
        <p:spPr>
          <a:xfrm>
            <a:off x="7488994" y="5955156"/>
            <a:ext cx="112242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9</a:t>
            </a:r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00</a:t>
            </a:r>
          </a:p>
        </p:txBody>
      </p:sp>
      <p:sp>
        <p:nvSpPr>
          <p:cNvPr id="30" name="Pravokotnik 29"/>
          <p:cNvSpPr/>
          <p:nvPr/>
        </p:nvSpPr>
        <p:spPr>
          <a:xfrm>
            <a:off x="9416068" y="5963864"/>
            <a:ext cx="143500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48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59620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3" grpId="0"/>
      <p:bldP spid="24" grpId="0"/>
      <p:bldP spid="26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791132" y="353256"/>
            <a:ext cx="4185919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SEŠTEVAM DO STO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623" y="3009750"/>
            <a:ext cx="1275285" cy="1275285"/>
          </a:xfrm>
          <a:prstGeom prst="rect">
            <a:avLst/>
          </a:prstGeom>
        </p:spPr>
      </p:pic>
      <p:sp>
        <p:nvSpPr>
          <p:cNvPr id="31" name="Zaobljeni pravokotnik 30"/>
          <p:cNvSpPr/>
          <p:nvPr/>
        </p:nvSpPr>
        <p:spPr>
          <a:xfrm>
            <a:off x="551493" y="1353468"/>
            <a:ext cx="11115581" cy="710463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chemeClr val="tx1"/>
                </a:solidFill>
                <a:latin typeface="Californian FB" panose="0207040306080B030204" pitchFamily="18" charset="0"/>
              </a:rPr>
              <a:t>Manca in Jakob sta želela ugotoviti, koliko kock imata skupaj. Nastala je ta slika.</a:t>
            </a:r>
          </a:p>
        </p:txBody>
      </p:sp>
      <p:sp>
        <p:nvSpPr>
          <p:cNvPr id="32" name="Zaobljeni pravokotnik 31"/>
          <p:cNvSpPr/>
          <p:nvPr/>
        </p:nvSpPr>
        <p:spPr>
          <a:xfrm>
            <a:off x="2634710" y="2363663"/>
            <a:ext cx="1118848" cy="466624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Manca</a:t>
            </a:r>
          </a:p>
        </p:txBody>
      </p:sp>
      <p:sp>
        <p:nvSpPr>
          <p:cNvPr id="33" name="Zaobljeni pravokotnik 32"/>
          <p:cNvSpPr/>
          <p:nvPr/>
        </p:nvSpPr>
        <p:spPr>
          <a:xfrm>
            <a:off x="9473119" y="2363663"/>
            <a:ext cx="1118848" cy="466624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Jakob</a:t>
            </a:r>
          </a:p>
        </p:txBody>
      </p:sp>
      <p:sp>
        <p:nvSpPr>
          <p:cNvPr id="34" name="Zaobljeni pravokotnik 33"/>
          <p:cNvSpPr/>
          <p:nvPr/>
        </p:nvSpPr>
        <p:spPr>
          <a:xfrm>
            <a:off x="2823473" y="4508529"/>
            <a:ext cx="70459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</a:t>
            </a:r>
          </a:p>
        </p:txBody>
      </p:sp>
      <p:sp>
        <p:nvSpPr>
          <p:cNvPr id="35" name="Zaobljeni pravokotnik 34"/>
          <p:cNvSpPr/>
          <p:nvPr/>
        </p:nvSpPr>
        <p:spPr>
          <a:xfrm>
            <a:off x="2710726" y="5975301"/>
            <a:ext cx="100830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300</a:t>
            </a:r>
          </a:p>
        </p:txBody>
      </p:sp>
      <p:sp>
        <p:nvSpPr>
          <p:cNvPr id="36" name="Zaobljeni pravokotnik 35"/>
          <p:cNvSpPr/>
          <p:nvPr/>
        </p:nvSpPr>
        <p:spPr>
          <a:xfrm>
            <a:off x="9441531" y="5239854"/>
            <a:ext cx="94086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 S</a:t>
            </a:r>
          </a:p>
        </p:txBody>
      </p:sp>
      <p:sp>
        <p:nvSpPr>
          <p:cNvPr id="37" name="Zaobljeni pravokotnik 36"/>
          <p:cNvSpPr/>
          <p:nvPr/>
        </p:nvSpPr>
        <p:spPr>
          <a:xfrm>
            <a:off x="2710726" y="5243180"/>
            <a:ext cx="930085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 S</a:t>
            </a:r>
          </a:p>
        </p:txBody>
      </p:sp>
      <p:sp>
        <p:nvSpPr>
          <p:cNvPr id="38" name="Zaobljeni pravokotnik 37"/>
          <p:cNvSpPr/>
          <p:nvPr/>
        </p:nvSpPr>
        <p:spPr>
          <a:xfrm>
            <a:off x="9559666" y="4508528"/>
            <a:ext cx="70459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</a:t>
            </a:r>
          </a:p>
        </p:txBody>
      </p:sp>
      <p:pic>
        <p:nvPicPr>
          <p:cNvPr id="39" name="Slika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6491" y="3014348"/>
            <a:ext cx="1275285" cy="1275285"/>
          </a:xfrm>
          <a:prstGeom prst="rect">
            <a:avLst/>
          </a:prstGeom>
        </p:spPr>
      </p:pic>
      <p:pic>
        <p:nvPicPr>
          <p:cNvPr id="40" name="Slika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4359" y="3014347"/>
            <a:ext cx="1275285" cy="1275285"/>
          </a:xfrm>
          <a:prstGeom prst="rect">
            <a:avLst/>
          </a:prstGeom>
        </p:spPr>
      </p:pic>
      <p:pic>
        <p:nvPicPr>
          <p:cNvPr id="41" name="Slika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7206" y="3009750"/>
            <a:ext cx="1275285" cy="1275285"/>
          </a:xfrm>
          <a:prstGeom prst="rect">
            <a:avLst/>
          </a:prstGeom>
        </p:spPr>
      </p:pic>
      <p:pic>
        <p:nvPicPr>
          <p:cNvPr id="42" name="Slika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2542" y="3009749"/>
            <a:ext cx="1275285" cy="1275285"/>
          </a:xfrm>
          <a:prstGeom prst="rect">
            <a:avLst/>
          </a:prstGeom>
        </p:spPr>
      </p:pic>
      <p:sp>
        <p:nvSpPr>
          <p:cNvPr id="43" name="Zaobljeni pravokotnik 42"/>
          <p:cNvSpPr/>
          <p:nvPr/>
        </p:nvSpPr>
        <p:spPr>
          <a:xfrm>
            <a:off x="9336023" y="5975301"/>
            <a:ext cx="1151878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200</a:t>
            </a:r>
          </a:p>
        </p:txBody>
      </p:sp>
    </p:spTree>
    <p:extLst>
      <p:ext uri="{BB962C8B-B14F-4D97-AF65-F5344CB8AC3E}">
        <p14:creationId xmlns:p14="http://schemas.microsoft.com/office/powerpoint/2010/main" val="148064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791132" y="353256"/>
            <a:ext cx="4185919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SEŠTEVAM DO STO</a:t>
            </a: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518" y="1938201"/>
            <a:ext cx="1275285" cy="1275285"/>
          </a:xfrm>
          <a:prstGeom prst="rect">
            <a:avLst/>
          </a:prstGeom>
        </p:spPr>
      </p:pic>
      <p:sp>
        <p:nvSpPr>
          <p:cNvPr id="32" name="Zaobljeni pravokotnik 31"/>
          <p:cNvSpPr/>
          <p:nvPr/>
        </p:nvSpPr>
        <p:spPr>
          <a:xfrm>
            <a:off x="2277446" y="1237290"/>
            <a:ext cx="1118848" cy="466624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Manca</a:t>
            </a:r>
          </a:p>
        </p:txBody>
      </p:sp>
      <p:sp>
        <p:nvSpPr>
          <p:cNvPr id="33" name="Zaobljeni pravokotnik 32"/>
          <p:cNvSpPr/>
          <p:nvPr/>
        </p:nvSpPr>
        <p:spPr>
          <a:xfrm>
            <a:off x="6950040" y="1295035"/>
            <a:ext cx="1118848" cy="466624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Jakob</a:t>
            </a:r>
          </a:p>
        </p:txBody>
      </p:sp>
      <p:sp>
        <p:nvSpPr>
          <p:cNvPr id="34" name="Zaobljeni pravokotnik 33"/>
          <p:cNvSpPr/>
          <p:nvPr/>
        </p:nvSpPr>
        <p:spPr>
          <a:xfrm>
            <a:off x="2438497" y="3386628"/>
            <a:ext cx="70459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</a:t>
            </a:r>
          </a:p>
        </p:txBody>
      </p:sp>
      <p:sp>
        <p:nvSpPr>
          <p:cNvPr id="35" name="Zaobljeni pravokotnik 34"/>
          <p:cNvSpPr/>
          <p:nvPr/>
        </p:nvSpPr>
        <p:spPr>
          <a:xfrm>
            <a:off x="2299457" y="4917466"/>
            <a:ext cx="100830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300</a:t>
            </a:r>
          </a:p>
        </p:txBody>
      </p:sp>
      <p:sp>
        <p:nvSpPr>
          <p:cNvPr id="36" name="Zaobljeni pravokotnik 35"/>
          <p:cNvSpPr/>
          <p:nvPr/>
        </p:nvSpPr>
        <p:spPr>
          <a:xfrm>
            <a:off x="7065756" y="4149425"/>
            <a:ext cx="94086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 S</a:t>
            </a:r>
          </a:p>
        </p:txBody>
      </p:sp>
      <p:sp>
        <p:nvSpPr>
          <p:cNvPr id="37" name="Zaobljeni pravokotnik 36"/>
          <p:cNvSpPr/>
          <p:nvPr/>
        </p:nvSpPr>
        <p:spPr>
          <a:xfrm>
            <a:off x="2325750" y="4151385"/>
            <a:ext cx="930085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 S</a:t>
            </a:r>
          </a:p>
        </p:txBody>
      </p:sp>
      <p:sp>
        <p:nvSpPr>
          <p:cNvPr id="38" name="Zaobljeni pravokotnik 37"/>
          <p:cNvSpPr/>
          <p:nvPr/>
        </p:nvSpPr>
        <p:spPr>
          <a:xfrm>
            <a:off x="7178326" y="3422989"/>
            <a:ext cx="70459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</a:t>
            </a:r>
          </a:p>
        </p:txBody>
      </p:sp>
      <p:pic>
        <p:nvPicPr>
          <p:cNvPr id="39" name="Slika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3152" y="1949471"/>
            <a:ext cx="1275285" cy="1275285"/>
          </a:xfrm>
          <a:prstGeom prst="rect">
            <a:avLst/>
          </a:prstGeom>
        </p:spPr>
      </p:pic>
      <p:pic>
        <p:nvPicPr>
          <p:cNvPr id="40" name="Slika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2786" y="1949471"/>
            <a:ext cx="1275285" cy="1275285"/>
          </a:xfrm>
          <a:prstGeom prst="rect">
            <a:avLst/>
          </a:prstGeom>
        </p:spPr>
      </p:pic>
      <p:pic>
        <p:nvPicPr>
          <p:cNvPr id="41" name="Slika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2342" y="1991908"/>
            <a:ext cx="1275285" cy="1275285"/>
          </a:xfrm>
          <a:prstGeom prst="rect">
            <a:avLst/>
          </a:prstGeom>
        </p:spPr>
      </p:pic>
      <p:pic>
        <p:nvPicPr>
          <p:cNvPr id="42" name="Slika 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652" y="1991182"/>
            <a:ext cx="1275285" cy="1275285"/>
          </a:xfrm>
          <a:prstGeom prst="rect">
            <a:avLst/>
          </a:prstGeom>
        </p:spPr>
      </p:pic>
      <p:sp>
        <p:nvSpPr>
          <p:cNvPr id="43" name="Zaobljeni pravokotnik 42"/>
          <p:cNvSpPr/>
          <p:nvPr/>
        </p:nvSpPr>
        <p:spPr>
          <a:xfrm>
            <a:off x="7023549" y="4917465"/>
            <a:ext cx="1151878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200</a:t>
            </a:r>
          </a:p>
        </p:txBody>
      </p:sp>
      <p:sp>
        <p:nvSpPr>
          <p:cNvPr id="2" name="Pravokotnik 1"/>
          <p:cNvSpPr/>
          <p:nvPr/>
        </p:nvSpPr>
        <p:spPr>
          <a:xfrm>
            <a:off x="5263290" y="3091450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8" name="Pravokotnik 17"/>
          <p:cNvSpPr/>
          <p:nvPr/>
        </p:nvSpPr>
        <p:spPr>
          <a:xfrm>
            <a:off x="5263290" y="3852662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9" name="Pravokotnik 18"/>
          <p:cNvSpPr/>
          <p:nvPr/>
        </p:nvSpPr>
        <p:spPr>
          <a:xfrm>
            <a:off x="5280363" y="4518195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0" name="Pravokotnik 19"/>
          <p:cNvSpPr/>
          <p:nvPr/>
        </p:nvSpPr>
        <p:spPr>
          <a:xfrm>
            <a:off x="9235832" y="3083388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Pravokotnik 20"/>
          <p:cNvSpPr/>
          <p:nvPr/>
        </p:nvSpPr>
        <p:spPr>
          <a:xfrm>
            <a:off x="9235832" y="3829520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Pravokotnik 21"/>
          <p:cNvSpPr/>
          <p:nvPr/>
        </p:nvSpPr>
        <p:spPr>
          <a:xfrm>
            <a:off x="9235832" y="4586099"/>
            <a:ext cx="43248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l-SI" sz="72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=</a:t>
            </a:r>
            <a:endParaRPr lang="sl-SI" sz="7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3" name="Zaobljeni pravokotnik 22"/>
          <p:cNvSpPr/>
          <p:nvPr/>
        </p:nvSpPr>
        <p:spPr>
          <a:xfrm>
            <a:off x="10393613" y="1282391"/>
            <a:ext cx="1118848" cy="466624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Skupaj</a:t>
            </a:r>
          </a:p>
        </p:txBody>
      </p:sp>
      <p:sp>
        <p:nvSpPr>
          <p:cNvPr id="24" name="Zaobljeni pravokotnik 23"/>
          <p:cNvSpPr/>
          <p:nvPr/>
        </p:nvSpPr>
        <p:spPr>
          <a:xfrm>
            <a:off x="10668928" y="3386628"/>
            <a:ext cx="704593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</a:t>
            </a:r>
          </a:p>
        </p:txBody>
      </p:sp>
      <p:sp>
        <p:nvSpPr>
          <p:cNvPr id="26" name="Zaobljeni pravokotnik 25"/>
          <p:cNvSpPr/>
          <p:nvPr/>
        </p:nvSpPr>
        <p:spPr>
          <a:xfrm>
            <a:off x="10588745" y="4149424"/>
            <a:ext cx="94086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 S</a:t>
            </a:r>
          </a:p>
        </p:txBody>
      </p:sp>
      <p:sp>
        <p:nvSpPr>
          <p:cNvPr id="27" name="Zaobljeni pravokotnik 26"/>
          <p:cNvSpPr/>
          <p:nvPr/>
        </p:nvSpPr>
        <p:spPr>
          <a:xfrm>
            <a:off x="10483237" y="4912220"/>
            <a:ext cx="1151878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500</a:t>
            </a:r>
          </a:p>
        </p:txBody>
      </p:sp>
      <p:sp>
        <p:nvSpPr>
          <p:cNvPr id="28" name="Zaobljeni pravokotnik 27"/>
          <p:cNvSpPr/>
          <p:nvPr/>
        </p:nvSpPr>
        <p:spPr>
          <a:xfrm>
            <a:off x="2994181" y="6050959"/>
            <a:ext cx="5437323" cy="557066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Manca in Jakob imata skupaj 500 kock.</a:t>
            </a:r>
          </a:p>
        </p:txBody>
      </p:sp>
    </p:spTree>
    <p:extLst>
      <p:ext uri="{BB962C8B-B14F-4D97-AF65-F5344CB8AC3E}">
        <p14:creationId xmlns:p14="http://schemas.microsoft.com/office/powerpoint/2010/main" val="341731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20" grpId="0"/>
      <p:bldP spid="21" grpId="0"/>
      <p:bldP spid="22" grpId="0"/>
      <p:bldP spid="24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097452" y="323111"/>
            <a:ext cx="6692105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IZRAČUNAJMO NASLEDNJE RAČUNE.</a:t>
            </a:r>
          </a:p>
        </p:txBody>
      </p:sp>
      <p:sp>
        <p:nvSpPr>
          <p:cNvPr id="43" name="Zaobljeni pravokotnik 42"/>
          <p:cNvSpPr/>
          <p:nvPr/>
        </p:nvSpPr>
        <p:spPr>
          <a:xfrm>
            <a:off x="1295989" y="1902959"/>
            <a:ext cx="1517550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 + 4 =</a:t>
            </a:r>
          </a:p>
        </p:txBody>
      </p:sp>
      <p:sp>
        <p:nvSpPr>
          <p:cNvPr id="29" name="Zaobljeni pravokotnik 28"/>
          <p:cNvSpPr/>
          <p:nvPr/>
        </p:nvSpPr>
        <p:spPr>
          <a:xfrm>
            <a:off x="1291584" y="2949463"/>
            <a:ext cx="2200837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 S + 4 S =</a:t>
            </a:r>
          </a:p>
        </p:txBody>
      </p:sp>
      <p:sp>
        <p:nvSpPr>
          <p:cNvPr id="30" name="Zaobljeni pravokotnik 29"/>
          <p:cNvSpPr/>
          <p:nvPr/>
        </p:nvSpPr>
        <p:spPr>
          <a:xfrm>
            <a:off x="1291584" y="3990336"/>
            <a:ext cx="2499547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500 + 400 =</a:t>
            </a:r>
          </a:p>
        </p:txBody>
      </p:sp>
      <p:sp>
        <p:nvSpPr>
          <p:cNvPr id="31" name="Zaobljeni pravokotnik 30"/>
          <p:cNvSpPr/>
          <p:nvPr/>
        </p:nvSpPr>
        <p:spPr>
          <a:xfrm>
            <a:off x="4042539" y="1926860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9</a:t>
            </a:r>
          </a:p>
        </p:txBody>
      </p:sp>
      <p:sp>
        <p:nvSpPr>
          <p:cNvPr id="44" name="Zaobljeni pravokotnik 43"/>
          <p:cNvSpPr/>
          <p:nvPr/>
        </p:nvSpPr>
        <p:spPr>
          <a:xfrm>
            <a:off x="4042539" y="2949462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9 S</a:t>
            </a:r>
          </a:p>
        </p:txBody>
      </p:sp>
      <p:sp>
        <p:nvSpPr>
          <p:cNvPr id="45" name="Zaobljeni pravokotnik 44"/>
          <p:cNvSpPr/>
          <p:nvPr/>
        </p:nvSpPr>
        <p:spPr>
          <a:xfrm>
            <a:off x="4042539" y="3990336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900</a:t>
            </a:r>
          </a:p>
        </p:txBody>
      </p:sp>
      <p:sp>
        <p:nvSpPr>
          <p:cNvPr id="46" name="Zaobljeni pravokotnik 45"/>
          <p:cNvSpPr/>
          <p:nvPr/>
        </p:nvSpPr>
        <p:spPr>
          <a:xfrm>
            <a:off x="7290010" y="1926860"/>
            <a:ext cx="1517550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1 + 6 =</a:t>
            </a:r>
          </a:p>
        </p:txBody>
      </p:sp>
      <p:sp>
        <p:nvSpPr>
          <p:cNvPr id="47" name="Zaobljeni pravokotnik 46"/>
          <p:cNvSpPr/>
          <p:nvPr/>
        </p:nvSpPr>
        <p:spPr>
          <a:xfrm>
            <a:off x="7290010" y="2954758"/>
            <a:ext cx="2200837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1 S + 6 S =</a:t>
            </a:r>
          </a:p>
        </p:txBody>
      </p:sp>
      <p:sp>
        <p:nvSpPr>
          <p:cNvPr id="48" name="Zaobljeni pravokotnik 47"/>
          <p:cNvSpPr/>
          <p:nvPr/>
        </p:nvSpPr>
        <p:spPr>
          <a:xfrm>
            <a:off x="7290010" y="3990335"/>
            <a:ext cx="2499547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100 + 600 =</a:t>
            </a:r>
          </a:p>
        </p:txBody>
      </p:sp>
      <p:sp>
        <p:nvSpPr>
          <p:cNvPr id="49" name="Zaobljeni pravokotnik 48"/>
          <p:cNvSpPr/>
          <p:nvPr/>
        </p:nvSpPr>
        <p:spPr>
          <a:xfrm>
            <a:off x="10119300" y="1926860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7</a:t>
            </a:r>
          </a:p>
        </p:txBody>
      </p:sp>
      <p:sp>
        <p:nvSpPr>
          <p:cNvPr id="50" name="Zaobljeni pravokotnik 49"/>
          <p:cNvSpPr/>
          <p:nvPr/>
        </p:nvSpPr>
        <p:spPr>
          <a:xfrm>
            <a:off x="10119300" y="2949462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7 S</a:t>
            </a:r>
          </a:p>
        </p:txBody>
      </p:sp>
      <p:sp>
        <p:nvSpPr>
          <p:cNvPr id="51" name="Zaobljeni pravokotnik 50"/>
          <p:cNvSpPr/>
          <p:nvPr/>
        </p:nvSpPr>
        <p:spPr>
          <a:xfrm>
            <a:off x="10119300" y="3990335"/>
            <a:ext cx="1083796" cy="602886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700</a:t>
            </a:r>
          </a:p>
        </p:txBody>
      </p:sp>
      <p:sp>
        <p:nvSpPr>
          <p:cNvPr id="52" name="Zaobljeni pravokotnik 51"/>
          <p:cNvSpPr/>
          <p:nvPr/>
        </p:nvSpPr>
        <p:spPr>
          <a:xfrm>
            <a:off x="1040373" y="5470687"/>
            <a:ext cx="4415881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5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 + </a:t>
            </a:r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4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 = </a:t>
            </a:r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9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</a:t>
            </a:r>
          </a:p>
        </p:txBody>
      </p:sp>
      <p:sp>
        <p:nvSpPr>
          <p:cNvPr id="54" name="Zaobljeni pravokotnik 53"/>
          <p:cNvSpPr/>
          <p:nvPr/>
        </p:nvSpPr>
        <p:spPr>
          <a:xfrm>
            <a:off x="7141399" y="5468820"/>
            <a:ext cx="4415881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1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 + </a:t>
            </a:r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6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 = </a:t>
            </a:r>
            <a:r>
              <a:rPr lang="sl-SI" sz="3600" b="1" dirty="0">
                <a:solidFill>
                  <a:srgbClr val="C00000"/>
                </a:solidFill>
                <a:latin typeface="Californian FB" panose="0207040306080B030204" pitchFamily="18" charset="0"/>
              </a:rPr>
              <a:t>7</a:t>
            </a:r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81340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4" grpId="0" animBg="1"/>
      <p:bldP spid="45" grpId="0" animBg="1"/>
      <p:bldP spid="49" grpId="0" animBg="1"/>
      <p:bldP spid="50" grpId="0" animBg="1"/>
      <p:bldP spid="51" grpId="0" animBg="1"/>
      <p:bldP spid="52" grpId="0" animBg="1"/>
      <p:bldP spid="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1291584" y="323111"/>
            <a:ext cx="9821893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KAKO PA BI POISKALI NEZNANE SEŠTEVANCE?</a:t>
            </a:r>
          </a:p>
        </p:txBody>
      </p:sp>
      <p:sp>
        <p:nvSpPr>
          <p:cNvPr id="43" name="Zaobljeni pravokotnik 42"/>
          <p:cNvSpPr/>
          <p:nvPr/>
        </p:nvSpPr>
        <p:spPr>
          <a:xfrm>
            <a:off x="1295989" y="1902959"/>
            <a:ext cx="249514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6 + ___ = 8</a:t>
            </a:r>
          </a:p>
        </p:txBody>
      </p:sp>
      <p:sp>
        <p:nvSpPr>
          <p:cNvPr id="29" name="Zaobljeni pravokotnik 28"/>
          <p:cNvSpPr/>
          <p:nvPr/>
        </p:nvSpPr>
        <p:spPr>
          <a:xfrm>
            <a:off x="1291584" y="2949463"/>
            <a:ext cx="3260318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6 S +___  = 8 S</a:t>
            </a:r>
          </a:p>
        </p:txBody>
      </p:sp>
      <p:sp>
        <p:nvSpPr>
          <p:cNvPr id="30" name="Zaobljeni pravokotnik 29"/>
          <p:cNvSpPr/>
          <p:nvPr/>
        </p:nvSpPr>
        <p:spPr>
          <a:xfrm>
            <a:off x="1291583" y="3990336"/>
            <a:ext cx="3260319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600 + ___ = 800</a:t>
            </a:r>
          </a:p>
        </p:txBody>
      </p:sp>
      <p:sp>
        <p:nvSpPr>
          <p:cNvPr id="17" name="Zaobljeni pravokotnik 16"/>
          <p:cNvSpPr/>
          <p:nvPr/>
        </p:nvSpPr>
        <p:spPr>
          <a:xfrm>
            <a:off x="7527642" y="1902959"/>
            <a:ext cx="249514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___ + 3 = 5</a:t>
            </a:r>
          </a:p>
        </p:txBody>
      </p:sp>
      <p:sp>
        <p:nvSpPr>
          <p:cNvPr id="18" name="Zaobljeni pravokotnik 17"/>
          <p:cNvSpPr/>
          <p:nvPr/>
        </p:nvSpPr>
        <p:spPr>
          <a:xfrm>
            <a:off x="7527642" y="2949463"/>
            <a:ext cx="3260318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___  +3 S = 5 S</a:t>
            </a:r>
          </a:p>
        </p:txBody>
      </p:sp>
      <p:sp>
        <p:nvSpPr>
          <p:cNvPr id="19" name="Zaobljeni pravokotnik 18"/>
          <p:cNvSpPr/>
          <p:nvPr/>
        </p:nvSpPr>
        <p:spPr>
          <a:xfrm>
            <a:off x="7527641" y="3990335"/>
            <a:ext cx="3260319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___ + 300 = 500</a:t>
            </a:r>
          </a:p>
        </p:txBody>
      </p:sp>
      <p:sp>
        <p:nvSpPr>
          <p:cNvPr id="20" name="Zaobljeni pravokotnik 19"/>
          <p:cNvSpPr/>
          <p:nvPr/>
        </p:nvSpPr>
        <p:spPr>
          <a:xfrm>
            <a:off x="1291583" y="5388731"/>
            <a:ext cx="3421094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600 + </a:t>
            </a:r>
            <a:r>
              <a:rPr lang="sl-SI" sz="36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200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 = 800</a:t>
            </a:r>
          </a:p>
        </p:txBody>
      </p:sp>
      <p:sp>
        <p:nvSpPr>
          <p:cNvPr id="21" name="Zaobljeni pravokotnik 20"/>
          <p:cNvSpPr/>
          <p:nvPr/>
        </p:nvSpPr>
        <p:spPr>
          <a:xfrm>
            <a:off x="7527641" y="5248053"/>
            <a:ext cx="3445159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FF0000"/>
                </a:solidFill>
                <a:latin typeface="Californian FB" panose="0207040306080B030204" pitchFamily="18" charset="0"/>
              </a:rPr>
              <a:t>200</a:t>
            </a:r>
            <a:r>
              <a:rPr lang="sl-SI" sz="3600" b="1" dirty="0">
                <a:solidFill>
                  <a:schemeClr val="accent6">
                    <a:lumMod val="75000"/>
                  </a:schemeClr>
                </a:solidFill>
                <a:latin typeface="Californian FB" panose="0207040306080B030204" pitchFamily="18" charset="0"/>
              </a:rPr>
              <a:t> + 300 = 500</a:t>
            </a:r>
          </a:p>
        </p:txBody>
      </p:sp>
      <p:pic>
        <p:nvPicPr>
          <p:cNvPr id="22" name="Slika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0069" y="2777150"/>
            <a:ext cx="1365697" cy="1945576"/>
          </a:xfrm>
          <a:prstGeom prst="rect">
            <a:avLst/>
          </a:prstGeom>
        </p:spPr>
      </p:pic>
      <p:sp>
        <p:nvSpPr>
          <p:cNvPr id="2" name="Pravokotnik 1"/>
          <p:cNvSpPr/>
          <p:nvPr/>
        </p:nvSpPr>
        <p:spPr>
          <a:xfrm>
            <a:off x="7527641" y="3946889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200</a:t>
            </a:r>
          </a:p>
        </p:txBody>
      </p:sp>
      <p:sp>
        <p:nvSpPr>
          <p:cNvPr id="24" name="Pravokotnik 23"/>
          <p:cNvSpPr/>
          <p:nvPr/>
        </p:nvSpPr>
        <p:spPr>
          <a:xfrm>
            <a:off x="2478351" y="3946889"/>
            <a:ext cx="88678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200</a:t>
            </a:r>
          </a:p>
        </p:txBody>
      </p:sp>
      <p:sp>
        <p:nvSpPr>
          <p:cNvPr id="25" name="Pravokotnik 24"/>
          <p:cNvSpPr/>
          <p:nvPr/>
        </p:nvSpPr>
        <p:spPr>
          <a:xfrm>
            <a:off x="2478351" y="2927560"/>
            <a:ext cx="7344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 S</a:t>
            </a:r>
          </a:p>
        </p:txBody>
      </p:sp>
      <p:sp>
        <p:nvSpPr>
          <p:cNvPr id="26" name="Pravokotnik 25"/>
          <p:cNvSpPr/>
          <p:nvPr/>
        </p:nvSpPr>
        <p:spPr>
          <a:xfrm>
            <a:off x="2334208" y="1834425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</a:p>
        </p:txBody>
      </p:sp>
      <p:sp>
        <p:nvSpPr>
          <p:cNvPr id="27" name="Pravokotnik 26"/>
          <p:cNvSpPr/>
          <p:nvPr/>
        </p:nvSpPr>
        <p:spPr>
          <a:xfrm>
            <a:off x="7785444" y="2906017"/>
            <a:ext cx="73449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 S</a:t>
            </a:r>
          </a:p>
        </p:txBody>
      </p:sp>
      <p:sp>
        <p:nvSpPr>
          <p:cNvPr id="28" name="Pravokotnik 27"/>
          <p:cNvSpPr/>
          <p:nvPr/>
        </p:nvSpPr>
        <p:spPr>
          <a:xfrm>
            <a:off x="7869018" y="1871478"/>
            <a:ext cx="41870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l-SI" sz="3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4583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9" grpId="0" animBg="1"/>
      <p:bldP spid="30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4" grpId="0"/>
      <p:bldP spid="25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>
            <a:off x="3097452" y="323111"/>
            <a:ext cx="6692105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PREPIŠI V ZVEZEK IN IZRAČUNAJ.</a:t>
            </a:r>
          </a:p>
        </p:txBody>
      </p:sp>
      <p:sp>
        <p:nvSpPr>
          <p:cNvPr id="30" name="Zaobljeni pravokotnik 29"/>
          <p:cNvSpPr/>
          <p:nvPr/>
        </p:nvSpPr>
        <p:spPr>
          <a:xfrm>
            <a:off x="1192773" y="1687420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200 + 300 = ____</a:t>
            </a:r>
          </a:p>
        </p:txBody>
      </p:sp>
      <p:sp>
        <p:nvSpPr>
          <p:cNvPr id="17" name="Zaobljeni pravokotnik 16"/>
          <p:cNvSpPr/>
          <p:nvPr/>
        </p:nvSpPr>
        <p:spPr>
          <a:xfrm>
            <a:off x="7593572" y="5979527"/>
            <a:ext cx="3560097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____ + 400 = 1000</a:t>
            </a:r>
          </a:p>
        </p:txBody>
      </p:sp>
      <p:sp>
        <p:nvSpPr>
          <p:cNvPr id="18" name="Zaobljeni pravokotnik 17"/>
          <p:cNvSpPr/>
          <p:nvPr/>
        </p:nvSpPr>
        <p:spPr>
          <a:xfrm>
            <a:off x="7514861" y="4597641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____ + 400 = 600</a:t>
            </a:r>
          </a:p>
        </p:txBody>
      </p:sp>
      <p:sp>
        <p:nvSpPr>
          <p:cNvPr id="19" name="Zaobljeni pravokotnik 18"/>
          <p:cNvSpPr/>
          <p:nvPr/>
        </p:nvSpPr>
        <p:spPr>
          <a:xfrm>
            <a:off x="7437824" y="3184479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100 + ____ = 800</a:t>
            </a:r>
          </a:p>
        </p:txBody>
      </p:sp>
      <p:sp>
        <p:nvSpPr>
          <p:cNvPr id="20" name="Zaobljeni pravokotnik 19"/>
          <p:cNvSpPr/>
          <p:nvPr/>
        </p:nvSpPr>
        <p:spPr>
          <a:xfrm>
            <a:off x="7437824" y="1802593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300 + ____ =500 </a:t>
            </a:r>
          </a:p>
        </p:txBody>
      </p:sp>
      <p:sp>
        <p:nvSpPr>
          <p:cNvPr id="21" name="Zaobljeni pravokotnik 20"/>
          <p:cNvSpPr/>
          <p:nvPr/>
        </p:nvSpPr>
        <p:spPr>
          <a:xfrm>
            <a:off x="1192773" y="3184479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500 + 100 = ____</a:t>
            </a:r>
          </a:p>
        </p:txBody>
      </p:sp>
      <p:sp>
        <p:nvSpPr>
          <p:cNvPr id="22" name="Zaobljeni pravokotnik 21"/>
          <p:cNvSpPr/>
          <p:nvPr/>
        </p:nvSpPr>
        <p:spPr>
          <a:xfrm>
            <a:off x="1192773" y="4597640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200 + 200 = ____</a:t>
            </a:r>
          </a:p>
        </p:txBody>
      </p:sp>
      <p:sp>
        <p:nvSpPr>
          <p:cNvPr id="23" name="Zaobljeni pravokotnik 22"/>
          <p:cNvSpPr/>
          <p:nvPr/>
        </p:nvSpPr>
        <p:spPr>
          <a:xfrm>
            <a:off x="1192773" y="5979526"/>
            <a:ext cx="3380902" cy="602885"/>
          </a:xfrm>
          <a:prstGeom prst="roundRect">
            <a:avLst/>
          </a:prstGeom>
          <a:solidFill>
            <a:schemeClr val="bg1"/>
          </a:solidFill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b="1" dirty="0">
                <a:solidFill>
                  <a:srgbClr val="002060"/>
                </a:solidFill>
                <a:latin typeface="Californian FB" panose="0207040306080B030204" pitchFamily="18" charset="0"/>
              </a:rPr>
              <a:t>400 + 500 = ____</a:t>
            </a: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82268" y="1891889"/>
            <a:ext cx="152400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70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97000">
              <a:schemeClr val="accent6">
                <a:lumMod val="45000"/>
                <a:lumOff val="55000"/>
              </a:schemeClr>
            </a:gs>
            <a:gs pos="90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otnik 3"/>
          <p:cNvSpPr/>
          <p:nvPr/>
        </p:nvSpPr>
        <p:spPr>
          <a:xfrm rot="734110">
            <a:off x="4755432" y="3026118"/>
            <a:ext cx="6692105" cy="700481"/>
          </a:xfrm>
          <a:prstGeom prst="roundRect">
            <a:avLst/>
          </a:prstGeom>
          <a:solidFill>
            <a:schemeClr val="bg1"/>
          </a:solidFill>
          <a:ln w="730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800" b="1" dirty="0">
                <a:solidFill>
                  <a:schemeClr val="tx1"/>
                </a:solidFill>
                <a:latin typeface="Californian FB" panose="0207040306080B030204" pitchFamily="18" charset="0"/>
              </a:rPr>
              <a:t>SPET SI SE NAUČIL NEKAJ NOVEGA!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7" y="1246108"/>
            <a:ext cx="37909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252</Words>
  <Application>Microsoft Office PowerPoint</Application>
  <PresentationFormat>Widescreen</PresentationFormat>
  <Paragraphs>86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Californian FB</vt:lpstr>
      <vt:lpstr>Officeova 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Nataša Lenarčič</cp:lastModifiedBy>
  <cp:revision>18</cp:revision>
  <dcterms:created xsi:type="dcterms:W3CDTF">2020-05-04T07:50:11Z</dcterms:created>
  <dcterms:modified xsi:type="dcterms:W3CDTF">2020-05-10T15:53:00Z</dcterms:modified>
</cp:coreProperties>
</file>