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408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443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807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1660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417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38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446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008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3858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772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991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5758-C741-6540-A234-A2E6A82F967F}" type="datetimeFigureOut">
              <a:rPr lang="sl-SI" smtClean="0"/>
              <a:t>19.5.2020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45E2E-3FFB-4D46-A65E-D7433CAC204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983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59236" y="1600200"/>
            <a:ext cx="8679915" cy="3710354"/>
          </a:xfrm>
        </p:spPr>
        <p:txBody>
          <a:bodyPr>
            <a:normAutofit fontScale="90000"/>
          </a:bodyPr>
          <a:lstStyle/>
          <a:p>
            <a:pPr algn="r"/>
            <a:r>
              <a:rPr lang="sl-SI" sz="9800" dirty="0" smtClean="0">
                <a:solidFill>
                  <a:schemeClr val="tx1"/>
                </a:solidFill>
              </a:rPr>
              <a:t/>
            </a:r>
            <a:br>
              <a:rPr lang="sl-SI" sz="9800" dirty="0" smtClean="0">
                <a:solidFill>
                  <a:schemeClr val="tx1"/>
                </a:solidFill>
              </a:rPr>
            </a:br>
            <a:r>
              <a:rPr lang="sl-SI" sz="9800" dirty="0" smtClean="0">
                <a:solidFill>
                  <a:schemeClr val="tx1"/>
                </a:solidFill>
              </a:rPr>
              <a:t/>
            </a:r>
            <a:br>
              <a:rPr lang="sl-SI" sz="9800" dirty="0" smtClean="0">
                <a:solidFill>
                  <a:schemeClr val="tx1"/>
                </a:solidFill>
              </a:rPr>
            </a:br>
            <a:r>
              <a:rPr lang="sl-SI" sz="9800" dirty="0">
                <a:solidFill>
                  <a:schemeClr val="tx1"/>
                </a:solidFill>
              </a:rPr>
              <a:t/>
            </a:r>
            <a:br>
              <a:rPr lang="sl-SI" sz="9800" dirty="0">
                <a:solidFill>
                  <a:schemeClr val="tx1"/>
                </a:solidFill>
              </a:rPr>
            </a:br>
            <a:r>
              <a:rPr lang="sl-SI" sz="9800" dirty="0" smtClean="0">
                <a:solidFill>
                  <a:schemeClr val="tx1"/>
                </a:solidFill>
              </a:rPr>
              <a:t/>
            </a:r>
            <a:br>
              <a:rPr lang="sl-SI" sz="9800" dirty="0" smtClean="0">
                <a:solidFill>
                  <a:schemeClr val="tx1"/>
                </a:solidFill>
              </a:rPr>
            </a:br>
            <a:r>
              <a:rPr lang="sl-SI" sz="9800" dirty="0" smtClean="0">
                <a:solidFill>
                  <a:schemeClr val="tx1"/>
                </a:solidFill>
              </a:rPr>
              <a:t>Krog </a:t>
            </a:r>
            <a:r>
              <a:rPr lang="sl-SI" sz="9800" dirty="0">
                <a:solidFill>
                  <a:schemeClr val="tx1"/>
                </a:solidFill>
              </a:rPr>
              <a:t>in </a:t>
            </a:r>
            <a:r>
              <a:rPr lang="sl-SI" sz="9800" dirty="0" smtClean="0">
                <a:solidFill>
                  <a:schemeClr val="tx1"/>
                </a:solidFill>
              </a:rPr>
              <a:t>krožnica</a:t>
            </a: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/>
            </a:r>
            <a:br>
              <a:rPr lang="sl-SI" dirty="0">
                <a:solidFill>
                  <a:schemeClr val="tx1"/>
                </a:solidFill>
              </a:rPr>
            </a:br>
            <a:r>
              <a:rPr lang="sl-SI" dirty="0" smtClean="0">
                <a:solidFill>
                  <a:schemeClr val="tx1"/>
                </a:solidFill>
              </a:rPr>
              <a:t/>
            </a:r>
            <a:br>
              <a:rPr lang="sl-SI" dirty="0" smtClean="0">
                <a:solidFill>
                  <a:schemeClr val="tx1"/>
                </a:solidFill>
              </a:rPr>
            </a:br>
            <a:r>
              <a:rPr lang="sl-SI" sz="2200" dirty="0" smtClean="0">
                <a:solidFill>
                  <a:schemeClr val="tx1"/>
                </a:solidFill>
              </a:rPr>
              <a:t>Prirejeno po: Nataša </a:t>
            </a:r>
            <a:r>
              <a:rPr lang="sl-SI" sz="2200" dirty="0" smtClean="0">
                <a:solidFill>
                  <a:schemeClr val="tx1"/>
                </a:solidFill>
              </a:rPr>
              <a:t>Anderlič in Ana Vodopivec</a:t>
            </a:r>
            <a:r>
              <a:rPr lang="sl-SI" sz="2200" dirty="0" smtClean="0"/>
              <a:t/>
            </a:r>
            <a:br>
              <a:rPr lang="sl-SI" sz="2200" dirty="0" smtClean="0"/>
            </a:b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194718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554691"/>
            <a:ext cx="10515600" cy="5622272"/>
          </a:xfrm>
        </p:spPr>
        <p:txBody>
          <a:bodyPr>
            <a:normAutofit/>
          </a:bodyPr>
          <a:lstStyle/>
          <a:p>
            <a:r>
              <a:rPr lang="sl-SI" sz="2000" dirty="0"/>
              <a:t>Krog je geometrijski lik.</a:t>
            </a:r>
          </a:p>
          <a:p>
            <a:r>
              <a:rPr lang="sl-SI" sz="2000" dirty="0"/>
              <a:t>Krožnica je sklenjena kriva </a:t>
            </a:r>
            <a:endParaRPr lang="sl-SI" sz="2000" dirty="0" smtClean="0"/>
          </a:p>
          <a:p>
            <a:r>
              <a:rPr lang="sl-SI" sz="2000" dirty="0" smtClean="0"/>
              <a:t>črta</a:t>
            </a:r>
            <a:r>
              <a:rPr lang="sl-SI" sz="2000" dirty="0"/>
              <a:t>, </a:t>
            </a:r>
            <a:r>
              <a:rPr lang="sl-SI" sz="2000" dirty="0" smtClean="0"/>
              <a:t>ki </a:t>
            </a:r>
            <a:r>
              <a:rPr lang="sl-SI" sz="2000" dirty="0"/>
              <a:t>omejuje krog.</a:t>
            </a:r>
          </a:p>
        </p:txBody>
      </p:sp>
      <p:pic>
        <p:nvPicPr>
          <p:cNvPr id="2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418" y="670369"/>
            <a:ext cx="6590461" cy="412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8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Rišimo krožnice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18447" y="3077308"/>
            <a:ext cx="6281873" cy="2974500"/>
          </a:xfrm>
        </p:spPr>
        <p:txBody>
          <a:bodyPr/>
          <a:lstStyle/>
          <a:p>
            <a:r>
              <a:rPr lang="sl-SI" dirty="0"/>
              <a:t>Krožnico lahko narišemo s preprostimi </a:t>
            </a:r>
            <a:r>
              <a:rPr lang="sl-SI" dirty="0" smtClean="0"/>
              <a:t>pripomočki</a:t>
            </a:r>
            <a:r>
              <a:rPr lang="sl-SI" dirty="0"/>
              <a:t>:</a:t>
            </a:r>
          </a:p>
          <a:p>
            <a:pPr marL="0" indent="0">
              <a:buNone/>
            </a:pPr>
            <a:r>
              <a:rPr lang="sl-SI" dirty="0"/>
              <a:t>- Obrišemo kozarec, krožnik, lepilni trak …</a:t>
            </a:r>
          </a:p>
          <a:p>
            <a:pPr>
              <a:buFontTx/>
              <a:buChar char="-"/>
            </a:pPr>
            <a:r>
              <a:rPr lang="sl-SI" dirty="0"/>
              <a:t>Ko predmet </a:t>
            </a:r>
            <a:r>
              <a:rPr lang="sl-SI" dirty="0" smtClean="0"/>
              <a:t>odmaknemo, </a:t>
            </a:r>
            <a:r>
              <a:rPr lang="sl-SI" dirty="0"/>
              <a:t>vidimo krožnico.</a:t>
            </a:r>
          </a:p>
          <a:p>
            <a:pPr>
              <a:buFontTx/>
              <a:buChar char="-"/>
            </a:pPr>
            <a:r>
              <a:rPr lang="sl-SI" dirty="0"/>
              <a:t>Če pobarvamo notranjost krožnice, dobimo geometrijski lik – krog.</a:t>
            </a:r>
          </a:p>
        </p:txBody>
      </p:sp>
      <p:pic>
        <p:nvPicPr>
          <p:cNvPr id="4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469" y="553871"/>
            <a:ext cx="6906874" cy="199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6591" y="483393"/>
            <a:ext cx="10515600" cy="5286095"/>
          </a:xfrm>
        </p:spPr>
        <p:txBody>
          <a:bodyPr/>
          <a:lstStyle/>
          <a:p>
            <a:endParaRPr lang="sl-SI" dirty="0" smtClean="0"/>
          </a:p>
          <a:p>
            <a:r>
              <a:rPr lang="sl-SI" dirty="0" smtClean="0"/>
              <a:t>Krožnico </a:t>
            </a:r>
            <a:r>
              <a:rPr lang="sl-SI" dirty="0"/>
              <a:t>lahko narišemo s šestilom.</a:t>
            </a:r>
          </a:p>
          <a:p>
            <a:pPr>
              <a:buFontTx/>
              <a:buChar char="-"/>
            </a:pPr>
            <a:endParaRPr lang="sl-SI" dirty="0" smtClean="0"/>
          </a:p>
          <a:p>
            <a:r>
              <a:rPr lang="sl-SI" dirty="0"/>
              <a:t> </a:t>
            </a:r>
            <a:r>
              <a:rPr lang="sl-SI" dirty="0" smtClean="0"/>
              <a:t>    Najprej </a:t>
            </a:r>
            <a:r>
              <a:rPr lang="sl-SI" dirty="0"/>
              <a:t>označimo središče 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     krožnice </a:t>
            </a:r>
            <a:r>
              <a:rPr lang="sl-SI" dirty="0"/>
              <a:t>s točko S,</a:t>
            </a:r>
          </a:p>
          <a:p>
            <a:pPr>
              <a:buFontTx/>
              <a:buChar char="-"/>
            </a:pPr>
            <a:r>
              <a:rPr lang="sl-SI" dirty="0" smtClean="0"/>
              <a:t> Konico </a:t>
            </a:r>
            <a:r>
              <a:rPr lang="sl-SI" dirty="0"/>
              <a:t>zabodemo v središče,</a:t>
            </a:r>
          </a:p>
          <a:p>
            <a:pPr>
              <a:buFontTx/>
              <a:buChar char="-"/>
            </a:pPr>
            <a:r>
              <a:rPr lang="sl-SI" dirty="0" smtClean="0"/>
              <a:t> Šestilo </a:t>
            </a:r>
            <a:r>
              <a:rPr lang="sl-SI" dirty="0"/>
              <a:t>držimo za vrh z dvema 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 </a:t>
            </a:r>
            <a:r>
              <a:rPr lang="sl-SI" dirty="0" smtClean="0"/>
              <a:t>   prstoma </a:t>
            </a:r>
            <a:r>
              <a:rPr lang="sl-SI" dirty="0"/>
              <a:t> </a:t>
            </a:r>
            <a:r>
              <a:rPr lang="sl-SI" dirty="0" smtClean="0"/>
              <a:t>in </a:t>
            </a:r>
            <a:r>
              <a:rPr lang="sl-SI" dirty="0"/>
              <a:t>narišemo krožnico.</a:t>
            </a:r>
          </a:p>
          <a:p>
            <a:pPr marL="0" indent="0">
              <a:buNone/>
            </a:pPr>
            <a:endParaRPr lang="sl-SI" dirty="0"/>
          </a:p>
          <a:p>
            <a:pPr>
              <a:buFontTx/>
              <a:buChar char="-"/>
            </a:pPr>
            <a:endParaRPr lang="sl-SI" dirty="0"/>
          </a:p>
        </p:txBody>
      </p:sp>
      <p:pic>
        <p:nvPicPr>
          <p:cNvPr id="2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05" y="1216525"/>
            <a:ext cx="5150668" cy="3353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5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99635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2000" dirty="0" smtClean="0"/>
              <a:t>                                                    </a:t>
            </a:r>
            <a:r>
              <a:rPr lang="sl-SI" sz="2000" b="1" i="1" dirty="0" smtClean="0">
                <a:solidFill>
                  <a:srgbClr val="FF0000"/>
                </a:solidFill>
              </a:rPr>
              <a:t>Krožnici </a:t>
            </a:r>
            <a:r>
              <a:rPr lang="sl-SI" sz="2000" b="1" i="1" dirty="0">
                <a:solidFill>
                  <a:srgbClr val="FF0000"/>
                </a:solidFill>
              </a:rPr>
              <a:t>lahko narišemo polmer in premer</a:t>
            </a:r>
          </a:p>
          <a:p>
            <a:r>
              <a:rPr lang="sl-SI" sz="2000" dirty="0"/>
              <a:t>Polmer: je </a:t>
            </a:r>
            <a:r>
              <a:rPr lang="sl-SI" sz="2000" dirty="0" smtClean="0"/>
              <a:t>daljica</a:t>
            </a:r>
            <a:r>
              <a:rPr lang="sl-SI" sz="2000" dirty="0"/>
              <a:t>, ki povezuje središče krožnice s točko na krožnici. Označimo ga z malo črko r.</a:t>
            </a:r>
          </a:p>
          <a:p>
            <a:endParaRPr lang="sl-SI" sz="3200" dirty="0"/>
          </a:p>
          <a:p>
            <a:endParaRPr lang="sl-SI" sz="3200" dirty="0"/>
          </a:p>
          <a:p>
            <a:pPr marL="0" indent="0">
              <a:buNone/>
            </a:pPr>
            <a:r>
              <a:rPr lang="sl-SI" sz="3200" dirty="0" smtClean="0"/>
              <a:t>   PREMER IN </a:t>
            </a:r>
          </a:p>
          <a:p>
            <a:pPr marL="0" indent="0">
              <a:buNone/>
            </a:pPr>
            <a:r>
              <a:rPr lang="sl-SI" sz="3200" dirty="0" smtClean="0"/>
              <a:t>          POLMER</a:t>
            </a:r>
            <a:endParaRPr lang="sl-SI" sz="3200" dirty="0"/>
          </a:p>
          <a:p>
            <a:endParaRPr lang="sl-SI" sz="2000" dirty="0" smtClean="0"/>
          </a:p>
          <a:p>
            <a:endParaRPr lang="sl-SI" sz="2000" dirty="0"/>
          </a:p>
          <a:p>
            <a:endParaRPr lang="sl-SI" sz="2000" dirty="0" smtClean="0"/>
          </a:p>
          <a:p>
            <a:r>
              <a:rPr lang="sl-SI" sz="2000" dirty="0" smtClean="0"/>
              <a:t>Premer</a:t>
            </a:r>
            <a:r>
              <a:rPr lang="sl-SI" sz="2000" dirty="0"/>
              <a:t>: je daljica, ki povezuje nasprotni točki na krožnici in poteka skozi njeno središče. Označimo ga z malo črko d.</a:t>
            </a:r>
          </a:p>
          <a:p>
            <a:pPr marL="0" indent="0">
              <a:buNone/>
            </a:pPr>
            <a:endParaRPr lang="sl-SI" sz="3200" dirty="0"/>
          </a:p>
        </p:txBody>
      </p:sp>
      <p:pic>
        <p:nvPicPr>
          <p:cNvPr id="2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241" y="1345224"/>
            <a:ext cx="2474374" cy="2341024"/>
          </a:xfrm>
          <a:prstGeom prst="rect">
            <a:avLst/>
          </a:prstGeom>
        </p:spPr>
      </p:pic>
      <p:pic>
        <p:nvPicPr>
          <p:cNvPr id="5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148" y="2672861"/>
            <a:ext cx="2512963" cy="238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5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88631" y="1878904"/>
            <a:ext cx="3498979" cy="2931091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V </a:t>
            </a:r>
            <a:r>
              <a:rPr lang="sl-SI" dirty="0" smtClean="0">
                <a:solidFill>
                  <a:schemeClr val="tx1"/>
                </a:solidFill>
              </a:rPr>
              <a:t>zvezek napiši naslov Vaja. Nariši nekaj krožnic po navodilu.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 = 3 cm                                         </a:t>
            </a:r>
            <a:r>
              <a:rPr lang="sl-SI" dirty="0" smtClean="0"/>
              <a:t> </a:t>
            </a:r>
            <a:r>
              <a:rPr lang="sl-SI" dirty="0" smtClean="0"/>
              <a:t>Označi polmer, premer</a:t>
            </a:r>
          </a:p>
          <a:p>
            <a:pPr marL="0" indent="0">
              <a:buNone/>
            </a:pPr>
            <a:r>
              <a:rPr lang="sl-SI" dirty="0" smtClean="0"/>
              <a:t>                                                              in središče.</a:t>
            </a:r>
            <a:endParaRPr lang="sl-SI" dirty="0"/>
          </a:p>
          <a:p>
            <a:r>
              <a:rPr lang="sl-SI" dirty="0"/>
              <a:t>r</a:t>
            </a:r>
            <a:r>
              <a:rPr lang="sl-SI" dirty="0" smtClean="0"/>
              <a:t> = 5 cm</a:t>
            </a:r>
          </a:p>
          <a:p>
            <a:endParaRPr lang="sl-SI" dirty="0"/>
          </a:p>
          <a:p>
            <a:r>
              <a:rPr lang="sl-SI" dirty="0"/>
              <a:t>r</a:t>
            </a:r>
            <a:r>
              <a:rPr lang="sl-SI" dirty="0" smtClean="0"/>
              <a:t> = 4 cm</a:t>
            </a:r>
          </a:p>
          <a:p>
            <a:endParaRPr lang="sl-SI" dirty="0"/>
          </a:p>
          <a:p>
            <a:r>
              <a:rPr lang="sl-SI" dirty="0"/>
              <a:t>d</a:t>
            </a:r>
            <a:r>
              <a:rPr lang="sl-SI" dirty="0" smtClean="0"/>
              <a:t> = 7 cm</a:t>
            </a:r>
          </a:p>
          <a:p>
            <a:endParaRPr lang="sl-SI" dirty="0"/>
          </a:p>
          <a:p>
            <a:r>
              <a:rPr lang="sl-SI" dirty="0"/>
              <a:t>d</a:t>
            </a:r>
            <a:r>
              <a:rPr lang="sl-SI" dirty="0" smtClean="0"/>
              <a:t> = 6 cm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64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u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107" y="1175660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Ne pozabi na nalogo pri likovnem, kjer moraš narisati risbo s šestilom.</a:t>
            </a:r>
            <a:endParaRPr lang="sl-SI" dirty="0"/>
          </a:p>
        </p:txBody>
      </p:sp>
      <p:sp>
        <p:nvSpPr>
          <p:cNvPr id="4" name="Ograda vsebine 3"/>
          <p:cNvSpPr>
            <a:spLocks noGrp="1"/>
          </p:cNvSpPr>
          <p:nvPr>
            <p:ph idx="1"/>
          </p:nvPr>
        </p:nvSpPr>
        <p:spPr>
          <a:xfrm>
            <a:off x="5411244" y="1227550"/>
            <a:ext cx="5736920" cy="4396635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Risanje krožnic ti gre že zagotovo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12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2793</TotalTime>
  <Words>203</Words>
  <Application>Microsoft Office PowerPoint</Application>
  <PresentationFormat>Po meri</PresentationFormat>
  <Paragraphs>39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Atlas</vt:lpstr>
      <vt:lpstr>    Krog in krožnica   Prirejeno po: Nataša Anderlič in Ana Vodopivec </vt:lpstr>
      <vt:lpstr>PowerPointova predstavitev</vt:lpstr>
      <vt:lpstr>Rišimo krožnice</vt:lpstr>
      <vt:lpstr>PowerPointova predstavitev</vt:lpstr>
      <vt:lpstr>PowerPointova predstavitev</vt:lpstr>
      <vt:lpstr>V zvezek napiši naslov Vaja. Nariši nekaj krožnic po navodilu.</vt:lpstr>
      <vt:lpstr>Ne pozabi na nalogo pri likovnem, kjer moraš narisati risbo s šestilom.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Krog in krožnica</dc:title>
  <dc:creator>Žiga</dc:creator>
  <cp:lastModifiedBy>Lina</cp:lastModifiedBy>
  <cp:revision>9</cp:revision>
  <dcterms:modified xsi:type="dcterms:W3CDTF">2020-05-21T06:45:23Z</dcterms:modified>
</cp:coreProperties>
</file>