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1" r:id="rId1"/>
  </p:sldMasterIdLst>
  <p:sldIdLst>
    <p:sldId id="256" r:id="rId2"/>
    <p:sldId id="260" r:id="rId3"/>
    <p:sldId id="257" r:id="rId4"/>
    <p:sldId id="259"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24086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838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961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390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4/28/2020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52075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4757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87375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485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4/28/2020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2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884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374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663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0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339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59756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6798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043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7581056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l.wikipedia.org/wiki/Pihala" TargetMode="External"/><Relationship Id="rId2" Type="http://schemas.openxmlformats.org/officeDocument/2006/relationships/hyperlink" Target="https://sl.wikipedia.org/wiki/19._stoletje" TargetMode="External"/><Relationship Id="rId1" Type="http://schemas.openxmlformats.org/officeDocument/2006/relationships/slideLayout" Target="../slideLayouts/slideLayout2.xml"/><Relationship Id="rId6" Type="http://schemas.openxmlformats.org/officeDocument/2006/relationships/hyperlink" Target="https://sl.wikipedia.org/wiki/Vokal" TargetMode="External"/><Relationship Id="rId5" Type="http://schemas.openxmlformats.org/officeDocument/2006/relationships/hyperlink" Target="https://sl.wikipedia.org/wiki/Godala" TargetMode="External"/><Relationship Id="rId4" Type="http://schemas.openxmlformats.org/officeDocument/2006/relationships/hyperlink" Target="https://sl.wikipedia.org/wiki/Trobil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l-SI" dirty="0" smtClean="0"/>
              <a:t>KLAVIR</a:t>
            </a:r>
            <a:endParaRPr lang="en-US" dirty="0"/>
          </a:p>
        </p:txBody>
      </p:sp>
      <p:sp>
        <p:nvSpPr>
          <p:cNvPr id="3" name="Subtitle 2"/>
          <p:cNvSpPr>
            <a:spLocks noGrp="1"/>
          </p:cNvSpPr>
          <p:nvPr>
            <p:ph type="subTitle" idx="1"/>
          </p:nvPr>
        </p:nvSpPr>
        <p:spPr/>
        <p:txBody>
          <a:bodyPr/>
          <a:lstStyle/>
          <a:p>
            <a:r>
              <a:rPr lang="sl-SI" dirty="0" smtClean="0"/>
              <a:t>Tina Podgornik</a:t>
            </a:r>
            <a:endParaRPr lang="en-US" dirty="0"/>
          </a:p>
        </p:txBody>
      </p:sp>
    </p:spTree>
    <p:extLst>
      <p:ext uri="{BB962C8B-B14F-4D97-AF65-F5344CB8AC3E}">
        <p14:creationId xmlns:p14="http://schemas.microsoft.com/office/powerpoint/2010/main" val="1971513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4479235" cy="1293028"/>
          </a:xfrm>
        </p:spPr>
        <p:txBody>
          <a:bodyPr>
            <a:normAutofit/>
          </a:bodyPr>
          <a:lstStyle/>
          <a:p>
            <a:r>
              <a:rPr lang="sl-SI" sz="6000" dirty="0" smtClean="0"/>
              <a:t>OPIS</a:t>
            </a:r>
            <a:endParaRPr lang="en-US" sz="6000" dirty="0"/>
          </a:p>
        </p:txBody>
      </p:sp>
      <p:sp>
        <p:nvSpPr>
          <p:cNvPr id="3" name="Content Placeholder 2"/>
          <p:cNvSpPr>
            <a:spLocks noGrp="1"/>
          </p:cNvSpPr>
          <p:nvPr>
            <p:ph idx="1"/>
          </p:nvPr>
        </p:nvSpPr>
        <p:spPr>
          <a:xfrm>
            <a:off x="685800" y="2194560"/>
            <a:ext cx="10820400" cy="1860605"/>
          </a:xfrm>
        </p:spPr>
        <p:txBody>
          <a:bodyPr>
            <a:normAutofit/>
          </a:bodyPr>
          <a:lstStyle/>
          <a:p>
            <a:pPr marL="0" indent="0">
              <a:buNone/>
            </a:pPr>
            <a:r>
              <a:rPr lang="sl-SI" dirty="0" smtClean="0">
                <a:solidFill>
                  <a:srgbClr val="7030A0"/>
                </a:solidFill>
              </a:rPr>
              <a:t>Vsak klavir ima 88 tipk, nekateri pa tudi 92. Bele tipke so za naravne tone, črne tipke pa so za zvišane ali znižane tone. Tipkovnico delimo na sedem oktav. Tipke na levi strani so za nižje oz. basovske tone, tipke na desni pa za visoke tone. Običajno basovske tone igramo z levo roko in višje tone z desno.</a:t>
            </a:r>
          </a:p>
          <a:p>
            <a:pPr marL="0" indent="0">
              <a:buNone/>
            </a:pPr>
            <a:r>
              <a:rPr lang="sl-SI" dirty="0" smtClean="0">
                <a:solidFill>
                  <a:srgbClr val="7030A0"/>
                </a:solidFill>
              </a:rPr>
              <a:t>Sestavni deli klavirja so:</a:t>
            </a:r>
          </a:p>
        </p:txBody>
      </p:sp>
      <p:sp>
        <p:nvSpPr>
          <p:cNvPr id="4" name="TextBox 3"/>
          <p:cNvSpPr txBox="1"/>
          <p:nvPr/>
        </p:nvSpPr>
        <p:spPr>
          <a:xfrm>
            <a:off x="665921" y="3995531"/>
            <a:ext cx="5257359" cy="2308324"/>
          </a:xfrm>
          <a:prstGeom prst="rect">
            <a:avLst/>
          </a:prstGeom>
          <a:noFill/>
        </p:spPr>
        <p:txBody>
          <a:bodyPr wrap="square" rtlCol="0">
            <a:spAutoFit/>
          </a:bodyPr>
          <a:lstStyle/>
          <a:p>
            <a:pPr marL="342900" indent="-342900">
              <a:buFont typeface="+mj-lt"/>
              <a:buAutoNum type="arabicParenR"/>
            </a:pPr>
            <a:r>
              <a:rPr lang="sl-SI" dirty="0" smtClean="0"/>
              <a:t>Litoželezni okvir nad uglaševalno ploščo</a:t>
            </a:r>
          </a:p>
          <a:p>
            <a:pPr marL="342900" indent="-342900">
              <a:buFont typeface="+mj-lt"/>
              <a:buAutoNum type="arabicParenR"/>
            </a:pPr>
            <a:r>
              <a:rPr lang="sl-SI" dirty="0" smtClean="0"/>
              <a:t>Sprednji pokrov</a:t>
            </a:r>
            <a:endParaRPr lang="sl-SI" dirty="0"/>
          </a:p>
          <a:p>
            <a:pPr marL="342900" indent="-342900">
              <a:buFont typeface="+mj-lt"/>
              <a:buAutoNum type="arabicParenR"/>
            </a:pPr>
            <a:r>
              <a:rPr lang="sl-SI" dirty="0" err="1" smtClean="0"/>
              <a:t>Kapodaster</a:t>
            </a:r>
            <a:endParaRPr lang="sl-SI" dirty="0"/>
          </a:p>
          <a:p>
            <a:pPr marL="342900" indent="-342900">
              <a:buFont typeface="+mj-lt"/>
              <a:buAutoNum type="arabicParenR"/>
            </a:pPr>
            <a:r>
              <a:rPr lang="sl-SI" dirty="0" smtClean="0"/>
              <a:t>Dušilci</a:t>
            </a:r>
            <a:endParaRPr lang="sl-SI" dirty="0"/>
          </a:p>
          <a:p>
            <a:pPr marL="342900" indent="-342900">
              <a:buFont typeface="+mj-lt"/>
              <a:buAutoNum type="arabicParenR"/>
            </a:pPr>
            <a:r>
              <a:rPr lang="sl-SI" dirty="0" smtClean="0"/>
              <a:t>Pokrov veliki</a:t>
            </a:r>
            <a:endParaRPr lang="sl-SI" dirty="0"/>
          </a:p>
          <a:p>
            <a:pPr marL="342900" indent="-342900">
              <a:buFont typeface="+mj-lt"/>
              <a:buAutoNum type="arabicParenR"/>
            </a:pPr>
            <a:r>
              <a:rPr lang="sl-SI" dirty="0" smtClean="0"/>
              <a:t>Vzvodi </a:t>
            </a:r>
            <a:r>
              <a:rPr lang="sl-SI" dirty="0"/>
              <a:t>dušilcev</a:t>
            </a:r>
          </a:p>
          <a:p>
            <a:pPr marL="342900" indent="-342900">
              <a:buFont typeface="+mj-lt"/>
              <a:buAutoNum type="arabicParenR"/>
            </a:pPr>
            <a:r>
              <a:rPr lang="sl-SI" dirty="0" smtClean="0"/>
              <a:t>Mehanizem </a:t>
            </a:r>
            <a:r>
              <a:rPr lang="sl-SI" dirty="0"/>
              <a:t>desnega pedala</a:t>
            </a:r>
          </a:p>
          <a:p>
            <a:endParaRPr lang="en-US" dirty="0"/>
          </a:p>
        </p:txBody>
      </p:sp>
      <p:sp>
        <p:nvSpPr>
          <p:cNvPr id="5" name="TextBox 4"/>
          <p:cNvSpPr txBox="1"/>
          <p:nvPr/>
        </p:nvSpPr>
        <p:spPr>
          <a:xfrm>
            <a:off x="6933979" y="4000169"/>
            <a:ext cx="3392778" cy="1754326"/>
          </a:xfrm>
          <a:prstGeom prst="rect">
            <a:avLst/>
          </a:prstGeom>
          <a:noFill/>
        </p:spPr>
        <p:txBody>
          <a:bodyPr wrap="square" rtlCol="0">
            <a:spAutoFit/>
          </a:bodyPr>
          <a:lstStyle/>
          <a:p>
            <a:pPr marL="342900" indent="-342900">
              <a:buFont typeface="+mj-lt"/>
              <a:buAutoNum type="arabicParenR" startAt="8"/>
            </a:pPr>
            <a:r>
              <a:rPr lang="sl-SI" dirty="0" smtClean="0"/>
              <a:t>Pedali</a:t>
            </a:r>
            <a:r>
              <a:rPr lang="sl-SI" dirty="0"/>
              <a:t>: 3</a:t>
            </a:r>
          </a:p>
          <a:p>
            <a:pPr marL="342900" indent="-342900">
              <a:buFont typeface="+mj-lt"/>
              <a:buAutoNum type="arabicParenR" startAt="8"/>
            </a:pPr>
            <a:r>
              <a:rPr lang="sl-SI" dirty="0" smtClean="0"/>
              <a:t>Zatiči </a:t>
            </a:r>
            <a:r>
              <a:rPr lang="sl-SI" dirty="0"/>
              <a:t>za pritrditev strun</a:t>
            </a:r>
          </a:p>
          <a:p>
            <a:pPr marL="342900" indent="-342900">
              <a:buFont typeface="+mj-lt"/>
              <a:buAutoNum type="arabicParenR" startAt="8"/>
            </a:pPr>
            <a:r>
              <a:rPr lang="sl-SI" dirty="0" smtClean="0"/>
              <a:t>Litoželezni </a:t>
            </a:r>
            <a:r>
              <a:rPr lang="sl-SI" dirty="0"/>
              <a:t>okvir zadaj</a:t>
            </a:r>
          </a:p>
          <a:p>
            <a:pPr marL="342900" indent="-342900">
              <a:buFont typeface="+mj-lt"/>
              <a:buAutoNum type="arabicParenR" startAt="8"/>
            </a:pPr>
            <a:r>
              <a:rPr lang="sl-SI" dirty="0" smtClean="0"/>
              <a:t>Resonančna </a:t>
            </a:r>
            <a:r>
              <a:rPr lang="sl-SI" dirty="0"/>
              <a:t>plošča</a:t>
            </a:r>
          </a:p>
          <a:p>
            <a:pPr marL="342900" indent="-342900">
              <a:buFont typeface="+mj-lt"/>
              <a:buAutoNum type="arabicParenR" startAt="8"/>
            </a:pPr>
            <a:r>
              <a:rPr lang="sl-SI" dirty="0" smtClean="0"/>
              <a:t>Strune</a:t>
            </a:r>
            <a:endParaRPr lang="sl-SI" dirty="0"/>
          </a:p>
          <a:p>
            <a:endParaRPr lang="en-US" dirty="0"/>
          </a:p>
        </p:txBody>
      </p:sp>
    </p:spTree>
    <p:extLst>
      <p:ext uri="{BB962C8B-B14F-4D97-AF65-F5344CB8AC3E}">
        <p14:creationId xmlns:p14="http://schemas.microsoft.com/office/powerpoint/2010/main" val="1575315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599" y="268358"/>
            <a:ext cx="3992217" cy="1789044"/>
          </a:xfrm>
        </p:spPr>
        <p:txBody>
          <a:bodyPr>
            <a:noAutofit/>
          </a:bodyPr>
          <a:lstStyle/>
          <a:p>
            <a:r>
              <a:rPr lang="sl-SI" sz="6000" dirty="0" smtClean="0"/>
              <a:t>VRSTE</a:t>
            </a:r>
            <a:endParaRPr lang="en-US" sz="6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43597652"/>
              </p:ext>
            </p:extLst>
          </p:nvPr>
        </p:nvGraphicFramePr>
        <p:xfrm>
          <a:off x="685798" y="2193925"/>
          <a:ext cx="10873410" cy="3938518"/>
        </p:xfrm>
        <a:graphic>
          <a:graphicData uri="http://schemas.openxmlformats.org/drawingml/2006/table">
            <a:tbl>
              <a:tblPr firstRow="1" bandRow="1">
                <a:tableStyleId>{F5AB1C69-6EDB-4FF4-983F-18BD219EF322}</a:tableStyleId>
              </a:tblPr>
              <a:tblGrid>
                <a:gridCol w="2174682">
                  <a:extLst>
                    <a:ext uri="{9D8B030D-6E8A-4147-A177-3AD203B41FA5}">
                      <a16:colId xmlns:a16="http://schemas.microsoft.com/office/drawing/2014/main" val="1763635290"/>
                    </a:ext>
                  </a:extLst>
                </a:gridCol>
                <a:gridCol w="2174682">
                  <a:extLst>
                    <a:ext uri="{9D8B030D-6E8A-4147-A177-3AD203B41FA5}">
                      <a16:colId xmlns:a16="http://schemas.microsoft.com/office/drawing/2014/main" val="3886672037"/>
                    </a:ext>
                  </a:extLst>
                </a:gridCol>
                <a:gridCol w="2174682">
                  <a:extLst>
                    <a:ext uri="{9D8B030D-6E8A-4147-A177-3AD203B41FA5}">
                      <a16:colId xmlns:a16="http://schemas.microsoft.com/office/drawing/2014/main" val="2646693587"/>
                    </a:ext>
                  </a:extLst>
                </a:gridCol>
                <a:gridCol w="2174682">
                  <a:extLst>
                    <a:ext uri="{9D8B030D-6E8A-4147-A177-3AD203B41FA5}">
                      <a16:colId xmlns:a16="http://schemas.microsoft.com/office/drawing/2014/main" val="986134521"/>
                    </a:ext>
                  </a:extLst>
                </a:gridCol>
                <a:gridCol w="2174682">
                  <a:extLst>
                    <a:ext uri="{9D8B030D-6E8A-4147-A177-3AD203B41FA5}">
                      <a16:colId xmlns:a16="http://schemas.microsoft.com/office/drawing/2014/main" val="3977069358"/>
                    </a:ext>
                  </a:extLst>
                </a:gridCol>
              </a:tblGrid>
              <a:tr h="1969259">
                <a:tc>
                  <a:txBody>
                    <a:bodyPr/>
                    <a:lstStyle/>
                    <a:p>
                      <a:r>
                        <a:rPr lang="sl-SI" dirty="0" smtClean="0"/>
                        <a:t>DIGITALNI KLAVIR</a:t>
                      </a:r>
                      <a:endParaRPr lang="en-US" dirty="0"/>
                    </a:p>
                  </a:txBody>
                  <a:tcPr/>
                </a:tc>
                <a:tc>
                  <a:txBody>
                    <a:bodyPr/>
                    <a:lstStyle/>
                    <a:p>
                      <a:r>
                        <a:rPr lang="sl-SI" dirty="0" smtClean="0"/>
                        <a:t>SCENSKI KLAVIR</a:t>
                      </a:r>
                      <a:endParaRPr lang="en-US" dirty="0"/>
                    </a:p>
                  </a:txBody>
                  <a:tcPr/>
                </a:tc>
                <a:tc>
                  <a:txBody>
                    <a:bodyPr/>
                    <a:lstStyle/>
                    <a:p>
                      <a:r>
                        <a:rPr lang="sl-SI" dirty="0" smtClean="0"/>
                        <a:t>KONCERTNI KLAVIR</a:t>
                      </a:r>
                      <a:endParaRPr lang="en-US" dirty="0"/>
                    </a:p>
                  </a:txBody>
                  <a:tcPr/>
                </a:tc>
                <a:tc>
                  <a:txBody>
                    <a:bodyPr/>
                    <a:lstStyle/>
                    <a:p>
                      <a:r>
                        <a:rPr lang="sl-SI" dirty="0" smtClean="0"/>
                        <a:t>OTROŠKI KLAVIR</a:t>
                      </a:r>
                      <a:endParaRPr lang="en-US" dirty="0"/>
                    </a:p>
                  </a:txBody>
                  <a:tcPr/>
                </a:tc>
                <a:tc>
                  <a:txBody>
                    <a:bodyPr/>
                    <a:lstStyle/>
                    <a:p>
                      <a:r>
                        <a:rPr lang="sl-SI" dirty="0" smtClean="0"/>
                        <a:t>HIBRIDNI KLAVIR</a:t>
                      </a:r>
                      <a:endParaRPr lang="en-US" dirty="0"/>
                    </a:p>
                  </a:txBody>
                  <a:tcPr/>
                </a:tc>
                <a:extLst>
                  <a:ext uri="{0D108BD9-81ED-4DB2-BD59-A6C34878D82A}">
                    <a16:rowId xmlns:a16="http://schemas.microsoft.com/office/drawing/2014/main" val="655301582"/>
                  </a:ext>
                </a:extLst>
              </a:tr>
              <a:tr h="196925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2707421"/>
                  </a:ext>
                </a:extLst>
              </a:tr>
            </a:tbl>
          </a:graphicData>
        </a:graphic>
      </p:graphicFrame>
      <p:pic>
        <p:nvPicPr>
          <p:cNvPr id="11" name="Picture 10"/>
          <p:cNvPicPr>
            <a:picLocks noChangeAspect="1"/>
          </p:cNvPicPr>
          <p:nvPr/>
        </p:nvPicPr>
        <p:blipFill>
          <a:blip r:embed="rId2"/>
          <a:stretch>
            <a:fillRect/>
          </a:stretch>
        </p:blipFill>
        <p:spPr>
          <a:xfrm>
            <a:off x="655983" y="4214190"/>
            <a:ext cx="2224362" cy="1769165"/>
          </a:xfrm>
          <a:prstGeom prst="rect">
            <a:avLst/>
          </a:prstGeom>
        </p:spPr>
      </p:pic>
      <p:pic>
        <p:nvPicPr>
          <p:cNvPr id="12" name="Picture 11"/>
          <p:cNvPicPr>
            <a:picLocks noChangeAspect="1"/>
          </p:cNvPicPr>
          <p:nvPr/>
        </p:nvPicPr>
        <p:blipFill>
          <a:blip r:embed="rId3"/>
          <a:stretch>
            <a:fillRect/>
          </a:stretch>
        </p:blipFill>
        <p:spPr>
          <a:xfrm>
            <a:off x="2802835" y="4462669"/>
            <a:ext cx="2234029" cy="1086471"/>
          </a:xfrm>
          <a:prstGeom prst="rect">
            <a:avLst/>
          </a:prstGeom>
        </p:spPr>
      </p:pic>
      <p:pic>
        <p:nvPicPr>
          <p:cNvPr id="13" name="Picture 12"/>
          <p:cNvPicPr>
            <a:picLocks noChangeAspect="1"/>
          </p:cNvPicPr>
          <p:nvPr/>
        </p:nvPicPr>
        <p:blipFill>
          <a:blip r:embed="rId4"/>
          <a:stretch>
            <a:fillRect/>
          </a:stretch>
        </p:blipFill>
        <p:spPr>
          <a:xfrm>
            <a:off x="4967080" y="4131974"/>
            <a:ext cx="2238789" cy="1988045"/>
          </a:xfrm>
          <a:prstGeom prst="rect">
            <a:avLst/>
          </a:prstGeom>
        </p:spPr>
      </p:pic>
      <p:pic>
        <p:nvPicPr>
          <p:cNvPr id="14" name="Picture 13"/>
          <p:cNvPicPr>
            <a:picLocks noChangeAspect="1"/>
          </p:cNvPicPr>
          <p:nvPr/>
        </p:nvPicPr>
        <p:blipFill>
          <a:blip r:embed="rId5"/>
          <a:stretch>
            <a:fillRect/>
          </a:stretch>
        </p:blipFill>
        <p:spPr>
          <a:xfrm>
            <a:off x="7222435" y="4178982"/>
            <a:ext cx="2140226" cy="2038565"/>
          </a:xfrm>
          <a:prstGeom prst="rect">
            <a:avLst/>
          </a:prstGeom>
        </p:spPr>
      </p:pic>
      <p:pic>
        <p:nvPicPr>
          <p:cNvPr id="15" name="Picture 14"/>
          <p:cNvPicPr>
            <a:picLocks noChangeAspect="1"/>
          </p:cNvPicPr>
          <p:nvPr/>
        </p:nvPicPr>
        <p:blipFill>
          <a:blip r:embed="rId6"/>
          <a:stretch>
            <a:fillRect/>
          </a:stretch>
        </p:blipFill>
        <p:spPr>
          <a:xfrm>
            <a:off x="9388130" y="4091343"/>
            <a:ext cx="2190958" cy="2216484"/>
          </a:xfrm>
          <a:prstGeom prst="rect">
            <a:avLst/>
          </a:prstGeom>
        </p:spPr>
      </p:pic>
    </p:spTree>
    <p:extLst>
      <p:ext uri="{BB962C8B-B14F-4D97-AF65-F5344CB8AC3E}">
        <p14:creationId xmlns:p14="http://schemas.microsoft.com/office/powerpoint/2010/main" val="825817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45435"/>
            <a:ext cx="5493026" cy="1311966"/>
          </a:xfrm>
        </p:spPr>
        <p:txBody>
          <a:bodyPr>
            <a:normAutofit/>
          </a:bodyPr>
          <a:lstStyle/>
          <a:p>
            <a:r>
              <a:rPr lang="sl-SI" sz="4800" dirty="0" smtClean="0"/>
              <a:t>ZGODOVINA</a:t>
            </a:r>
            <a:endParaRPr lang="en-US" sz="4800" dirty="0"/>
          </a:p>
        </p:txBody>
      </p:sp>
      <p:sp>
        <p:nvSpPr>
          <p:cNvPr id="3" name="Content Placeholder 2"/>
          <p:cNvSpPr>
            <a:spLocks noGrp="1"/>
          </p:cNvSpPr>
          <p:nvPr>
            <p:ph idx="1"/>
          </p:nvPr>
        </p:nvSpPr>
        <p:spPr/>
        <p:txBody>
          <a:bodyPr>
            <a:normAutofit/>
          </a:bodyPr>
          <a:lstStyle/>
          <a:p>
            <a:pPr marL="0" indent="0">
              <a:buNone/>
            </a:pPr>
            <a:r>
              <a:rPr lang="sl-SI" sz="2800" dirty="0" smtClean="0"/>
              <a:t>Klavir je glasbilo s tipkami. Od 18. stoletja naprej je eden najbolj razširjenih glasbil. Razvil se je iz čembala, </a:t>
            </a:r>
            <a:r>
              <a:rPr lang="sl-SI" sz="2800" dirty="0" err="1" smtClean="0"/>
              <a:t>spineta</a:t>
            </a:r>
            <a:r>
              <a:rPr lang="sl-SI" sz="2800" dirty="0" smtClean="0"/>
              <a:t> in njima podobnih glasbenih instrumentov. Manjši klavir, pri katerem so strune obrnjene vertikalno, se imenuje pianino.</a:t>
            </a:r>
            <a:endParaRPr lang="sl-SI" sz="2800" dirty="0"/>
          </a:p>
        </p:txBody>
      </p:sp>
    </p:spTree>
    <p:extLst>
      <p:ext uri="{BB962C8B-B14F-4D97-AF65-F5344CB8AC3E}">
        <p14:creationId xmlns:p14="http://schemas.microsoft.com/office/powerpoint/2010/main" val="1732020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5135217" cy="1293028"/>
          </a:xfrm>
        </p:spPr>
        <p:txBody>
          <a:bodyPr/>
          <a:lstStyle/>
          <a:p>
            <a:r>
              <a:rPr lang="sl-SI" dirty="0" smtClean="0"/>
              <a:t>ZANIMIVOST</a:t>
            </a:r>
            <a:endParaRPr lang="en-US" dirty="0"/>
          </a:p>
        </p:txBody>
      </p:sp>
      <p:sp>
        <p:nvSpPr>
          <p:cNvPr id="3" name="Content Placeholder 2"/>
          <p:cNvSpPr>
            <a:spLocks noGrp="1"/>
          </p:cNvSpPr>
          <p:nvPr>
            <p:ph idx="1"/>
          </p:nvPr>
        </p:nvSpPr>
        <p:spPr/>
        <p:txBody>
          <a:bodyPr/>
          <a:lstStyle/>
          <a:p>
            <a:r>
              <a:rPr lang="sl-SI" dirty="0" smtClean="0">
                <a:solidFill>
                  <a:srgbClr val="222222"/>
                </a:solidFill>
                <a:latin typeface="Arial" panose="020B0604020202020204" pitchFamily="34" charset="0"/>
              </a:rPr>
              <a:t>Temu instrumentu je bilo najbolj naklonjeno »romantično« </a:t>
            </a:r>
            <a:r>
              <a:rPr lang="sl-SI" dirty="0" smtClean="0">
                <a:solidFill>
                  <a:srgbClr val="0B0080"/>
                </a:solidFill>
                <a:latin typeface="Arial" panose="020B0604020202020204" pitchFamily="34" charset="0"/>
                <a:hlinkClick r:id="rId2" tooltip="19. stoletje"/>
              </a:rPr>
              <a:t>19. stoletje</a:t>
            </a:r>
            <a:r>
              <a:rPr lang="sl-SI" dirty="0" smtClean="0">
                <a:solidFill>
                  <a:srgbClr val="222222"/>
                </a:solidFill>
                <a:latin typeface="Arial" panose="020B0604020202020204" pitchFamily="34" charset="0"/>
              </a:rPr>
              <a:t>, saj so skladatelji skoraj brez izjeme komponirali za klavir. </a:t>
            </a:r>
          </a:p>
          <a:p>
            <a:r>
              <a:rPr lang="sl-SI" dirty="0" smtClean="0">
                <a:solidFill>
                  <a:srgbClr val="222222"/>
                </a:solidFill>
                <a:latin typeface="Arial" panose="020B0604020202020204" pitchFamily="34" charset="0"/>
              </a:rPr>
              <a:t>Nepogrešljiv je kot spremljevalni instrument pri skladbah za </a:t>
            </a:r>
            <a:r>
              <a:rPr lang="sl-SI" dirty="0" smtClean="0">
                <a:solidFill>
                  <a:srgbClr val="0B0080"/>
                </a:solidFill>
                <a:latin typeface="Arial" panose="020B0604020202020204" pitchFamily="34" charset="0"/>
                <a:hlinkClick r:id="rId3" tooltip="Pihala"/>
              </a:rPr>
              <a:t>pihala</a:t>
            </a:r>
            <a:r>
              <a:rPr lang="sl-SI" dirty="0" smtClean="0">
                <a:solidFill>
                  <a:srgbClr val="222222"/>
                </a:solidFill>
                <a:latin typeface="Arial" panose="020B0604020202020204" pitchFamily="34" charset="0"/>
              </a:rPr>
              <a:t>, </a:t>
            </a:r>
            <a:r>
              <a:rPr lang="sl-SI" dirty="0" smtClean="0">
                <a:solidFill>
                  <a:srgbClr val="0B0080"/>
                </a:solidFill>
                <a:latin typeface="Arial" panose="020B0604020202020204" pitchFamily="34" charset="0"/>
                <a:hlinkClick r:id="rId4" tooltip="Trobila"/>
              </a:rPr>
              <a:t>trobila</a:t>
            </a:r>
            <a:r>
              <a:rPr lang="sl-SI" dirty="0" smtClean="0">
                <a:solidFill>
                  <a:srgbClr val="222222"/>
                </a:solidFill>
                <a:latin typeface="Arial" panose="020B0604020202020204" pitchFamily="34" charset="0"/>
              </a:rPr>
              <a:t>, </a:t>
            </a:r>
            <a:r>
              <a:rPr lang="sl-SI" dirty="0" smtClean="0">
                <a:solidFill>
                  <a:srgbClr val="0B0080"/>
                </a:solidFill>
                <a:latin typeface="Arial" panose="020B0604020202020204" pitchFamily="34" charset="0"/>
                <a:hlinkClick r:id="rId5" tooltip="Godala"/>
              </a:rPr>
              <a:t>godala</a:t>
            </a:r>
            <a:r>
              <a:rPr lang="sl-SI" dirty="0" smtClean="0">
                <a:solidFill>
                  <a:srgbClr val="222222"/>
                </a:solidFill>
                <a:latin typeface="Arial" panose="020B0604020202020204" pitchFamily="34" charset="0"/>
              </a:rPr>
              <a:t> in </a:t>
            </a:r>
            <a:r>
              <a:rPr lang="sl-SI" dirty="0" smtClean="0">
                <a:solidFill>
                  <a:srgbClr val="0B0080"/>
                </a:solidFill>
                <a:latin typeface="Arial" panose="020B0604020202020204" pitchFamily="34" charset="0"/>
                <a:hlinkClick r:id="rId6" tooltip="Vokal"/>
              </a:rPr>
              <a:t>vokal</a:t>
            </a:r>
            <a:r>
              <a:rPr lang="sl-SI" dirty="0" smtClean="0">
                <a:solidFill>
                  <a:srgbClr val="222222"/>
                </a:solidFill>
                <a:latin typeface="Arial" panose="020B0604020202020204" pitchFamily="34" charset="0"/>
              </a:rPr>
              <a:t>. </a:t>
            </a:r>
            <a:endParaRPr lang="sl-SI" dirty="0"/>
          </a:p>
        </p:txBody>
      </p:sp>
    </p:spTree>
    <p:extLst>
      <p:ext uri="{BB962C8B-B14F-4D97-AF65-F5344CB8AC3E}">
        <p14:creationId xmlns:p14="http://schemas.microsoft.com/office/powerpoint/2010/main" val="2185448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4697896" cy="1293028"/>
          </a:xfrm>
        </p:spPr>
        <p:txBody>
          <a:bodyPr>
            <a:normAutofit/>
          </a:bodyPr>
          <a:lstStyle/>
          <a:p>
            <a:r>
              <a:rPr lang="sl-SI" sz="5400" dirty="0" smtClean="0"/>
              <a:t>kviz</a:t>
            </a:r>
            <a:endParaRPr lang="en-US" sz="5400" dirty="0"/>
          </a:p>
        </p:txBody>
      </p:sp>
      <p:sp>
        <p:nvSpPr>
          <p:cNvPr id="3" name="Content Placeholder 2"/>
          <p:cNvSpPr>
            <a:spLocks noGrp="1"/>
          </p:cNvSpPr>
          <p:nvPr>
            <p:ph idx="1"/>
          </p:nvPr>
        </p:nvSpPr>
        <p:spPr>
          <a:xfrm>
            <a:off x="576470" y="2194561"/>
            <a:ext cx="10929730" cy="1900362"/>
          </a:xfrm>
        </p:spPr>
        <p:txBody>
          <a:bodyPr/>
          <a:lstStyle/>
          <a:p>
            <a:pPr>
              <a:buFont typeface="Wingdings" panose="05000000000000000000" pitchFamily="2" charset="2"/>
              <a:buChar char="v"/>
            </a:pPr>
            <a:r>
              <a:rPr lang="sl-SI" dirty="0" smtClean="0"/>
              <a:t>Naštej vrste klavirja.</a:t>
            </a:r>
          </a:p>
          <a:p>
            <a:pPr>
              <a:buFont typeface="Wingdings" panose="05000000000000000000" pitchFamily="2" charset="2"/>
              <a:buChar char="v"/>
            </a:pPr>
            <a:r>
              <a:rPr lang="sl-SI" dirty="0" smtClean="0"/>
              <a:t>Od katerega stoletja naprej je eden najbolj razširjenih inštrumentov ?</a:t>
            </a:r>
          </a:p>
          <a:p>
            <a:pPr>
              <a:buFont typeface="Wingdings" panose="05000000000000000000" pitchFamily="2" charset="2"/>
              <a:buChar char="v"/>
            </a:pPr>
            <a:r>
              <a:rPr lang="sl-SI" dirty="0" smtClean="0"/>
              <a:t>Koliko različnih sestavnih delov ima klavir ?</a:t>
            </a:r>
          </a:p>
          <a:p>
            <a:pPr marL="0" indent="0">
              <a:buNone/>
            </a:pPr>
            <a:endParaRPr lang="sl-SI" dirty="0"/>
          </a:p>
          <a:p>
            <a:pPr marL="0" indent="0">
              <a:buNone/>
            </a:pPr>
            <a:endParaRPr lang="sl-SI" dirty="0" smtClean="0"/>
          </a:p>
          <a:p>
            <a:pPr>
              <a:buFont typeface="Wingdings" panose="05000000000000000000" pitchFamily="2" charset="2"/>
              <a:buChar char="v"/>
            </a:pPr>
            <a:endParaRPr lang="sl-SI" dirty="0" smtClean="0"/>
          </a:p>
        </p:txBody>
      </p:sp>
      <p:sp>
        <p:nvSpPr>
          <p:cNvPr id="4" name="Smiley Face 3"/>
          <p:cNvSpPr/>
          <p:nvPr/>
        </p:nvSpPr>
        <p:spPr>
          <a:xfrm>
            <a:off x="675860" y="4780722"/>
            <a:ext cx="1351722" cy="126226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p:cNvSpPr/>
          <p:nvPr/>
        </p:nvSpPr>
        <p:spPr>
          <a:xfrm>
            <a:off x="9014792" y="4621696"/>
            <a:ext cx="1411356" cy="13417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176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heel(1)">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heel(1)">
                                      <p:cBhvr>
                                        <p:cTn id="6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121</TotalTime>
  <Words>193</Words>
  <Application>Microsoft Office PowerPoint</Application>
  <PresentationFormat>Širokozaslonsko</PresentationFormat>
  <Paragraphs>33</Paragraphs>
  <Slides>6</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6</vt:i4>
      </vt:variant>
    </vt:vector>
  </HeadingPairs>
  <TitlesOfParts>
    <vt:vector size="10" baseType="lpstr">
      <vt:lpstr>Arial</vt:lpstr>
      <vt:lpstr>Century Gothic</vt:lpstr>
      <vt:lpstr>Wingdings</vt:lpstr>
      <vt:lpstr>Vapor Trail</vt:lpstr>
      <vt:lpstr>KLAVIR</vt:lpstr>
      <vt:lpstr>OPIS</vt:lpstr>
      <vt:lpstr>VRSTE</vt:lpstr>
      <vt:lpstr>ZGODOVINA</vt:lpstr>
      <vt:lpstr>ZANIMIVOST</vt:lpstr>
      <vt:lpstr>kviz</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KLAVIR</dc:title>
  <dc:creator>Ales Podgornik</dc:creator>
  <cp:lastModifiedBy>Uporabnik</cp:lastModifiedBy>
  <cp:revision>31</cp:revision>
  <dcterms:created xsi:type="dcterms:W3CDTF">2020-04-23T08:26:43Z</dcterms:created>
  <dcterms:modified xsi:type="dcterms:W3CDTF">2020-04-28T19:05:36Z</dcterms:modified>
</cp:coreProperties>
</file>