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3" r:id="rId4"/>
    <p:sldId id="266" r:id="rId5"/>
    <p:sldId id="259" r:id="rId6"/>
    <p:sldId id="268" r:id="rId7"/>
    <p:sldId id="260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2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35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6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3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8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8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3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9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5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3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2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4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_-dcVRlnTQ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E51CBA-8E48-4239-A4E2-1682DA666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084" y="2577757"/>
            <a:ext cx="3933305" cy="851243"/>
          </a:xfrm>
        </p:spPr>
        <p:txBody>
          <a:bodyPr anchor="b">
            <a:normAutofit/>
          </a:bodyPr>
          <a:lstStyle/>
          <a:p>
            <a:pPr algn="ctr"/>
            <a:r>
              <a:rPr lang="sl-SI" sz="4800" b="1" dirty="0"/>
              <a:t>KLARINET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D37D872-F88C-4730-A56A-94172D589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4651" y="5035801"/>
            <a:ext cx="3226170" cy="397935"/>
          </a:xfrm>
        </p:spPr>
        <p:txBody>
          <a:bodyPr>
            <a:normAutofit lnSpcReduction="10000"/>
          </a:bodyPr>
          <a:lstStyle/>
          <a:p>
            <a:pPr algn="ctr"/>
            <a:r>
              <a:rPr lang="sl-SI" sz="2000" dirty="0"/>
              <a:t>ŽIVA VESNAVER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4440973-5DF0-47C0-9826-885E82865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285" y="595203"/>
            <a:ext cx="6553008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40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FAFF6E2-1DDF-426F-8493-3B8C09557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HVALA ZA VAŠO POZORNOST!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FDE0EBE-6501-4F7B-ADCB-1C842ED4D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6" r="17913"/>
          <a:stretch/>
        </p:blipFill>
        <p:spPr>
          <a:xfrm>
            <a:off x="4812633" y="10"/>
            <a:ext cx="737936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0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9CFF991-8340-4CC6-9674-9FD74F799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sl-SI" sz="5200" dirty="0"/>
              <a:t>DELI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B037FB-4019-4672-9F15-76B9508B5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280324"/>
            <a:ext cx="7274052" cy="3121834"/>
          </a:xfrm>
        </p:spPr>
        <p:txBody>
          <a:bodyPr>
            <a:normAutofit lnSpcReduction="10000"/>
          </a:bodyPr>
          <a:lstStyle/>
          <a:p>
            <a:r>
              <a:rPr lang="sl-SI" sz="2400" dirty="0"/>
              <a:t>KLARINET IMA ENOJNI TRSTNI JEZIČEK</a:t>
            </a:r>
          </a:p>
          <a:p>
            <a:r>
              <a:rPr lang="sl-SI" sz="2400" dirty="0"/>
              <a:t>SESTAVLJEN JE IZ USTNIKA, SODČKA, ZGORNJEGA DELA ZA LEVO ROKO, SPODNJEGA DELA ZA DESNO ROKO IN ODMEVNIKA</a:t>
            </a:r>
          </a:p>
          <a:p>
            <a:r>
              <a:rPr lang="sl-SI" sz="2400" dirty="0"/>
              <a:t>NAREJEN JE IZ LESA ALI PLASTIKE</a:t>
            </a:r>
          </a:p>
          <a:p>
            <a:r>
              <a:rPr lang="sl-SI" sz="2400" dirty="0"/>
              <a:t>ZAKLOPKE SO IZ KOVINE</a:t>
            </a:r>
          </a:p>
          <a:p>
            <a:endParaRPr lang="sl-SI" sz="2000" dirty="0"/>
          </a:p>
        </p:txBody>
      </p:sp>
      <p:pic>
        <p:nvPicPr>
          <p:cNvPr id="6" name="Označba mesta vsebine 5" descr="Slika, ki vsebuje besede črna, miza, držanje, polaganje&#10;&#10;Opis je samodejno ustvarjen">
            <a:extLst>
              <a:ext uri="{FF2B5EF4-FFF2-40B4-BE49-F238E27FC236}">
                <a16:creationId xmlns:a16="http://schemas.microsoft.com/office/drawing/2014/main" id="{1DF91BCF-F5DE-4FDC-B9C3-F13060AA5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066" y="1272395"/>
            <a:ext cx="4237686" cy="4237686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66C3246-2529-4582-83FC-53605958B930}"/>
              </a:ext>
            </a:extLst>
          </p:cNvPr>
          <p:cNvSpPr txBox="1"/>
          <p:nvPr/>
        </p:nvSpPr>
        <p:spPr>
          <a:xfrm>
            <a:off x="949234" y="2519680"/>
            <a:ext cx="369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F59B1C8-7121-48B8-89E4-25A9C5403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990" y="380318"/>
            <a:ext cx="2295505" cy="229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2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049D9E8-F9D6-48CA-B1FE-BA078A2FD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sl-SI" sz="6000"/>
              <a:t>OPIS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0B5DEA-ADF6-4BA5-9307-147F0A468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8680" y="2898648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83982"/>
            <a:ext cx="1873457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BB427F-556D-432B-9B2E-BF2472A93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 lnSpcReduction="10000"/>
          </a:bodyPr>
          <a:lstStyle/>
          <a:p>
            <a:r>
              <a:rPr lang="sl-SI" sz="2000" dirty="0"/>
              <a:t>Današnji kakovostni klarineti so narejeni iz ebenovine, trdega afriškega lesa, še posebej iz </a:t>
            </a:r>
            <a:r>
              <a:rPr lang="sl-SI" sz="2000" dirty="0" err="1"/>
              <a:t>grenadila</a:t>
            </a:r>
            <a:r>
              <a:rPr lang="sl-SI" sz="2000" dirty="0"/>
              <a:t>, medtem ko so začetniški izdelani predvsem iz plastike. Nekateri elementi, kot je npr. ustnik, so narejeni iz ebonita. Na glasbilo se igra s pomočjo jezička, ki med igranjem vibrira in tako ustvarja zvok.</a:t>
            </a:r>
          </a:p>
          <a:p>
            <a:r>
              <a:rPr lang="sl-SI" sz="2000" dirty="0"/>
              <a:t>Na glavnem delu so nameščene razne zaklopke, ki s pokrivanjem luknjic omogočajo igranje različnih tonov. Razpon tonov je odvisen od modela klarineta in je pri navadnem B klarinetu od e do c4.</a:t>
            </a:r>
          </a:p>
          <a:p>
            <a:r>
              <a:rPr lang="sl-SI" sz="2000" dirty="0"/>
              <a:t>Sestavni deli klarineta so ustnik, sodček, dva glavna dela in odmevnik.</a:t>
            </a:r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18882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69ABA1-E3D7-41B6-BFDC-5494AE550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ZVOK KLARINETA</a:t>
            </a:r>
          </a:p>
        </p:txBody>
      </p:sp>
      <p:pic>
        <p:nvPicPr>
          <p:cNvPr id="4" name="Predstavnost v spletu 3" title="Jￃﾩrￃﾴme VOISIN: presentation of the clarinet YCL-CSGIII">
            <a:hlinkClick r:id="" action="ppaction://media"/>
            <a:extLst>
              <a:ext uri="{FF2B5EF4-FFF2-40B4-BE49-F238E27FC236}">
                <a16:creationId xmlns:a16="http://schemas.microsoft.com/office/drawing/2014/main" id="{0FA894FA-B374-40FA-9A75-9277FF66839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10634" y="2134616"/>
            <a:ext cx="8177995" cy="4377309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DCA44D6-C8AE-43A7-B220-4675BA73F92A}"/>
              </a:ext>
            </a:extLst>
          </p:cNvPr>
          <p:cNvSpPr txBox="1"/>
          <p:nvPr/>
        </p:nvSpPr>
        <p:spPr>
          <a:xfrm>
            <a:off x="10503016" y="2449585"/>
            <a:ext cx="15855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Poglej od začetka do 22s in od</a:t>
            </a:r>
          </a:p>
          <a:p>
            <a:r>
              <a:rPr lang="sl-SI" dirty="0"/>
              <a:t>1min 4s do</a:t>
            </a:r>
          </a:p>
          <a:p>
            <a:r>
              <a:rPr lang="sl-SI" dirty="0"/>
              <a:t>1min 49s.</a:t>
            </a:r>
          </a:p>
          <a:p>
            <a:r>
              <a:rPr lang="sl-SI" dirty="0"/>
              <a:t>In od 2min 31s do 3min  9s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070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3857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8ACA5C9-FCB5-40F1-993F-B5DDA17D2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510" y="978619"/>
            <a:ext cx="5991244" cy="1106424"/>
          </a:xfrm>
        </p:spPr>
        <p:txBody>
          <a:bodyPr>
            <a:normAutofit/>
          </a:bodyPr>
          <a:lstStyle/>
          <a:p>
            <a:r>
              <a:rPr lang="sl-SI" sz="3200"/>
              <a:t>ZGODOVINA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3F5C794-026B-43D0-9165-A886B5D77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70" r="20268" b="-1"/>
          <a:stretch/>
        </p:blipFill>
        <p:spPr>
          <a:xfrm>
            <a:off x="436428" y="630936"/>
            <a:ext cx="3989848" cy="549554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9848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859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3249220-7158-4C63-8942-FEF9CDFA2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861" y="2252870"/>
            <a:ext cx="5993892" cy="3560251"/>
          </a:xfrm>
        </p:spPr>
        <p:txBody>
          <a:bodyPr>
            <a:normAutofit/>
          </a:bodyPr>
          <a:lstStyle/>
          <a:p>
            <a:r>
              <a:rPr lang="sl-SI" sz="2000" dirty="0"/>
              <a:t>Prvi klarinet je zasnoval Johann C. </a:t>
            </a:r>
            <a:r>
              <a:rPr lang="sl-SI" sz="2000" dirty="0" err="1"/>
              <a:t>Denner</a:t>
            </a:r>
            <a:r>
              <a:rPr lang="sl-SI" sz="2000" dirty="0"/>
              <a:t> okoli leta 1690 s tem, ko je nadgradil predhodnika </a:t>
            </a:r>
            <a:r>
              <a:rPr lang="sl-SI" sz="2000" dirty="0" err="1"/>
              <a:t>chalumeau</a:t>
            </a:r>
            <a:r>
              <a:rPr lang="sl-SI" sz="2000" dirty="0"/>
              <a:t>, ki je prvi znan </a:t>
            </a:r>
            <a:r>
              <a:rPr lang="sl-SI" sz="2000" dirty="0" err="1"/>
              <a:t>enotrisni</a:t>
            </a:r>
            <a:r>
              <a:rPr lang="sl-SI" sz="2000" dirty="0"/>
              <a:t> inštrument. Ta izdelovalec glasbil iz Nürnberga je s pomočjo svojega sina </a:t>
            </a:r>
            <a:r>
              <a:rPr lang="sl-SI" sz="2000" dirty="0" err="1"/>
              <a:t>Jacoba</a:t>
            </a:r>
            <a:r>
              <a:rPr lang="sl-SI" sz="2000" dirty="0"/>
              <a:t> izboljšal </a:t>
            </a:r>
            <a:r>
              <a:rPr lang="sl-SI" sz="2000" dirty="0" err="1"/>
              <a:t>chalumeau</a:t>
            </a:r>
            <a:r>
              <a:rPr lang="sl-SI" sz="2000" dirty="0"/>
              <a:t> in nastal je inštrument, ki ga danes poznamo kot klarinet. Z dodatkom dveh tipk je </a:t>
            </a:r>
            <a:r>
              <a:rPr lang="sl-SI" sz="2000" dirty="0" err="1"/>
              <a:t>Danner</a:t>
            </a:r>
            <a:r>
              <a:rPr lang="sl-SI" sz="2000" dirty="0"/>
              <a:t> klarinetu povečal razpon tonov za dve oktavi. Izboljšal je tudi ustnik in odmevnik klarineta.</a:t>
            </a:r>
          </a:p>
          <a:p>
            <a:pPr marL="0" indent="0">
              <a:buNone/>
            </a:pPr>
            <a:endParaRPr lang="sl-SI" sz="2000" dirty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88396288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9B735BD-2DAC-4A05-A757-255597F13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sl-SI" sz="5200"/>
              <a:t>VRSTE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71B59E1-DF48-42D6-86EE-9B15DBAAA3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7C24AA-C21F-4669-9212-9E1D2D8E4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r>
              <a:rPr lang="sl-SI" sz="1800" dirty="0"/>
              <a:t>POZNAMO ES KLARINET, KI JE NAJMANJŠI, C KLARINET, B KLARINET, KI JE NAJBOLJ OBIČAJEN, A KLARINET, ALT KLARINET, KI JE MALO ZAVIT IN BASS KLARINET, KI JE NAJVEČJI</a:t>
            </a:r>
          </a:p>
          <a:p>
            <a:r>
              <a:rPr lang="sl-SI" sz="1800" dirty="0"/>
              <a:t>SPADA MED AEROFONE</a:t>
            </a:r>
          </a:p>
          <a:p>
            <a:endParaRPr lang="sl-SI" sz="1800" dirty="0"/>
          </a:p>
          <a:p>
            <a:pPr marL="0" indent="0">
              <a:buNone/>
            </a:pP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274737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A299ADF-C96B-4580-9DF4-9D9269C56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8FD499C-1213-4CCA-A79A-21414881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064" y="1078992"/>
            <a:ext cx="6272784" cy="1536192"/>
          </a:xfrm>
        </p:spPr>
        <p:txBody>
          <a:bodyPr anchor="b">
            <a:normAutofit/>
          </a:bodyPr>
          <a:lstStyle/>
          <a:p>
            <a:r>
              <a:rPr lang="sl-SI" sz="5200"/>
              <a:t>ZANIMIVOSTI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721AE99-C697-4D3C-ADAF-FA203DB0C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55" y="2266168"/>
            <a:ext cx="2649073" cy="198424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7B9ED5D-FBCA-4F0D-A30B-F8DB7B425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DA58E1B-1246-4175-B062-117DC624A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754" y="218038"/>
            <a:ext cx="1581074" cy="198424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06034C9-73F6-444C-8AF7-50F8847861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0F04A05-10DD-4377-AC6B-CBFA63295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961" y="4468454"/>
            <a:ext cx="2316660" cy="2316660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672578-BDBE-4690-9180-FBF699F19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064" y="3355848"/>
            <a:ext cx="6272784" cy="28254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1800" dirty="0"/>
              <a:t>EDEN NAJBOLJ ZNANIH KLARINETISTOV JE </a:t>
            </a:r>
            <a:r>
              <a:rPr lang="sl-SI" sz="1800" b="1" dirty="0"/>
              <a:t>BENNY GOODMAN</a:t>
            </a:r>
          </a:p>
          <a:p>
            <a:pPr>
              <a:lnSpc>
                <a:spcPct val="100000"/>
              </a:lnSpc>
            </a:pPr>
            <a:r>
              <a:rPr lang="sl-SI" sz="1800" dirty="0"/>
              <a:t>KLARINETU NEKATERI PRAVIJO TUDI </a:t>
            </a:r>
            <a:r>
              <a:rPr lang="sl-SI" sz="1800" b="1" dirty="0"/>
              <a:t>KRALJ PIHAL</a:t>
            </a:r>
            <a:r>
              <a:rPr lang="sl-SI" sz="1800" dirty="0"/>
              <a:t>, SAJ IMA NAJVEČJI OBSEG TONOV IZMED VSEH PIHAL</a:t>
            </a:r>
          </a:p>
          <a:p>
            <a:pPr>
              <a:lnSpc>
                <a:spcPct val="100000"/>
              </a:lnSpc>
            </a:pPr>
            <a:r>
              <a:rPr lang="sv-SE" sz="1800" dirty="0"/>
              <a:t>RAZLIKA MED </a:t>
            </a:r>
            <a:r>
              <a:rPr lang="sv-SE" sz="1800" b="1" dirty="0"/>
              <a:t>SAKSOFONOM </a:t>
            </a:r>
            <a:r>
              <a:rPr lang="sv-SE" sz="1800" dirty="0"/>
              <a:t>IN </a:t>
            </a:r>
            <a:r>
              <a:rPr lang="sv-SE" sz="1800" b="1" dirty="0"/>
              <a:t>KLARINETOM </a:t>
            </a:r>
            <a:r>
              <a:rPr lang="sl-SI" sz="1800" dirty="0"/>
              <a:t>JE</a:t>
            </a:r>
            <a:r>
              <a:rPr lang="sl-SI" sz="1800" b="1" dirty="0"/>
              <a:t> </a:t>
            </a:r>
            <a:r>
              <a:rPr lang="sv-SE" sz="1800" dirty="0"/>
              <a:t>V OBSEGU TONOV IN ENAKOMERNOSTI ODPRTINE CEVI</a:t>
            </a:r>
          </a:p>
          <a:p>
            <a:pPr marL="0" indent="0">
              <a:lnSpc>
                <a:spcPct val="100000"/>
              </a:lnSpc>
              <a:buNone/>
            </a:pPr>
            <a:endParaRPr lang="sl-SI" sz="1800" dirty="0"/>
          </a:p>
          <a:p>
            <a:pPr>
              <a:lnSpc>
                <a:spcPct val="100000"/>
              </a:lnSpc>
            </a:pPr>
            <a:endParaRPr lang="sl-SI" sz="1700" dirty="0"/>
          </a:p>
        </p:txBody>
      </p:sp>
    </p:spTree>
    <p:extLst>
      <p:ext uri="{BB962C8B-B14F-4D97-AF65-F5344CB8AC3E}">
        <p14:creationId xmlns:p14="http://schemas.microsoft.com/office/powerpoint/2010/main" val="3397780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12B848D-9126-4111-9CD7-4A4599489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502858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KVIZ</a:t>
            </a:r>
            <a:endParaRPr lang="en-US" sz="48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447B502-C710-4C48-94E0-BC49B30A6820}"/>
              </a:ext>
            </a:extLst>
          </p:cNvPr>
          <p:cNvSpPr txBox="1"/>
          <p:nvPr/>
        </p:nvSpPr>
        <p:spPr>
          <a:xfrm>
            <a:off x="411480" y="2684095"/>
            <a:ext cx="7848600" cy="349286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9600" dirty="0"/>
              <a:t>KDO JE ZASNOVAL PRVI KLARINET?</a:t>
            </a:r>
          </a:p>
          <a:p>
            <a:pPr marL="57150">
              <a:lnSpc>
                <a:spcPct val="110000"/>
              </a:lnSpc>
              <a:spcAft>
                <a:spcPts val="600"/>
              </a:spcAft>
            </a:pPr>
            <a:r>
              <a:rPr lang="sl-SI" sz="9600" dirty="0"/>
              <a:t>Johann C. </a:t>
            </a:r>
            <a:r>
              <a:rPr lang="sl-SI" sz="9600" dirty="0" err="1"/>
              <a:t>Denner</a:t>
            </a:r>
            <a:r>
              <a:rPr lang="sl-SI" sz="9600" dirty="0"/>
              <a:t> </a:t>
            </a:r>
          </a:p>
          <a:p>
            <a:pPr marL="57150">
              <a:lnSpc>
                <a:spcPct val="110000"/>
              </a:lnSpc>
              <a:spcAft>
                <a:spcPts val="600"/>
              </a:spcAft>
            </a:pPr>
            <a:endParaRPr lang="sl-SI" sz="9600" dirty="0"/>
          </a:p>
          <a:p>
            <a:pPr marL="34290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9600" dirty="0"/>
              <a:t>KAKO NEKATIRI TUDI PRAVIJO ŠE KLARINET?</a:t>
            </a:r>
          </a:p>
          <a:p>
            <a:pPr marL="57150">
              <a:lnSpc>
                <a:spcPct val="110000"/>
              </a:lnSpc>
              <a:spcAft>
                <a:spcPts val="600"/>
              </a:spcAft>
            </a:pPr>
            <a:r>
              <a:rPr lang="sl-SI" sz="9600" dirty="0"/>
              <a:t>Kralj pihal</a:t>
            </a:r>
          </a:p>
          <a:p>
            <a:pPr marL="57150">
              <a:lnSpc>
                <a:spcPct val="110000"/>
              </a:lnSpc>
              <a:spcAft>
                <a:spcPts val="600"/>
              </a:spcAft>
            </a:pPr>
            <a:endParaRPr lang="sl-SI" sz="9600" dirty="0"/>
          </a:p>
          <a:p>
            <a:pPr marL="34290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9600" dirty="0"/>
              <a:t> IZ ČESA SO NAREJENI DANAŠNJI KAKOVOSTNI KLARINETI?</a:t>
            </a:r>
          </a:p>
          <a:p>
            <a:pPr marL="57150">
              <a:lnSpc>
                <a:spcPct val="110000"/>
              </a:lnSpc>
              <a:spcAft>
                <a:spcPts val="600"/>
              </a:spcAft>
            </a:pPr>
            <a:r>
              <a:rPr lang="sl-SI" sz="9600" dirty="0"/>
              <a:t>Ebenovine, trdega afriškega lesa, še posebej iz </a:t>
            </a:r>
            <a:r>
              <a:rPr lang="sl-SI" sz="9600" dirty="0" err="1"/>
              <a:t>grenadila</a:t>
            </a:r>
            <a:endParaRPr lang="sl-SI" sz="9600" dirty="0"/>
          </a:p>
          <a:p>
            <a:pPr marL="51435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l-SI" sz="9600" dirty="0"/>
          </a:p>
          <a:p>
            <a:pPr marL="57150">
              <a:lnSpc>
                <a:spcPct val="110000"/>
              </a:lnSpc>
              <a:spcAft>
                <a:spcPts val="600"/>
              </a:spcAft>
            </a:pPr>
            <a:r>
              <a:rPr lang="sl-SI" sz="4400" dirty="0"/>
              <a:t> </a:t>
            </a:r>
          </a:p>
          <a:p>
            <a:pPr marL="57150">
              <a:lnSpc>
                <a:spcPct val="110000"/>
              </a:lnSpc>
              <a:spcAft>
                <a:spcPts val="600"/>
              </a:spcAft>
            </a:pPr>
            <a:endParaRPr lang="sl-SI" sz="2800" dirty="0"/>
          </a:p>
          <a:p>
            <a:pPr marL="57150">
              <a:lnSpc>
                <a:spcPct val="110000"/>
              </a:lnSpc>
              <a:spcAft>
                <a:spcPts val="600"/>
              </a:spcAft>
            </a:pPr>
            <a:r>
              <a:rPr lang="en-US" sz="1700" dirty="0"/>
              <a:t> 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584FAA2-F85C-4B43-8760-C61D34DC9CEC}"/>
              </a:ext>
            </a:extLst>
          </p:cNvPr>
          <p:cNvSpPr txBox="1"/>
          <p:nvPr/>
        </p:nvSpPr>
        <p:spPr>
          <a:xfrm>
            <a:off x="847346" y="345440"/>
            <a:ext cx="10497308" cy="1616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1026" name="Picture 2" descr="vprašaj - Statistik.si™">
            <a:extLst>
              <a:ext uri="{FF2B5EF4-FFF2-40B4-BE49-F238E27FC236}">
                <a16:creationId xmlns:a16="http://schemas.microsoft.com/office/drawing/2014/main" id="{C7D63C2E-E1C3-4A74-BF9C-52C980C17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892" y="1676400"/>
            <a:ext cx="3285435" cy="483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3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0" name="Rectangle 74">
            <a:extLst>
              <a:ext uri="{FF2B5EF4-FFF2-40B4-BE49-F238E27FC236}">
                <a16:creationId xmlns:a16="http://schemas.microsoft.com/office/drawing/2014/main" id="{16F48AD3-C8B3-4F74-B546-F12937F7DD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A2C6FD9-C800-461E-85C8-7E8AF627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4983" y="1083690"/>
            <a:ext cx="4086977" cy="34175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l-SI" sz="4800" dirty="0"/>
              <a:t>VIRI:</a:t>
            </a:r>
            <a:r>
              <a:rPr lang="sl-SI" sz="3000" dirty="0"/>
              <a:t/>
            </a:r>
            <a:br>
              <a:rPr lang="sl-SI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err="1"/>
              <a:t>Wikipedia:Vrbančič</a:t>
            </a:r>
            <a:r>
              <a:rPr lang="en-US" sz="3000" dirty="0"/>
              <a:t>, Ivan: </a:t>
            </a:r>
            <a:r>
              <a:rPr lang="en-US" sz="3000" dirty="0" err="1"/>
              <a:t>Glasbeni</a:t>
            </a:r>
            <a:r>
              <a:rPr lang="en-US" sz="3000" dirty="0"/>
              <a:t> </a:t>
            </a:r>
            <a:r>
              <a:rPr lang="en-US" sz="3000" dirty="0" err="1"/>
              <a:t>slovarček</a:t>
            </a:r>
            <a:r>
              <a:rPr lang="en-US" sz="3000" dirty="0"/>
              <a:t> Ljubljana, </a:t>
            </a:r>
            <a:r>
              <a:rPr lang="en-US" sz="3000" dirty="0" err="1"/>
              <a:t>Mladinska</a:t>
            </a:r>
            <a:r>
              <a:rPr lang="en-US" sz="3000" dirty="0"/>
              <a:t> </a:t>
            </a:r>
            <a:r>
              <a:rPr lang="en-US" sz="3000" dirty="0" err="1"/>
              <a:t>knjiga</a:t>
            </a:r>
            <a:r>
              <a:rPr lang="en-US" sz="3000" dirty="0"/>
              <a:t>, 2004</a:t>
            </a:r>
            <a:r>
              <a:rPr lang="sl-SI" sz="3000" dirty="0"/>
              <a:t>, moj </a:t>
            </a:r>
            <a:r>
              <a:rPr lang="sl-SI" sz="3000" dirty="0" err="1"/>
              <a:t>učitej</a:t>
            </a:r>
            <a:r>
              <a:rPr lang="sl-SI" sz="3000" dirty="0"/>
              <a:t> saksofona, Kora Kampus</a:t>
            </a:r>
            <a:endParaRPr lang="en-US" sz="3000" dirty="0"/>
          </a:p>
        </p:txBody>
      </p:sp>
      <p:pic>
        <p:nvPicPr>
          <p:cNvPr id="1026" name="Picture 2" descr="Rezultat iskanja slik za wikipedija">
            <a:extLst>
              <a:ext uri="{FF2B5EF4-FFF2-40B4-BE49-F238E27FC236}">
                <a16:creationId xmlns:a16="http://schemas.microsoft.com/office/drawing/2014/main" id="{4D167A16-2DC4-4868-B6D0-5D27BC05E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1208" y="625683"/>
            <a:ext cx="4745194" cy="545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2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680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368</Words>
  <Application>Microsoft Office PowerPoint</Application>
  <PresentationFormat>Širokozaslonsko</PresentationFormat>
  <Paragraphs>41</Paragraphs>
  <Slides>10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Avenir Next LT Pro</vt:lpstr>
      <vt:lpstr>Calibri</vt:lpstr>
      <vt:lpstr>AccentBoxVTI</vt:lpstr>
      <vt:lpstr>KLARINET</vt:lpstr>
      <vt:lpstr>DELI</vt:lpstr>
      <vt:lpstr>OPIS</vt:lpstr>
      <vt:lpstr>ZVOK KLARINETA</vt:lpstr>
      <vt:lpstr>ZGODOVINA</vt:lpstr>
      <vt:lpstr>VRSTE</vt:lpstr>
      <vt:lpstr>ZANIMIVOSTI</vt:lpstr>
      <vt:lpstr>KVIZ</vt:lpstr>
      <vt:lpstr>VIRI:  Wikipedia:Vrbančič, Ivan: Glasbeni slovarček Ljubljana, Mladinska knjiga, 2004, moj učitej saksofona, Kora Kampus</vt:lpstr>
      <vt:lpstr>HVALA ZA VAŠO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KLARINET</dc:title>
  <dc:creator>Aleš Vesnaver</dc:creator>
  <cp:lastModifiedBy>Uporabnik</cp:lastModifiedBy>
  <cp:revision>7</cp:revision>
  <dcterms:created xsi:type="dcterms:W3CDTF">2020-04-24T08:55:15Z</dcterms:created>
  <dcterms:modified xsi:type="dcterms:W3CDTF">2020-04-28T18:12:17Z</dcterms:modified>
</cp:coreProperties>
</file>