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74" r:id="rId5"/>
    <p:sldId id="267" r:id="rId6"/>
    <p:sldId id="275" r:id="rId7"/>
    <p:sldId id="277" r:id="rId8"/>
    <p:sldId id="269" r:id="rId9"/>
    <p:sldId id="276" r:id="rId10"/>
    <p:sldId id="271" r:id="rId11"/>
    <p:sldId id="272" r:id="rId12"/>
    <p:sldId id="273" r:id="rId13"/>
    <p:sldId id="278"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562" y="58"/>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CEC7DF8-6574-4009-8CA8-0A859E1EFB40}"/>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0723241E-E0F9-4A21-86EB-03B40EAEEA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3C4559D5-796E-40EE-9738-FC438417176D}"/>
              </a:ext>
            </a:extLst>
          </p:cNvPr>
          <p:cNvSpPr>
            <a:spLocks noGrp="1"/>
          </p:cNvSpPr>
          <p:nvPr>
            <p:ph type="dt" sz="half" idx="10"/>
          </p:nvPr>
        </p:nvSpPr>
        <p:spPr/>
        <p:txBody>
          <a:bodyPr/>
          <a:lstStyle/>
          <a:p>
            <a:fld id="{B6C1C99B-C09C-4D39-A3DB-ECCDD3DFAFD6}" type="datetimeFigureOut">
              <a:rPr lang="sl-SI" smtClean="0"/>
              <a:t>25. 05. 2020</a:t>
            </a:fld>
            <a:endParaRPr lang="sl-SI"/>
          </a:p>
        </p:txBody>
      </p:sp>
      <p:sp>
        <p:nvSpPr>
          <p:cNvPr id="5" name="Označba mesta noge 4">
            <a:extLst>
              <a:ext uri="{FF2B5EF4-FFF2-40B4-BE49-F238E27FC236}">
                <a16:creationId xmlns:a16="http://schemas.microsoft.com/office/drawing/2014/main" id="{02C13BDA-9865-4D97-A9CD-BC352D8D846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48BAE39-967E-4CE2-8811-E5D752D73128}"/>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26438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F34C33-C327-4F69-B44F-C7959E69D05B}"/>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709691EE-ED6A-4C9B-9030-41BD6FBE90F7}"/>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0511DDA-EDA4-4660-9361-95E8EE325B34}"/>
              </a:ext>
            </a:extLst>
          </p:cNvPr>
          <p:cNvSpPr>
            <a:spLocks noGrp="1"/>
          </p:cNvSpPr>
          <p:nvPr>
            <p:ph type="dt" sz="half" idx="10"/>
          </p:nvPr>
        </p:nvSpPr>
        <p:spPr/>
        <p:txBody>
          <a:bodyPr/>
          <a:lstStyle/>
          <a:p>
            <a:fld id="{B6C1C99B-C09C-4D39-A3DB-ECCDD3DFAFD6}" type="datetimeFigureOut">
              <a:rPr lang="sl-SI" smtClean="0"/>
              <a:t>25. 05. 2020</a:t>
            </a:fld>
            <a:endParaRPr lang="sl-SI"/>
          </a:p>
        </p:txBody>
      </p:sp>
      <p:sp>
        <p:nvSpPr>
          <p:cNvPr id="5" name="Označba mesta noge 4">
            <a:extLst>
              <a:ext uri="{FF2B5EF4-FFF2-40B4-BE49-F238E27FC236}">
                <a16:creationId xmlns:a16="http://schemas.microsoft.com/office/drawing/2014/main" id="{92BC7B25-7DEE-476D-B8E7-59A5D9391F2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3D8AD75-27DF-4047-AD15-DF26661F3D37}"/>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333632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DD30C018-04DA-4AD6-A27C-98BBBDAB4556}"/>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7E6CB002-6FD7-4CA9-9F08-6D00FF7B6E28}"/>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F183954-CA15-4566-B31F-DA7D79725EE1}"/>
              </a:ext>
            </a:extLst>
          </p:cNvPr>
          <p:cNvSpPr>
            <a:spLocks noGrp="1"/>
          </p:cNvSpPr>
          <p:nvPr>
            <p:ph type="dt" sz="half" idx="10"/>
          </p:nvPr>
        </p:nvSpPr>
        <p:spPr/>
        <p:txBody>
          <a:bodyPr/>
          <a:lstStyle/>
          <a:p>
            <a:fld id="{B6C1C99B-C09C-4D39-A3DB-ECCDD3DFAFD6}" type="datetimeFigureOut">
              <a:rPr lang="sl-SI" smtClean="0"/>
              <a:t>25. 05. 2020</a:t>
            </a:fld>
            <a:endParaRPr lang="sl-SI"/>
          </a:p>
        </p:txBody>
      </p:sp>
      <p:sp>
        <p:nvSpPr>
          <p:cNvPr id="5" name="Označba mesta noge 4">
            <a:extLst>
              <a:ext uri="{FF2B5EF4-FFF2-40B4-BE49-F238E27FC236}">
                <a16:creationId xmlns:a16="http://schemas.microsoft.com/office/drawing/2014/main" id="{C777CEF3-8CF7-41D6-A9D4-8C584181309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2EC95A2-AD2B-40E5-8A0D-B1A1616F9DEB}"/>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32149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34DE24-F974-4834-A0F3-0097D0B7C58A}"/>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A31AB280-BC17-4E77-AC82-4741687C7F96}"/>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DB2A104-F6B4-408C-8DD9-D7106A5996B6}"/>
              </a:ext>
            </a:extLst>
          </p:cNvPr>
          <p:cNvSpPr>
            <a:spLocks noGrp="1"/>
          </p:cNvSpPr>
          <p:nvPr>
            <p:ph type="dt" sz="half" idx="10"/>
          </p:nvPr>
        </p:nvSpPr>
        <p:spPr/>
        <p:txBody>
          <a:bodyPr/>
          <a:lstStyle/>
          <a:p>
            <a:fld id="{B6C1C99B-C09C-4D39-A3DB-ECCDD3DFAFD6}" type="datetimeFigureOut">
              <a:rPr lang="sl-SI" smtClean="0"/>
              <a:t>25. 05. 2020</a:t>
            </a:fld>
            <a:endParaRPr lang="sl-SI"/>
          </a:p>
        </p:txBody>
      </p:sp>
      <p:sp>
        <p:nvSpPr>
          <p:cNvPr id="5" name="Označba mesta noge 4">
            <a:extLst>
              <a:ext uri="{FF2B5EF4-FFF2-40B4-BE49-F238E27FC236}">
                <a16:creationId xmlns:a16="http://schemas.microsoft.com/office/drawing/2014/main" id="{2A885E8A-037D-499F-83EC-827F43EE0EC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8BA398F-572B-4B68-A53F-E74F9A91AA4D}"/>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377691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5E26ED-05F5-45AA-9A2E-7DF480ECBF25}"/>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90DE0D0B-F0F0-4AE8-B2C1-952CFBBB2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81271BBF-BF15-4434-883D-44C926E1FCCA}"/>
              </a:ext>
            </a:extLst>
          </p:cNvPr>
          <p:cNvSpPr>
            <a:spLocks noGrp="1"/>
          </p:cNvSpPr>
          <p:nvPr>
            <p:ph type="dt" sz="half" idx="10"/>
          </p:nvPr>
        </p:nvSpPr>
        <p:spPr/>
        <p:txBody>
          <a:bodyPr/>
          <a:lstStyle/>
          <a:p>
            <a:fld id="{B6C1C99B-C09C-4D39-A3DB-ECCDD3DFAFD6}" type="datetimeFigureOut">
              <a:rPr lang="sl-SI" smtClean="0"/>
              <a:t>25. 05. 2020</a:t>
            </a:fld>
            <a:endParaRPr lang="sl-SI"/>
          </a:p>
        </p:txBody>
      </p:sp>
      <p:sp>
        <p:nvSpPr>
          <p:cNvPr id="5" name="Označba mesta noge 4">
            <a:extLst>
              <a:ext uri="{FF2B5EF4-FFF2-40B4-BE49-F238E27FC236}">
                <a16:creationId xmlns:a16="http://schemas.microsoft.com/office/drawing/2014/main" id="{7B647BBC-6727-450F-A961-DAA423037B3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408C8C2-1615-4BC5-8096-AA7A10FDBBEB}"/>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297570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8D73F3-3903-480E-B146-10F68E7EC64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9BE7E2D9-5858-47AD-A211-29F89DCEEF34}"/>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8A433A38-43E3-4B92-BCA7-DDB164B5995B}"/>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4AE4E117-A8A8-4344-BE27-23E98F15AFA0}"/>
              </a:ext>
            </a:extLst>
          </p:cNvPr>
          <p:cNvSpPr>
            <a:spLocks noGrp="1"/>
          </p:cNvSpPr>
          <p:nvPr>
            <p:ph type="dt" sz="half" idx="10"/>
          </p:nvPr>
        </p:nvSpPr>
        <p:spPr/>
        <p:txBody>
          <a:bodyPr/>
          <a:lstStyle/>
          <a:p>
            <a:fld id="{B6C1C99B-C09C-4D39-A3DB-ECCDD3DFAFD6}" type="datetimeFigureOut">
              <a:rPr lang="sl-SI" smtClean="0"/>
              <a:t>25. 05. 2020</a:t>
            </a:fld>
            <a:endParaRPr lang="sl-SI"/>
          </a:p>
        </p:txBody>
      </p:sp>
      <p:sp>
        <p:nvSpPr>
          <p:cNvPr id="6" name="Označba mesta noge 5">
            <a:extLst>
              <a:ext uri="{FF2B5EF4-FFF2-40B4-BE49-F238E27FC236}">
                <a16:creationId xmlns:a16="http://schemas.microsoft.com/office/drawing/2014/main" id="{32E861F9-1844-4F50-8F1C-966C22FCB15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0EF0AA8-85A8-44D1-BAF1-8EF3EC7301B4}"/>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54588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435D63-E7B7-4066-B66F-8E91219FE4C7}"/>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E45A8DA-3456-4C10-8AAE-676318491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B60F2565-8B4B-4416-B05C-0361972887C2}"/>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2BDF42CA-DEEC-46BC-89B2-BD15E00D39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79DFF17D-E8C5-4346-99F2-662F41A175F2}"/>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A599899A-1D20-425D-B2A6-C1FB433850DE}"/>
              </a:ext>
            </a:extLst>
          </p:cNvPr>
          <p:cNvSpPr>
            <a:spLocks noGrp="1"/>
          </p:cNvSpPr>
          <p:nvPr>
            <p:ph type="dt" sz="half" idx="10"/>
          </p:nvPr>
        </p:nvSpPr>
        <p:spPr/>
        <p:txBody>
          <a:bodyPr/>
          <a:lstStyle/>
          <a:p>
            <a:fld id="{B6C1C99B-C09C-4D39-A3DB-ECCDD3DFAFD6}" type="datetimeFigureOut">
              <a:rPr lang="sl-SI" smtClean="0"/>
              <a:t>25. 05. 2020</a:t>
            </a:fld>
            <a:endParaRPr lang="sl-SI"/>
          </a:p>
        </p:txBody>
      </p:sp>
      <p:sp>
        <p:nvSpPr>
          <p:cNvPr id="8" name="Označba mesta noge 7">
            <a:extLst>
              <a:ext uri="{FF2B5EF4-FFF2-40B4-BE49-F238E27FC236}">
                <a16:creationId xmlns:a16="http://schemas.microsoft.com/office/drawing/2014/main" id="{2FD06DB0-0A25-43A0-BC28-344F6A5F2818}"/>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5109CEA2-2259-4879-BA6D-D59600DBC2E1}"/>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261269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6A6A17-70DB-43D0-8417-79C7E0849C8B}"/>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F210FE33-0505-47F3-B67F-B4672DE14534}"/>
              </a:ext>
            </a:extLst>
          </p:cNvPr>
          <p:cNvSpPr>
            <a:spLocks noGrp="1"/>
          </p:cNvSpPr>
          <p:nvPr>
            <p:ph type="dt" sz="half" idx="10"/>
          </p:nvPr>
        </p:nvSpPr>
        <p:spPr/>
        <p:txBody>
          <a:bodyPr/>
          <a:lstStyle/>
          <a:p>
            <a:fld id="{B6C1C99B-C09C-4D39-A3DB-ECCDD3DFAFD6}" type="datetimeFigureOut">
              <a:rPr lang="sl-SI" smtClean="0"/>
              <a:t>25. 05. 2020</a:t>
            </a:fld>
            <a:endParaRPr lang="sl-SI"/>
          </a:p>
        </p:txBody>
      </p:sp>
      <p:sp>
        <p:nvSpPr>
          <p:cNvPr id="4" name="Označba mesta noge 3">
            <a:extLst>
              <a:ext uri="{FF2B5EF4-FFF2-40B4-BE49-F238E27FC236}">
                <a16:creationId xmlns:a16="http://schemas.microsoft.com/office/drawing/2014/main" id="{1B840C84-7FD8-4E60-AC57-7431E3EE07BB}"/>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9D0A381-FE3D-4CB9-AAAF-E5F53A68EC00}"/>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51645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655DD72D-1128-4EDA-8A39-29696E00614B}"/>
              </a:ext>
            </a:extLst>
          </p:cNvPr>
          <p:cNvSpPr>
            <a:spLocks noGrp="1"/>
          </p:cNvSpPr>
          <p:nvPr>
            <p:ph type="dt" sz="half" idx="10"/>
          </p:nvPr>
        </p:nvSpPr>
        <p:spPr/>
        <p:txBody>
          <a:bodyPr/>
          <a:lstStyle/>
          <a:p>
            <a:fld id="{B6C1C99B-C09C-4D39-A3DB-ECCDD3DFAFD6}" type="datetimeFigureOut">
              <a:rPr lang="sl-SI" smtClean="0"/>
              <a:t>25. 05. 2020</a:t>
            </a:fld>
            <a:endParaRPr lang="sl-SI"/>
          </a:p>
        </p:txBody>
      </p:sp>
      <p:sp>
        <p:nvSpPr>
          <p:cNvPr id="3" name="Označba mesta noge 2">
            <a:extLst>
              <a:ext uri="{FF2B5EF4-FFF2-40B4-BE49-F238E27FC236}">
                <a16:creationId xmlns:a16="http://schemas.microsoft.com/office/drawing/2014/main" id="{F575D865-3347-4650-9C5E-BC14E2C7F11A}"/>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145B8AE1-7302-406B-A38B-005E02AF2879}"/>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193313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442AB32-F2B4-473F-A7E8-F2C8D2DE8B1E}"/>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3E76F8D5-E690-4FE3-B3D6-BA4D0420B1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5D5117A4-068F-4CB5-830E-E64330295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3C5CFFF5-B8F2-4BCB-9325-88F4CB18F640}"/>
              </a:ext>
            </a:extLst>
          </p:cNvPr>
          <p:cNvSpPr>
            <a:spLocks noGrp="1"/>
          </p:cNvSpPr>
          <p:nvPr>
            <p:ph type="dt" sz="half" idx="10"/>
          </p:nvPr>
        </p:nvSpPr>
        <p:spPr/>
        <p:txBody>
          <a:bodyPr/>
          <a:lstStyle/>
          <a:p>
            <a:fld id="{B6C1C99B-C09C-4D39-A3DB-ECCDD3DFAFD6}" type="datetimeFigureOut">
              <a:rPr lang="sl-SI" smtClean="0"/>
              <a:t>25. 05. 2020</a:t>
            </a:fld>
            <a:endParaRPr lang="sl-SI"/>
          </a:p>
        </p:txBody>
      </p:sp>
      <p:sp>
        <p:nvSpPr>
          <p:cNvPr id="6" name="Označba mesta noge 5">
            <a:extLst>
              <a:ext uri="{FF2B5EF4-FFF2-40B4-BE49-F238E27FC236}">
                <a16:creationId xmlns:a16="http://schemas.microsoft.com/office/drawing/2014/main" id="{5F4A6643-9D3B-41F3-B99A-94D18AD5F6C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F29AC234-674E-4328-97D1-78AF47681F25}"/>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295077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B3A710-FDC1-4D75-A1AA-F6F12422DAA6}"/>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B146E2DB-6537-4ACE-A0EB-1BC1D963F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2DC2EE50-2C5F-4689-A316-269CC77D2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8F6861A-BE25-43F1-A629-098CCFA64AC3}"/>
              </a:ext>
            </a:extLst>
          </p:cNvPr>
          <p:cNvSpPr>
            <a:spLocks noGrp="1"/>
          </p:cNvSpPr>
          <p:nvPr>
            <p:ph type="dt" sz="half" idx="10"/>
          </p:nvPr>
        </p:nvSpPr>
        <p:spPr/>
        <p:txBody>
          <a:bodyPr/>
          <a:lstStyle/>
          <a:p>
            <a:fld id="{B6C1C99B-C09C-4D39-A3DB-ECCDD3DFAFD6}" type="datetimeFigureOut">
              <a:rPr lang="sl-SI" smtClean="0"/>
              <a:t>25. 05. 2020</a:t>
            </a:fld>
            <a:endParaRPr lang="sl-SI"/>
          </a:p>
        </p:txBody>
      </p:sp>
      <p:sp>
        <p:nvSpPr>
          <p:cNvPr id="6" name="Označba mesta noge 5">
            <a:extLst>
              <a:ext uri="{FF2B5EF4-FFF2-40B4-BE49-F238E27FC236}">
                <a16:creationId xmlns:a16="http://schemas.microsoft.com/office/drawing/2014/main" id="{1BC71BCB-C19F-420B-A537-AB3E005F0D5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97A8035-F299-4351-8B1C-E966969ED33F}"/>
              </a:ext>
            </a:extLst>
          </p:cNvPr>
          <p:cNvSpPr>
            <a:spLocks noGrp="1"/>
          </p:cNvSpPr>
          <p:nvPr>
            <p:ph type="sldNum" sz="quarter" idx="12"/>
          </p:nvPr>
        </p:nvSpPr>
        <p:spPr/>
        <p:txBody>
          <a:bodyPr/>
          <a:lstStyle/>
          <a:p>
            <a:fld id="{93EA4F14-658A-4333-92A8-6C2EDDF216F4}" type="slidenum">
              <a:rPr lang="sl-SI" smtClean="0"/>
              <a:t>‹#›</a:t>
            </a:fld>
            <a:endParaRPr lang="sl-SI"/>
          </a:p>
        </p:txBody>
      </p:sp>
    </p:spTree>
    <p:extLst>
      <p:ext uri="{BB962C8B-B14F-4D97-AF65-F5344CB8AC3E}">
        <p14:creationId xmlns:p14="http://schemas.microsoft.com/office/powerpoint/2010/main" val="157589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5139397E-B5AA-4B5A-AE0F-0AAF663137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AAA4B5F4-580A-441A-9C58-3127C8F551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ACBD0B7-BA33-4E16-AB55-386B277F0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1C99B-C09C-4D39-A3DB-ECCDD3DFAFD6}" type="datetimeFigureOut">
              <a:rPr lang="sl-SI" smtClean="0"/>
              <a:t>25. 05. 2020</a:t>
            </a:fld>
            <a:endParaRPr lang="sl-SI"/>
          </a:p>
        </p:txBody>
      </p:sp>
      <p:sp>
        <p:nvSpPr>
          <p:cNvPr id="5" name="Označba mesta noge 4">
            <a:extLst>
              <a:ext uri="{FF2B5EF4-FFF2-40B4-BE49-F238E27FC236}">
                <a16:creationId xmlns:a16="http://schemas.microsoft.com/office/drawing/2014/main" id="{5A1B876A-224D-4A20-A686-BA5D2E4E62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F99F4659-34C6-4B9A-8471-EB26BC6D63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A4F14-658A-4333-92A8-6C2EDDF216F4}" type="slidenum">
              <a:rPr lang="sl-SI" smtClean="0"/>
              <a:t>‹#›</a:t>
            </a:fld>
            <a:endParaRPr lang="sl-SI"/>
          </a:p>
        </p:txBody>
      </p:sp>
    </p:spTree>
    <p:extLst>
      <p:ext uri="{BB962C8B-B14F-4D97-AF65-F5344CB8AC3E}">
        <p14:creationId xmlns:p14="http://schemas.microsoft.com/office/powerpoint/2010/main" val="1709632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a16="http://schemas.microsoft.com/office/drawing/2014/main" id="{DE436978-31B3-4D29-92F9-83497BFB3C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3523488" y="7171"/>
            <a:ext cx="8668512" cy="6857990"/>
          </a:xfrm>
          <a:prstGeom prst="rect">
            <a:avLst/>
          </a:prstGeom>
        </p:spPr>
      </p:pic>
      <p:sp>
        <p:nvSpPr>
          <p:cNvPr id="49" name="Rectangle 4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D2358CD7-8F13-4432-AB48-515B83AFCE43}"/>
              </a:ext>
            </a:extLst>
          </p:cNvPr>
          <p:cNvSpPr>
            <a:spLocks noGrp="1"/>
          </p:cNvSpPr>
          <p:nvPr>
            <p:ph type="ctrTitle"/>
          </p:nvPr>
        </p:nvSpPr>
        <p:spPr>
          <a:xfrm>
            <a:off x="477981" y="1122363"/>
            <a:ext cx="4023360" cy="3204134"/>
          </a:xfrm>
        </p:spPr>
        <p:txBody>
          <a:bodyPr anchor="b">
            <a:normAutofit fontScale="90000"/>
          </a:bodyPr>
          <a:lstStyle/>
          <a:p>
            <a:pPr algn="l"/>
            <a:r>
              <a:rPr lang="sl-SI" sz="4800" dirty="0"/>
              <a:t>IZDELAVA IGRALNE KOCKE IZ PAPIRNIH GRADIV</a:t>
            </a:r>
          </a:p>
        </p:txBody>
      </p:sp>
      <p:sp>
        <p:nvSpPr>
          <p:cNvPr id="3" name="Podnaslov 2">
            <a:extLst>
              <a:ext uri="{FF2B5EF4-FFF2-40B4-BE49-F238E27FC236}">
                <a16:creationId xmlns:a16="http://schemas.microsoft.com/office/drawing/2014/main" id="{9BFECD6C-AB23-48E3-834A-F78357F98EE6}"/>
              </a:ext>
            </a:extLst>
          </p:cNvPr>
          <p:cNvSpPr>
            <a:spLocks noGrp="1"/>
          </p:cNvSpPr>
          <p:nvPr>
            <p:ph type="subTitle" idx="1"/>
          </p:nvPr>
        </p:nvSpPr>
        <p:spPr>
          <a:xfrm>
            <a:off x="477980" y="4872922"/>
            <a:ext cx="4023359" cy="1208141"/>
          </a:xfrm>
        </p:spPr>
        <p:txBody>
          <a:bodyPr>
            <a:normAutofit/>
          </a:bodyPr>
          <a:lstStyle/>
          <a:p>
            <a:pPr algn="l"/>
            <a:r>
              <a:rPr lang="sl-SI" sz="2000"/>
              <a:t>Martin Knuplež, </a:t>
            </a:r>
          </a:p>
          <a:p>
            <a:pPr algn="l"/>
            <a:r>
              <a:rPr lang="sl-SI" sz="2000"/>
              <a:t>OŠBI</a:t>
            </a:r>
            <a:endParaRPr lang="sl-SI" sz="2000" dirty="0"/>
          </a:p>
        </p:txBody>
      </p:sp>
      <p:sp>
        <p:nvSpPr>
          <p:cNvPr id="51" name="Rectangle 5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3" name="Rectangle 5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2907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0515600" cy="543595"/>
          </a:xfrm>
        </p:spPr>
        <p:txBody>
          <a:bodyPr>
            <a:normAutofit/>
          </a:bodyPr>
          <a:lstStyle/>
          <a:p>
            <a:r>
              <a:rPr lang="sl-SI" sz="3200" dirty="0"/>
              <a:t>Žlebni pregibi na papirju za izdelavo škatlice</a:t>
            </a:r>
          </a:p>
        </p:txBody>
      </p:sp>
      <p:pic>
        <p:nvPicPr>
          <p:cNvPr id="3" name="Slika 2">
            <a:extLst>
              <a:ext uri="{FF2B5EF4-FFF2-40B4-BE49-F238E27FC236}">
                <a16:creationId xmlns:a16="http://schemas.microsoft.com/office/drawing/2014/main" id="{401F1842-EF0F-44C1-AB3B-2379267518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7548" y="984054"/>
            <a:ext cx="5940660" cy="5335420"/>
          </a:xfrm>
          <a:prstGeom prst="rect">
            <a:avLst/>
          </a:prstGeom>
        </p:spPr>
      </p:pic>
    </p:spTree>
    <p:extLst>
      <p:ext uri="{BB962C8B-B14F-4D97-AF65-F5344CB8AC3E}">
        <p14:creationId xmlns:p14="http://schemas.microsoft.com/office/powerpoint/2010/main" val="406100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2088232" cy="543595"/>
          </a:xfrm>
        </p:spPr>
        <p:txBody>
          <a:bodyPr>
            <a:normAutofit/>
          </a:bodyPr>
          <a:lstStyle/>
          <a:p>
            <a:r>
              <a:rPr lang="sl-SI" sz="3200" dirty="0"/>
              <a:t>Lepljenje</a:t>
            </a:r>
            <a:endParaRPr lang="sl-SI" sz="3200" b="1" dirty="0"/>
          </a:p>
        </p:txBody>
      </p:sp>
      <p:pic>
        <p:nvPicPr>
          <p:cNvPr id="3" name="Slika 2">
            <a:extLst>
              <a:ext uri="{FF2B5EF4-FFF2-40B4-BE49-F238E27FC236}">
                <a16:creationId xmlns:a16="http://schemas.microsoft.com/office/drawing/2014/main" id="{B8832C8F-01C1-470F-82F4-788B278950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372" y="2916854"/>
            <a:ext cx="5436604" cy="3255074"/>
          </a:xfrm>
          <a:prstGeom prst="rect">
            <a:avLst/>
          </a:prstGeom>
        </p:spPr>
      </p:pic>
      <p:sp>
        <p:nvSpPr>
          <p:cNvPr id="5" name="PoljeZBesedilom 4">
            <a:extLst>
              <a:ext uri="{FF2B5EF4-FFF2-40B4-BE49-F238E27FC236}">
                <a16:creationId xmlns:a16="http://schemas.microsoft.com/office/drawing/2014/main" id="{AF11E6D0-B610-457D-BC15-58EDA0F3C0A3}"/>
              </a:ext>
            </a:extLst>
          </p:cNvPr>
          <p:cNvSpPr txBox="1"/>
          <p:nvPr/>
        </p:nvSpPr>
        <p:spPr>
          <a:xfrm>
            <a:off x="299356" y="764704"/>
            <a:ext cx="10837204" cy="923330"/>
          </a:xfrm>
          <a:prstGeom prst="rect">
            <a:avLst/>
          </a:prstGeom>
          <a:noFill/>
        </p:spPr>
        <p:txBody>
          <a:bodyPr wrap="square" rtlCol="0">
            <a:spAutoFit/>
          </a:bodyPr>
          <a:lstStyle/>
          <a:p>
            <a:r>
              <a:rPr lang="sl-SI" dirty="0"/>
              <a:t>Za lepljenje uporabimo katero koli lepilo za papir. Lepilo na tanko nanesemo po vsej površini zavihka. Natančno namestimo stranico ob zavihek, namazan z lepilom in dela stisnemo.</a:t>
            </a:r>
          </a:p>
          <a:p>
            <a:r>
              <a:rPr lang="sl-SI" dirty="0"/>
              <a:t>Pazimo, da z lepilom ne umažemo delov, ko jih ne bomo zalepili.</a:t>
            </a:r>
          </a:p>
        </p:txBody>
      </p:sp>
      <p:pic>
        <p:nvPicPr>
          <p:cNvPr id="6" name="Slika 5">
            <a:extLst>
              <a:ext uri="{FF2B5EF4-FFF2-40B4-BE49-F238E27FC236}">
                <a16:creationId xmlns:a16="http://schemas.microsoft.com/office/drawing/2014/main" id="{D4B05225-FE55-43F2-BB10-F5ECD691B7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6100" y="2898739"/>
            <a:ext cx="4069990" cy="3273189"/>
          </a:xfrm>
          <a:prstGeom prst="rect">
            <a:avLst/>
          </a:prstGeom>
        </p:spPr>
      </p:pic>
    </p:spTree>
    <p:extLst>
      <p:ext uri="{BB962C8B-B14F-4D97-AF65-F5344CB8AC3E}">
        <p14:creationId xmlns:p14="http://schemas.microsoft.com/office/powerpoint/2010/main" val="70107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0515600" cy="543595"/>
          </a:xfrm>
        </p:spPr>
        <p:txBody>
          <a:bodyPr>
            <a:normAutofit/>
          </a:bodyPr>
          <a:lstStyle/>
          <a:p>
            <a:r>
              <a:rPr lang="sl-SI" sz="3200" dirty="0"/>
              <a:t>Igralna kocka iz papirnih gradiv – končni izdelek</a:t>
            </a:r>
          </a:p>
        </p:txBody>
      </p:sp>
      <p:sp>
        <p:nvSpPr>
          <p:cNvPr id="5" name="PoljeZBesedilom 4">
            <a:extLst>
              <a:ext uri="{FF2B5EF4-FFF2-40B4-BE49-F238E27FC236}">
                <a16:creationId xmlns:a16="http://schemas.microsoft.com/office/drawing/2014/main" id="{66740E00-B10F-4565-AA47-9F4CC2248A6A}"/>
              </a:ext>
            </a:extLst>
          </p:cNvPr>
          <p:cNvSpPr txBox="1"/>
          <p:nvPr/>
        </p:nvSpPr>
        <p:spPr>
          <a:xfrm>
            <a:off x="443372" y="981710"/>
            <a:ext cx="11415347" cy="646331"/>
          </a:xfrm>
          <a:prstGeom prst="rect">
            <a:avLst/>
          </a:prstGeom>
          <a:noFill/>
        </p:spPr>
        <p:txBody>
          <a:bodyPr wrap="square" rtlCol="0">
            <a:spAutoFit/>
          </a:bodyPr>
          <a:lstStyle/>
          <a:p>
            <a:r>
              <a:rPr lang="sl-SI" dirty="0"/>
              <a:t>Embalažna škatlica nima velike trdnosti, ker je iz papirja. Morala bi biti iz kartona, toda ker je lažje risati mrežo na kariran list kot na bel karton, smo se odločili za takšno varianto.</a:t>
            </a:r>
          </a:p>
        </p:txBody>
      </p:sp>
      <p:pic>
        <p:nvPicPr>
          <p:cNvPr id="7" name="Slika 6">
            <a:extLst>
              <a:ext uri="{FF2B5EF4-FFF2-40B4-BE49-F238E27FC236}">
                <a16:creationId xmlns:a16="http://schemas.microsoft.com/office/drawing/2014/main" id="{780A5F10-ACE0-42AA-90DB-A67B1813BD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5869" y="2598712"/>
            <a:ext cx="4328535" cy="3878916"/>
          </a:xfrm>
          <a:prstGeom prst="rect">
            <a:avLst/>
          </a:prstGeom>
        </p:spPr>
      </p:pic>
      <p:pic>
        <p:nvPicPr>
          <p:cNvPr id="8" name="Slika 7">
            <a:extLst>
              <a:ext uri="{FF2B5EF4-FFF2-40B4-BE49-F238E27FC236}">
                <a16:creationId xmlns:a16="http://schemas.microsoft.com/office/drawing/2014/main" id="{6C7F67A7-BA8D-4A87-A24B-C8DABB3E7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6100" y="2597284"/>
            <a:ext cx="3852428" cy="3880344"/>
          </a:xfrm>
          <a:prstGeom prst="rect">
            <a:avLst/>
          </a:prstGeom>
        </p:spPr>
      </p:pic>
    </p:spTree>
    <p:extLst>
      <p:ext uri="{BB962C8B-B14F-4D97-AF65-F5344CB8AC3E}">
        <p14:creationId xmlns:p14="http://schemas.microsoft.com/office/powerpoint/2010/main" val="395528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AEB87E-26FD-4D06-BD08-6070BE32F575}"/>
              </a:ext>
            </a:extLst>
          </p:cNvPr>
          <p:cNvSpPr>
            <a:spLocks noGrp="1"/>
          </p:cNvSpPr>
          <p:nvPr>
            <p:ph type="title"/>
          </p:nvPr>
        </p:nvSpPr>
        <p:spPr>
          <a:xfrm>
            <a:off x="838200" y="365125"/>
            <a:ext cx="10515600" cy="615603"/>
          </a:xfrm>
        </p:spPr>
        <p:txBody>
          <a:bodyPr>
            <a:normAutofit fontScale="90000"/>
          </a:bodyPr>
          <a:lstStyle/>
          <a:p>
            <a:r>
              <a:rPr lang="sl-SI" dirty="0"/>
              <a:t>Zaključek</a:t>
            </a:r>
          </a:p>
        </p:txBody>
      </p:sp>
      <p:sp>
        <p:nvSpPr>
          <p:cNvPr id="3" name="PoljeZBesedilom 2">
            <a:extLst>
              <a:ext uri="{FF2B5EF4-FFF2-40B4-BE49-F238E27FC236}">
                <a16:creationId xmlns:a16="http://schemas.microsoft.com/office/drawing/2014/main" id="{2BDD67A5-3D8E-4083-9289-9BE84FE4CF19}"/>
              </a:ext>
            </a:extLst>
          </p:cNvPr>
          <p:cNvSpPr txBox="1"/>
          <p:nvPr/>
        </p:nvSpPr>
        <p:spPr>
          <a:xfrm>
            <a:off x="443372" y="1124744"/>
            <a:ext cx="11161240" cy="923330"/>
          </a:xfrm>
          <a:prstGeom prst="rect">
            <a:avLst/>
          </a:prstGeom>
          <a:noFill/>
        </p:spPr>
        <p:txBody>
          <a:bodyPr wrap="square" rtlCol="0">
            <a:spAutoFit/>
          </a:bodyPr>
          <a:lstStyle/>
          <a:p>
            <a:r>
              <a:rPr lang="sl-SI" dirty="0"/>
              <a:t>Pri delu bodi potrpežljiv in natančen. Najtežje je zalepiti zadnjo (na sliki zgornjo) stranico kocke.</a:t>
            </a:r>
          </a:p>
          <a:p>
            <a:r>
              <a:rPr lang="sl-SI" dirty="0">
                <a:highlight>
                  <a:srgbClr val="FFFF00"/>
                </a:highlight>
              </a:rPr>
              <a:t>Končni izdelek postavi v  približno takšen položaj, kot je na sliki, ga fotografiraj in fotografijo pošlji učitelju, da ovrednoti tvoje delo.</a:t>
            </a:r>
          </a:p>
        </p:txBody>
      </p:sp>
      <p:pic>
        <p:nvPicPr>
          <p:cNvPr id="4" name="Slika 3">
            <a:extLst>
              <a:ext uri="{FF2B5EF4-FFF2-40B4-BE49-F238E27FC236}">
                <a16:creationId xmlns:a16="http://schemas.microsoft.com/office/drawing/2014/main" id="{3B7B3EC9-68CF-4982-A478-5799B8E89C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1764" y="2420888"/>
            <a:ext cx="3853006" cy="3883489"/>
          </a:xfrm>
          <a:prstGeom prst="rect">
            <a:avLst/>
          </a:prstGeom>
        </p:spPr>
      </p:pic>
    </p:spTree>
    <p:extLst>
      <p:ext uri="{BB962C8B-B14F-4D97-AF65-F5344CB8AC3E}">
        <p14:creationId xmlns:p14="http://schemas.microsoft.com/office/powerpoint/2010/main" val="162376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259A75E8-973F-47DC-BD78-3B2C22159C55}"/>
              </a:ext>
            </a:extLst>
          </p:cNvPr>
          <p:cNvSpPr>
            <a:spLocks noGrp="1"/>
          </p:cNvSpPr>
          <p:nvPr>
            <p:ph type="title"/>
          </p:nvPr>
        </p:nvSpPr>
        <p:spPr>
          <a:xfrm>
            <a:off x="299356" y="132783"/>
            <a:ext cx="2736304" cy="687611"/>
          </a:xfrm>
        </p:spPr>
        <p:txBody>
          <a:bodyPr>
            <a:normAutofit fontScale="90000"/>
          </a:bodyPr>
          <a:lstStyle/>
          <a:p>
            <a:r>
              <a:rPr lang="sl-SI" dirty="0"/>
              <a:t>ZAČETEK</a:t>
            </a:r>
          </a:p>
        </p:txBody>
      </p:sp>
      <p:sp>
        <p:nvSpPr>
          <p:cNvPr id="7" name="PoljeZBesedilom 6">
            <a:extLst>
              <a:ext uri="{FF2B5EF4-FFF2-40B4-BE49-F238E27FC236}">
                <a16:creationId xmlns:a16="http://schemas.microsoft.com/office/drawing/2014/main" id="{2FF896CD-5CA8-45B2-9B49-E658E318B57B}"/>
              </a:ext>
            </a:extLst>
          </p:cNvPr>
          <p:cNvSpPr txBox="1"/>
          <p:nvPr/>
        </p:nvSpPr>
        <p:spPr>
          <a:xfrm>
            <a:off x="155340" y="908720"/>
            <a:ext cx="4772260" cy="923330"/>
          </a:xfrm>
          <a:prstGeom prst="rect">
            <a:avLst/>
          </a:prstGeom>
          <a:noFill/>
        </p:spPr>
        <p:txBody>
          <a:bodyPr wrap="square" rtlCol="0">
            <a:spAutoFit/>
          </a:bodyPr>
          <a:lstStyle/>
          <a:p>
            <a:r>
              <a:rPr lang="sl-SI" dirty="0"/>
              <a:t>Po zagonu programa odpri risbo, ki si jo doslej narisal: gumb </a:t>
            </a:r>
            <a:r>
              <a:rPr lang="sl-SI" b="1" dirty="0"/>
              <a:t>Odpri</a:t>
            </a:r>
            <a:r>
              <a:rPr lang="sl-SI" dirty="0"/>
              <a:t> obstoječo risbo / </a:t>
            </a:r>
            <a:r>
              <a:rPr lang="sl-SI" b="1" dirty="0"/>
              <a:t>Risbe</a:t>
            </a:r>
            <a:r>
              <a:rPr lang="sl-SI" dirty="0"/>
              <a:t> / </a:t>
            </a:r>
            <a:r>
              <a:rPr lang="sl-SI" b="1" i="1" dirty="0"/>
              <a:t>mreža kocke.</a:t>
            </a:r>
          </a:p>
        </p:txBody>
      </p:sp>
      <p:pic>
        <p:nvPicPr>
          <p:cNvPr id="3" name="Slika 2">
            <a:extLst>
              <a:ext uri="{FF2B5EF4-FFF2-40B4-BE49-F238E27FC236}">
                <a16:creationId xmlns:a16="http://schemas.microsoft.com/office/drawing/2014/main" id="{CD00F0C1-0B70-4E86-95AD-BAB6972ACC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3" y="692696"/>
            <a:ext cx="6856139" cy="4896544"/>
          </a:xfrm>
          <a:prstGeom prst="rect">
            <a:avLst/>
          </a:prstGeom>
        </p:spPr>
      </p:pic>
      <p:pic>
        <p:nvPicPr>
          <p:cNvPr id="6" name="Slika 5">
            <a:extLst>
              <a:ext uri="{FF2B5EF4-FFF2-40B4-BE49-F238E27FC236}">
                <a16:creationId xmlns:a16="http://schemas.microsoft.com/office/drawing/2014/main" id="{FEFB31E8-9861-499A-87FC-CF749BEB6B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364" y="2240868"/>
            <a:ext cx="4930567" cy="2552921"/>
          </a:xfrm>
          <a:prstGeom prst="rect">
            <a:avLst/>
          </a:prstGeom>
        </p:spPr>
      </p:pic>
    </p:spTree>
    <p:extLst>
      <p:ext uri="{BB962C8B-B14F-4D97-AF65-F5344CB8AC3E}">
        <p14:creationId xmlns:p14="http://schemas.microsoft.com/office/powerpoint/2010/main" val="138574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0515600" cy="543595"/>
          </a:xfrm>
        </p:spPr>
        <p:txBody>
          <a:bodyPr>
            <a:normAutofit/>
          </a:bodyPr>
          <a:lstStyle/>
          <a:p>
            <a:r>
              <a:rPr lang="sl-SI" sz="3200" dirty="0"/>
              <a:t>Tiskanje</a:t>
            </a:r>
          </a:p>
        </p:txBody>
      </p:sp>
      <p:sp>
        <p:nvSpPr>
          <p:cNvPr id="17" name="PoljeZBesedilom 16">
            <a:extLst>
              <a:ext uri="{FF2B5EF4-FFF2-40B4-BE49-F238E27FC236}">
                <a16:creationId xmlns:a16="http://schemas.microsoft.com/office/drawing/2014/main" id="{7DD4354B-56BD-40B6-89CB-F90FBB2558F0}"/>
              </a:ext>
            </a:extLst>
          </p:cNvPr>
          <p:cNvSpPr txBox="1"/>
          <p:nvPr/>
        </p:nvSpPr>
        <p:spPr>
          <a:xfrm>
            <a:off x="191344" y="692696"/>
            <a:ext cx="11737304" cy="646331"/>
          </a:xfrm>
          <a:prstGeom prst="rect">
            <a:avLst/>
          </a:prstGeom>
          <a:noFill/>
        </p:spPr>
        <p:txBody>
          <a:bodyPr wrap="square" rtlCol="0">
            <a:spAutoFit/>
          </a:bodyPr>
          <a:lstStyle/>
          <a:p>
            <a:r>
              <a:rPr lang="sl-SI" dirty="0"/>
              <a:t>Pri pouku v  šoli bi mrežo natisnili na šeleshamer karton. V nadaljevanju si bomo ogledali, kako poteka postopek tiskanja pri </a:t>
            </a:r>
            <a:r>
              <a:rPr lang="sl-SI" dirty="0" err="1"/>
              <a:t>CiciCAD</a:t>
            </a:r>
            <a:r>
              <a:rPr lang="sl-SI" dirty="0"/>
              <a:t>-u. Če imaš tiskalnik na voljo, lahko mrežo natisneš na A4 bel list papirja ali šeleshamer kartona.</a:t>
            </a:r>
          </a:p>
        </p:txBody>
      </p:sp>
      <p:sp>
        <p:nvSpPr>
          <p:cNvPr id="24" name="PoljeZBesedilom 23">
            <a:extLst>
              <a:ext uri="{FF2B5EF4-FFF2-40B4-BE49-F238E27FC236}">
                <a16:creationId xmlns:a16="http://schemas.microsoft.com/office/drawing/2014/main" id="{41742F21-13D7-4696-8619-C83FD3D6D7AD}"/>
              </a:ext>
            </a:extLst>
          </p:cNvPr>
          <p:cNvSpPr txBox="1"/>
          <p:nvPr/>
        </p:nvSpPr>
        <p:spPr>
          <a:xfrm>
            <a:off x="191344" y="1484784"/>
            <a:ext cx="11737304" cy="369332"/>
          </a:xfrm>
          <a:prstGeom prst="rect">
            <a:avLst/>
          </a:prstGeom>
          <a:noFill/>
        </p:spPr>
        <p:txBody>
          <a:bodyPr wrap="square" rtlCol="0">
            <a:spAutoFit/>
          </a:bodyPr>
          <a:lstStyle/>
          <a:p>
            <a:r>
              <a:rPr lang="sl-SI" dirty="0"/>
              <a:t>Pred pričetkom tiskanja vklopi tiskalnik, da ga program </a:t>
            </a:r>
            <a:r>
              <a:rPr lang="sl-SI" dirty="0" err="1"/>
              <a:t>CiciCAD</a:t>
            </a:r>
            <a:r>
              <a:rPr lang="sl-SI" dirty="0"/>
              <a:t> zazna. Nekatere nastavitve moramo namreč izvesti ročno.</a:t>
            </a:r>
          </a:p>
        </p:txBody>
      </p:sp>
      <p:grpSp>
        <p:nvGrpSpPr>
          <p:cNvPr id="32" name="Skupina 31">
            <a:extLst>
              <a:ext uri="{FF2B5EF4-FFF2-40B4-BE49-F238E27FC236}">
                <a16:creationId xmlns:a16="http://schemas.microsoft.com/office/drawing/2014/main" id="{0BE7B742-1419-4747-8284-2F7DBDCA1A51}"/>
              </a:ext>
            </a:extLst>
          </p:cNvPr>
          <p:cNvGrpSpPr/>
          <p:nvPr/>
        </p:nvGrpSpPr>
        <p:grpSpPr>
          <a:xfrm>
            <a:off x="274235" y="2045345"/>
            <a:ext cx="11734447" cy="4627353"/>
            <a:chOff x="274235" y="2045345"/>
            <a:chExt cx="11734447" cy="4627353"/>
          </a:xfrm>
        </p:grpSpPr>
        <p:pic>
          <p:nvPicPr>
            <p:cNvPr id="18" name="Slika 17">
              <a:extLst>
                <a:ext uri="{FF2B5EF4-FFF2-40B4-BE49-F238E27FC236}">
                  <a16:creationId xmlns:a16="http://schemas.microsoft.com/office/drawing/2014/main" id="{F5333EBD-3A7E-4857-BD9C-35B7840B99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060" y="3304036"/>
              <a:ext cx="1964160" cy="1980000"/>
            </a:xfrm>
            <a:prstGeom prst="rect">
              <a:avLst/>
            </a:prstGeom>
          </p:spPr>
        </p:pic>
        <p:pic>
          <p:nvPicPr>
            <p:cNvPr id="19" name="Slika 18">
              <a:extLst>
                <a:ext uri="{FF2B5EF4-FFF2-40B4-BE49-F238E27FC236}">
                  <a16:creationId xmlns:a16="http://schemas.microsoft.com/office/drawing/2014/main" id="{3D205547-0AFE-4461-9A4C-F8A277FE4D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0733" y="3292599"/>
              <a:ext cx="2340575" cy="1980000"/>
            </a:xfrm>
            <a:prstGeom prst="rect">
              <a:avLst/>
            </a:prstGeom>
          </p:spPr>
        </p:pic>
        <p:pic>
          <p:nvPicPr>
            <p:cNvPr id="20" name="Slika 19">
              <a:extLst>
                <a:ext uri="{FF2B5EF4-FFF2-40B4-BE49-F238E27FC236}">
                  <a16:creationId xmlns:a16="http://schemas.microsoft.com/office/drawing/2014/main" id="{134139ED-6493-4265-B82B-F739689B7B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1864" y="3292599"/>
              <a:ext cx="1731879" cy="1980000"/>
            </a:xfrm>
            <a:prstGeom prst="rect">
              <a:avLst/>
            </a:prstGeom>
          </p:spPr>
        </p:pic>
        <p:pic>
          <p:nvPicPr>
            <p:cNvPr id="21" name="Slika 20">
              <a:extLst>
                <a:ext uri="{FF2B5EF4-FFF2-40B4-BE49-F238E27FC236}">
                  <a16:creationId xmlns:a16="http://schemas.microsoft.com/office/drawing/2014/main" id="{4E0C8656-AB63-4441-8248-C77BBD0090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3721" y="3315474"/>
              <a:ext cx="2343540" cy="1980000"/>
            </a:xfrm>
            <a:prstGeom prst="rect">
              <a:avLst/>
            </a:prstGeom>
          </p:spPr>
        </p:pic>
        <p:pic>
          <p:nvPicPr>
            <p:cNvPr id="23" name="Slika 22">
              <a:extLst>
                <a:ext uri="{FF2B5EF4-FFF2-40B4-BE49-F238E27FC236}">
                  <a16:creationId xmlns:a16="http://schemas.microsoft.com/office/drawing/2014/main" id="{71B73968-E918-4C5E-BBB5-E423904721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3809" y="3315474"/>
              <a:ext cx="2794873" cy="1980000"/>
            </a:xfrm>
            <a:prstGeom prst="rect">
              <a:avLst/>
            </a:prstGeom>
          </p:spPr>
        </p:pic>
        <p:sp>
          <p:nvSpPr>
            <p:cNvPr id="25" name="Oblaček govora: pravokotnik z zaobljenimi vogali 24">
              <a:extLst>
                <a:ext uri="{FF2B5EF4-FFF2-40B4-BE49-F238E27FC236}">
                  <a16:creationId xmlns:a16="http://schemas.microsoft.com/office/drawing/2014/main" id="{FD85FABF-BB2F-457E-8957-6255392A712D}"/>
                </a:ext>
              </a:extLst>
            </p:cNvPr>
            <p:cNvSpPr/>
            <p:nvPr/>
          </p:nvSpPr>
          <p:spPr>
            <a:xfrm>
              <a:off x="274235" y="2045345"/>
              <a:ext cx="1989810" cy="1104370"/>
            </a:xfrm>
            <a:prstGeom prst="wedgeRoundRectCallout">
              <a:avLst>
                <a:gd name="adj1" fmla="val -9341"/>
                <a:gd name="adj2" fmla="val 17706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1. Kliknemo na gumb </a:t>
              </a:r>
              <a:r>
                <a:rPr lang="sl-SI" b="1" dirty="0">
                  <a:solidFill>
                    <a:schemeClr val="tx1"/>
                  </a:solidFill>
                </a:rPr>
                <a:t>Tiskalnik</a:t>
              </a:r>
              <a:r>
                <a:rPr lang="sl-SI" dirty="0">
                  <a:solidFill>
                    <a:schemeClr val="tx1"/>
                  </a:solidFill>
                </a:rPr>
                <a:t>.</a:t>
              </a:r>
            </a:p>
          </p:txBody>
        </p:sp>
        <p:sp>
          <p:nvSpPr>
            <p:cNvPr id="26" name="Oblaček govora: pravokotnik z zaobljenimi vogali 25">
              <a:extLst>
                <a:ext uri="{FF2B5EF4-FFF2-40B4-BE49-F238E27FC236}">
                  <a16:creationId xmlns:a16="http://schemas.microsoft.com/office/drawing/2014/main" id="{9F98E271-EE1D-4125-B931-E2D5E9F8C855}"/>
                </a:ext>
              </a:extLst>
            </p:cNvPr>
            <p:cNvSpPr/>
            <p:nvPr/>
          </p:nvSpPr>
          <p:spPr>
            <a:xfrm>
              <a:off x="2390732" y="2058504"/>
              <a:ext cx="4213011" cy="1104370"/>
            </a:xfrm>
            <a:prstGeom prst="wedgeRoundRectCallout">
              <a:avLst>
                <a:gd name="adj1" fmla="val -26569"/>
                <a:gd name="adj2" fmla="val 88230"/>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2a. Če imamo ležečo postavitev lista, moramo rdeči okvir z belim poljem  ročno obrniti v ležeči položaj.</a:t>
              </a:r>
            </a:p>
            <a:p>
              <a:pPr algn="ctr"/>
              <a:r>
                <a:rPr lang="sl-SI" dirty="0">
                  <a:solidFill>
                    <a:schemeClr val="tx1"/>
                  </a:solidFill>
                </a:rPr>
                <a:t>Kliknemo gumb </a:t>
              </a:r>
              <a:r>
                <a:rPr lang="sl-SI" b="1" dirty="0">
                  <a:solidFill>
                    <a:schemeClr val="tx1"/>
                  </a:solidFill>
                </a:rPr>
                <a:t>Tiskalnik</a:t>
              </a:r>
              <a:r>
                <a:rPr lang="sl-SI" dirty="0">
                  <a:solidFill>
                    <a:schemeClr val="tx1"/>
                  </a:solidFill>
                </a:rPr>
                <a:t>...</a:t>
              </a:r>
            </a:p>
          </p:txBody>
        </p:sp>
        <p:sp>
          <p:nvSpPr>
            <p:cNvPr id="27" name="Oblaček govora: pravokotnik z zaobljenimi vogali 26">
              <a:extLst>
                <a:ext uri="{FF2B5EF4-FFF2-40B4-BE49-F238E27FC236}">
                  <a16:creationId xmlns:a16="http://schemas.microsoft.com/office/drawing/2014/main" id="{11042792-8B0E-450E-8EC6-8E7B9B4F1B25}"/>
                </a:ext>
              </a:extLst>
            </p:cNvPr>
            <p:cNvSpPr/>
            <p:nvPr/>
          </p:nvSpPr>
          <p:spPr>
            <a:xfrm>
              <a:off x="4550735" y="5475259"/>
              <a:ext cx="1989810" cy="1104370"/>
            </a:xfrm>
            <a:prstGeom prst="wedgeRoundRectCallout">
              <a:avLst>
                <a:gd name="adj1" fmla="val -20830"/>
                <a:gd name="adj2" fmla="val -95479"/>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2b. ... in v oknu izberemo </a:t>
              </a:r>
              <a:r>
                <a:rPr lang="sl-SI" b="1" dirty="0">
                  <a:solidFill>
                    <a:schemeClr val="tx1"/>
                  </a:solidFill>
                </a:rPr>
                <a:t>Ležeče</a:t>
              </a:r>
              <a:r>
                <a:rPr lang="sl-SI" dirty="0">
                  <a:solidFill>
                    <a:schemeClr val="tx1"/>
                  </a:solidFill>
                </a:rPr>
                <a:t>. Izbiro potrdimo z gumbom </a:t>
              </a:r>
              <a:r>
                <a:rPr lang="sl-SI" b="1" dirty="0">
                  <a:solidFill>
                    <a:schemeClr val="tx1"/>
                  </a:solidFill>
                </a:rPr>
                <a:t>V redu.</a:t>
              </a:r>
            </a:p>
          </p:txBody>
        </p:sp>
        <p:sp>
          <p:nvSpPr>
            <p:cNvPr id="28" name="Oblaček govora: pravokotnik z zaobljenimi vogali 27">
              <a:extLst>
                <a:ext uri="{FF2B5EF4-FFF2-40B4-BE49-F238E27FC236}">
                  <a16:creationId xmlns:a16="http://schemas.microsoft.com/office/drawing/2014/main" id="{8C79B99D-DB29-47ED-BE7E-2A4BE6F224A8}"/>
                </a:ext>
              </a:extLst>
            </p:cNvPr>
            <p:cNvSpPr/>
            <p:nvPr/>
          </p:nvSpPr>
          <p:spPr>
            <a:xfrm>
              <a:off x="6730430" y="2058504"/>
              <a:ext cx="2794872" cy="1104370"/>
            </a:xfrm>
            <a:prstGeom prst="wedgeRoundRectCallout">
              <a:avLst>
                <a:gd name="adj1" fmla="val -17525"/>
                <a:gd name="adj2" fmla="val 16585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3a. Za tiskanje mreže za izdelek, mora biti Povečava  1 mm : 1 mm.</a:t>
              </a:r>
            </a:p>
          </p:txBody>
        </p:sp>
        <p:sp>
          <p:nvSpPr>
            <p:cNvPr id="29" name="Oblaček govora: pravokotnik z zaobljenimi vogali 28">
              <a:extLst>
                <a:ext uri="{FF2B5EF4-FFF2-40B4-BE49-F238E27FC236}">
                  <a16:creationId xmlns:a16="http://schemas.microsoft.com/office/drawing/2014/main" id="{6F6A3430-2304-42D0-8191-B2F2ADC1E432}"/>
                </a:ext>
              </a:extLst>
            </p:cNvPr>
            <p:cNvSpPr/>
            <p:nvPr/>
          </p:nvSpPr>
          <p:spPr>
            <a:xfrm>
              <a:off x="8999349" y="5472369"/>
              <a:ext cx="3009333" cy="1104370"/>
            </a:xfrm>
            <a:prstGeom prst="wedgeRoundRectCallout">
              <a:avLst>
                <a:gd name="adj1" fmla="val 17466"/>
                <a:gd name="adj2" fmla="val -6960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4. Preverimo, ali je izbran ustrezen tiskalnik in s klikom na gumb V redu pošljemo risbo v tiskalnik.</a:t>
              </a:r>
            </a:p>
          </p:txBody>
        </p:sp>
        <p:sp>
          <p:nvSpPr>
            <p:cNvPr id="30" name="Oblaček govora: pravokotnik z zaobljenimi vogali 29">
              <a:extLst>
                <a:ext uri="{FF2B5EF4-FFF2-40B4-BE49-F238E27FC236}">
                  <a16:creationId xmlns:a16="http://schemas.microsoft.com/office/drawing/2014/main" id="{537F2392-9456-4F26-A807-33B42C6280DC}"/>
                </a:ext>
              </a:extLst>
            </p:cNvPr>
            <p:cNvSpPr/>
            <p:nvPr/>
          </p:nvSpPr>
          <p:spPr>
            <a:xfrm>
              <a:off x="6816080" y="5472369"/>
              <a:ext cx="1989810" cy="1104370"/>
            </a:xfrm>
            <a:prstGeom prst="wedgeRoundRectCallout">
              <a:avLst>
                <a:gd name="adj1" fmla="val -13649"/>
                <a:gd name="adj2" fmla="val -7650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3b. Nastavitve zaključimo z gumbom Tiskaj.</a:t>
              </a:r>
            </a:p>
          </p:txBody>
        </p:sp>
        <p:sp>
          <p:nvSpPr>
            <p:cNvPr id="31" name="PoljeZBesedilom 30">
              <a:extLst>
                <a:ext uri="{FF2B5EF4-FFF2-40B4-BE49-F238E27FC236}">
                  <a16:creationId xmlns:a16="http://schemas.microsoft.com/office/drawing/2014/main" id="{6BB575D2-E225-48FF-A20D-31C79F6494C5}"/>
                </a:ext>
              </a:extLst>
            </p:cNvPr>
            <p:cNvSpPr txBox="1"/>
            <p:nvPr/>
          </p:nvSpPr>
          <p:spPr>
            <a:xfrm>
              <a:off x="287060" y="5472369"/>
              <a:ext cx="4213011" cy="1200329"/>
            </a:xfrm>
            <a:prstGeom prst="rect">
              <a:avLst/>
            </a:prstGeom>
            <a:noFill/>
          </p:spPr>
          <p:txBody>
            <a:bodyPr wrap="square" rtlCol="0">
              <a:spAutoFit/>
            </a:bodyPr>
            <a:lstStyle/>
            <a:p>
              <a:r>
                <a:rPr lang="sl-SI" dirty="0"/>
                <a:t>List za tiskanje je privzeto obrnjen pokončno. Natisnjeno bo tisto, kar je v rdečem okvirju. Zato je potrebno okvir obrniti v ležeči položaj.</a:t>
              </a:r>
            </a:p>
          </p:txBody>
        </p:sp>
      </p:grpSp>
    </p:spTree>
    <p:extLst>
      <p:ext uri="{BB962C8B-B14F-4D97-AF65-F5344CB8AC3E}">
        <p14:creationId xmlns:p14="http://schemas.microsoft.com/office/powerpoint/2010/main" val="294316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429769-1925-4079-8780-65592F144BAC}"/>
              </a:ext>
            </a:extLst>
          </p:cNvPr>
          <p:cNvSpPr>
            <a:spLocks noGrp="1"/>
          </p:cNvSpPr>
          <p:nvPr>
            <p:ph type="title"/>
          </p:nvPr>
        </p:nvSpPr>
        <p:spPr>
          <a:xfrm>
            <a:off x="551384" y="296652"/>
            <a:ext cx="10515600" cy="723615"/>
          </a:xfrm>
        </p:spPr>
        <p:txBody>
          <a:bodyPr>
            <a:normAutofit/>
          </a:bodyPr>
          <a:lstStyle/>
          <a:p>
            <a:r>
              <a:rPr lang="sl-SI" sz="3200" dirty="0"/>
              <a:t>Na list A4 natisnjena mreža kocke</a:t>
            </a:r>
          </a:p>
        </p:txBody>
      </p:sp>
      <p:pic>
        <p:nvPicPr>
          <p:cNvPr id="4" name="Slika 3">
            <a:extLst>
              <a:ext uri="{FF2B5EF4-FFF2-40B4-BE49-F238E27FC236}">
                <a16:creationId xmlns:a16="http://schemas.microsoft.com/office/drawing/2014/main" id="{40DC7F34-6A57-4295-810D-74558E9406C1}"/>
              </a:ext>
            </a:extLst>
          </p:cNvPr>
          <p:cNvPicPr>
            <a:picLocks noChangeAspect="1"/>
          </p:cNvPicPr>
          <p:nvPr/>
        </p:nvPicPr>
        <p:blipFill>
          <a:blip r:embed="rId2"/>
          <a:stretch>
            <a:fillRect/>
          </a:stretch>
        </p:blipFill>
        <p:spPr>
          <a:xfrm rot="16200000">
            <a:off x="3680460" y="185365"/>
            <a:ext cx="4723072" cy="6660741"/>
          </a:xfrm>
          <a:prstGeom prst="rect">
            <a:avLst/>
          </a:prstGeom>
        </p:spPr>
      </p:pic>
      <p:sp>
        <p:nvSpPr>
          <p:cNvPr id="5" name="PoljeZBesedilom 4">
            <a:extLst>
              <a:ext uri="{FF2B5EF4-FFF2-40B4-BE49-F238E27FC236}">
                <a16:creationId xmlns:a16="http://schemas.microsoft.com/office/drawing/2014/main" id="{4E01487C-AF40-4715-9D5F-31B87E44CD8E}"/>
              </a:ext>
            </a:extLst>
          </p:cNvPr>
          <p:cNvSpPr txBox="1"/>
          <p:nvPr/>
        </p:nvSpPr>
        <p:spPr>
          <a:xfrm>
            <a:off x="3253114" y="5997650"/>
            <a:ext cx="5685771" cy="646331"/>
          </a:xfrm>
          <a:prstGeom prst="rect">
            <a:avLst/>
          </a:prstGeom>
          <a:noFill/>
        </p:spPr>
        <p:txBody>
          <a:bodyPr wrap="square" rtlCol="0">
            <a:spAutoFit/>
          </a:bodyPr>
          <a:lstStyle/>
          <a:p>
            <a:r>
              <a:rPr lang="sl-SI" dirty="0">
                <a:highlight>
                  <a:srgbClr val="FFFF00"/>
                </a:highlight>
              </a:rPr>
              <a:t>Natisnjeno ali s svinčnikom narisano risbo fotografiraj in pošlji učitelju, da ovrednoti tvoje delo.</a:t>
            </a:r>
          </a:p>
        </p:txBody>
      </p:sp>
    </p:spTree>
    <p:extLst>
      <p:ext uri="{BB962C8B-B14F-4D97-AF65-F5344CB8AC3E}">
        <p14:creationId xmlns:p14="http://schemas.microsoft.com/office/powerpoint/2010/main" val="74831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1485276" cy="543595"/>
          </a:xfrm>
        </p:spPr>
        <p:txBody>
          <a:bodyPr>
            <a:normAutofit/>
          </a:bodyPr>
          <a:lstStyle/>
          <a:p>
            <a:r>
              <a:rPr lang="sl-SI" sz="3200" dirty="0"/>
              <a:t>Če nimamo na voljo tiskalnika ...</a:t>
            </a:r>
          </a:p>
        </p:txBody>
      </p:sp>
      <p:sp>
        <p:nvSpPr>
          <p:cNvPr id="3" name="PoljeZBesedilom 2">
            <a:extLst>
              <a:ext uri="{FF2B5EF4-FFF2-40B4-BE49-F238E27FC236}">
                <a16:creationId xmlns:a16="http://schemas.microsoft.com/office/drawing/2014/main" id="{BDD20FD2-D445-4C30-B701-D48CF782AB48}"/>
              </a:ext>
            </a:extLst>
          </p:cNvPr>
          <p:cNvSpPr txBox="1"/>
          <p:nvPr/>
        </p:nvSpPr>
        <p:spPr>
          <a:xfrm>
            <a:off x="263352" y="836712"/>
            <a:ext cx="11485276" cy="369332"/>
          </a:xfrm>
          <a:prstGeom prst="rect">
            <a:avLst/>
          </a:prstGeom>
          <a:noFill/>
        </p:spPr>
        <p:txBody>
          <a:bodyPr wrap="square" rtlCol="0">
            <a:spAutoFit/>
          </a:bodyPr>
          <a:lstStyle/>
          <a:p>
            <a:r>
              <a:rPr lang="sl-SI" dirty="0"/>
              <a:t>Če nimamo na voljo tiskalnika, bomo mrežo narisali na kariran list z velikostjo kvadratkov 5 mm x 5 mm. </a:t>
            </a:r>
          </a:p>
        </p:txBody>
      </p:sp>
      <p:sp>
        <p:nvSpPr>
          <p:cNvPr id="6" name="PoljeZBesedilom 5">
            <a:extLst>
              <a:ext uri="{FF2B5EF4-FFF2-40B4-BE49-F238E27FC236}">
                <a16:creationId xmlns:a16="http://schemas.microsoft.com/office/drawing/2014/main" id="{76C1E0CE-9893-4882-A651-88CE4DF0250C}"/>
              </a:ext>
            </a:extLst>
          </p:cNvPr>
          <p:cNvSpPr txBox="1"/>
          <p:nvPr/>
        </p:nvSpPr>
        <p:spPr>
          <a:xfrm>
            <a:off x="262857" y="1206044"/>
            <a:ext cx="11773308" cy="646331"/>
          </a:xfrm>
          <a:prstGeom prst="rect">
            <a:avLst/>
          </a:prstGeom>
          <a:noFill/>
        </p:spPr>
        <p:txBody>
          <a:bodyPr wrap="square" rtlCol="0">
            <a:spAutoFit/>
          </a:bodyPr>
          <a:lstStyle/>
          <a:p>
            <a:r>
              <a:rPr lang="sl-SI" dirty="0"/>
              <a:t>Mere robov mreže bomo zaokrožili na najbližjo mero s celimi kvadratki, npr. 50 mm bomo narisali na listu 10 celih dolžin kvadratkov. </a:t>
            </a:r>
          </a:p>
        </p:txBody>
      </p:sp>
      <p:pic>
        <p:nvPicPr>
          <p:cNvPr id="4" name="Slika 3">
            <a:extLst>
              <a:ext uri="{FF2B5EF4-FFF2-40B4-BE49-F238E27FC236}">
                <a16:creationId xmlns:a16="http://schemas.microsoft.com/office/drawing/2014/main" id="{B69829C8-A75B-4192-9EEF-CCE13B132AC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rot="16200000">
            <a:off x="1016551" y="1198164"/>
            <a:ext cx="4032448" cy="5613800"/>
          </a:xfrm>
          <a:prstGeom prst="rect">
            <a:avLst/>
          </a:prstGeom>
        </p:spPr>
      </p:pic>
      <p:pic>
        <p:nvPicPr>
          <p:cNvPr id="5" name="Slika 4">
            <a:extLst>
              <a:ext uri="{FF2B5EF4-FFF2-40B4-BE49-F238E27FC236}">
                <a16:creationId xmlns:a16="http://schemas.microsoft.com/office/drawing/2014/main" id="{50F85943-A080-4595-A417-7F9885A4034C}"/>
              </a:ext>
            </a:extLst>
          </p:cNvPr>
          <p:cNvPicPr>
            <a:picLocks noChangeAspect="1"/>
          </p:cNvPicPr>
          <p:nvPr/>
        </p:nvPicPr>
        <p:blipFill>
          <a:blip r:embed="rId4"/>
          <a:stretch>
            <a:fillRect/>
          </a:stretch>
        </p:blipFill>
        <p:spPr>
          <a:xfrm rot="16200000">
            <a:off x="6885046" y="1122611"/>
            <a:ext cx="4032448" cy="5764908"/>
          </a:xfrm>
          <a:prstGeom prst="rect">
            <a:avLst/>
          </a:prstGeom>
        </p:spPr>
      </p:pic>
    </p:spTree>
    <p:extLst>
      <p:ext uri="{BB962C8B-B14F-4D97-AF65-F5344CB8AC3E}">
        <p14:creationId xmlns:p14="http://schemas.microsoft.com/office/powerpoint/2010/main" val="254663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1485276" cy="543595"/>
          </a:xfrm>
        </p:spPr>
        <p:txBody>
          <a:bodyPr>
            <a:normAutofit/>
          </a:bodyPr>
          <a:lstStyle/>
          <a:p>
            <a:r>
              <a:rPr lang="sl-SI" sz="3200" dirty="0"/>
              <a:t>Če nimamo na voljo tiskalnika ...</a:t>
            </a:r>
          </a:p>
        </p:txBody>
      </p:sp>
      <p:sp>
        <p:nvSpPr>
          <p:cNvPr id="6" name="PoljeZBesedilom 5">
            <a:extLst>
              <a:ext uri="{FF2B5EF4-FFF2-40B4-BE49-F238E27FC236}">
                <a16:creationId xmlns:a16="http://schemas.microsoft.com/office/drawing/2014/main" id="{76C1E0CE-9893-4882-A651-88CE4DF0250C}"/>
              </a:ext>
            </a:extLst>
          </p:cNvPr>
          <p:cNvSpPr txBox="1"/>
          <p:nvPr/>
        </p:nvSpPr>
        <p:spPr>
          <a:xfrm>
            <a:off x="262857" y="1206044"/>
            <a:ext cx="10729687" cy="646331"/>
          </a:xfrm>
          <a:prstGeom prst="rect">
            <a:avLst/>
          </a:prstGeom>
          <a:noFill/>
        </p:spPr>
        <p:txBody>
          <a:bodyPr wrap="square" rtlCol="0">
            <a:spAutoFit/>
          </a:bodyPr>
          <a:lstStyle/>
          <a:p>
            <a:r>
              <a:rPr lang="sl-SI" dirty="0"/>
              <a:t>Ker so mere zaokrožene na cele kvadratke, poteka risanje hitro in enostavno. Zaradi risanja na kariran list papirja nimamo težav s pravokotnostjo črt.</a:t>
            </a:r>
          </a:p>
        </p:txBody>
      </p:sp>
      <p:pic>
        <p:nvPicPr>
          <p:cNvPr id="3" name="Slika 2">
            <a:extLst>
              <a:ext uri="{FF2B5EF4-FFF2-40B4-BE49-F238E27FC236}">
                <a16:creationId xmlns:a16="http://schemas.microsoft.com/office/drawing/2014/main" id="{7A4F4D41-B38E-477C-BBA1-8917782D92F2}"/>
              </a:ext>
            </a:extLst>
          </p:cNvPr>
          <p:cNvPicPr>
            <a:picLocks noChangeAspect="1"/>
          </p:cNvPicPr>
          <p:nvPr/>
        </p:nvPicPr>
        <p:blipFill>
          <a:blip r:embed="rId2"/>
          <a:stretch>
            <a:fillRect/>
          </a:stretch>
        </p:blipFill>
        <p:spPr>
          <a:xfrm rot="16200000">
            <a:off x="1086627" y="1489107"/>
            <a:ext cx="3990135" cy="5637674"/>
          </a:xfrm>
          <a:prstGeom prst="rect">
            <a:avLst/>
          </a:prstGeom>
        </p:spPr>
      </p:pic>
      <p:pic>
        <p:nvPicPr>
          <p:cNvPr id="7" name="Slika 6">
            <a:extLst>
              <a:ext uri="{FF2B5EF4-FFF2-40B4-BE49-F238E27FC236}">
                <a16:creationId xmlns:a16="http://schemas.microsoft.com/office/drawing/2014/main" id="{3F5D9453-F334-4E43-B9BC-C7EB690E83EC}"/>
              </a:ext>
            </a:extLst>
          </p:cNvPr>
          <p:cNvPicPr>
            <a:picLocks noChangeAspect="1"/>
          </p:cNvPicPr>
          <p:nvPr/>
        </p:nvPicPr>
        <p:blipFill>
          <a:blip r:embed="rId3"/>
          <a:stretch>
            <a:fillRect/>
          </a:stretch>
        </p:blipFill>
        <p:spPr>
          <a:xfrm rot="16200000">
            <a:off x="6882863" y="1463345"/>
            <a:ext cx="3980797" cy="5698538"/>
          </a:xfrm>
          <a:prstGeom prst="rect">
            <a:avLst/>
          </a:prstGeom>
        </p:spPr>
      </p:pic>
    </p:spTree>
    <p:extLst>
      <p:ext uri="{BB962C8B-B14F-4D97-AF65-F5344CB8AC3E}">
        <p14:creationId xmlns:p14="http://schemas.microsoft.com/office/powerpoint/2010/main" val="63294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1485276" cy="543595"/>
          </a:xfrm>
        </p:spPr>
        <p:txBody>
          <a:bodyPr>
            <a:normAutofit/>
          </a:bodyPr>
          <a:lstStyle/>
          <a:p>
            <a:r>
              <a:rPr lang="sl-SI" sz="3200" dirty="0"/>
              <a:t>Če nimamo na voljo tiskalnika ...</a:t>
            </a:r>
          </a:p>
        </p:txBody>
      </p:sp>
      <p:sp>
        <p:nvSpPr>
          <p:cNvPr id="6" name="PoljeZBesedilom 5">
            <a:extLst>
              <a:ext uri="{FF2B5EF4-FFF2-40B4-BE49-F238E27FC236}">
                <a16:creationId xmlns:a16="http://schemas.microsoft.com/office/drawing/2014/main" id="{76C1E0CE-9893-4882-A651-88CE4DF0250C}"/>
              </a:ext>
            </a:extLst>
          </p:cNvPr>
          <p:cNvSpPr txBox="1"/>
          <p:nvPr/>
        </p:nvSpPr>
        <p:spPr>
          <a:xfrm>
            <a:off x="258904" y="704800"/>
            <a:ext cx="10729687" cy="646331"/>
          </a:xfrm>
          <a:prstGeom prst="rect">
            <a:avLst/>
          </a:prstGeom>
          <a:noFill/>
        </p:spPr>
        <p:txBody>
          <a:bodyPr wrap="square" rtlCol="0">
            <a:spAutoFit/>
          </a:bodyPr>
          <a:lstStyle/>
          <a:p>
            <a:r>
              <a:rPr lang="sl-SI" dirty="0"/>
              <a:t>Pri risanju pik si pomagamo s trikotnikom in štetjem kvadratkov. Krožce narišemo s pomočjo šablone. </a:t>
            </a:r>
          </a:p>
          <a:p>
            <a:r>
              <a:rPr lang="sl-SI" dirty="0"/>
              <a:t>Premer krožcev je poljuben, vendar moramo paziti, da so ustrezno razporejeni in niso preblizu skupaj.</a:t>
            </a:r>
          </a:p>
        </p:txBody>
      </p:sp>
      <p:pic>
        <p:nvPicPr>
          <p:cNvPr id="4" name="Slika 3">
            <a:extLst>
              <a:ext uri="{FF2B5EF4-FFF2-40B4-BE49-F238E27FC236}">
                <a16:creationId xmlns:a16="http://schemas.microsoft.com/office/drawing/2014/main" id="{568D5279-4D92-4AF1-8F2A-A091E1048A50}"/>
              </a:ext>
            </a:extLst>
          </p:cNvPr>
          <p:cNvPicPr>
            <a:picLocks noChangeAspect="1"/>
          </p:cNvPicPr>
          <p:nvPr/>
        </p:nvPicPr>
        <p:blipFill>
          <a:blip r:embed="rId2"/>
          <a:stretch>
            <a:fillRect/>
          </a:stretch>
        </p:blipFill>
        <p:spPr>
          <a:xfrm>
            <a:off x="298860" y="1592797"/>
            <a:ext cx="5877115" cy="4339289"/>
          </a:xfrm>
          <a:prstGeom prst="rect">
            <a:avLst/>
          </a:prstGeom>
        </p:spPr>
      </p:pic>
      <p:pic>
        <p:nvPicPr>
          <p:cNvPr id="5" name="Slika 4">
            <a:extLst>
              <a:ext uri="{FF2B5EF4-FFF2-40B4-BE49-F238E27FC236}">
                <a16:creationId xmlns:a16="http://schemas.microsoft.com/office/drawing/2014/main" id="{F4ABE20F-8229-48E1-9B2A-960A98AAB9BD}"/>
              </a:ext>
            </a:extLst>
          </p:cNvPr>
          <p:cNvPicPr>
            <a:picLocks noChangeAspect="1"/>
          </p:cNvPicPr>
          <p:nvPr/>
        </p:nvPicPr>
        <p:blipFill>
          <a:blip r:embed="rId3"/>
          <a:stretch>
            <a:fillRect/>
          </a:stretch>
        </p:blipFill>
        <p:spPr>
          <a:xfrm rot="16200000">
            <a:off x="6904746" y="1072082"/>
            <a:ext cx="4339290" cy="5380718"/>
          </a:xfrm>
          <a:prstGeom prst="rect">
            <a:avLst/>
          </a:prstGeom>
        </p:spPr>
      </p:pic>
      <p:sp>
        <p:nvSpPr>
          <p:cNvPr id="8" name="PoljeZBesedilom 7">
            <a:extLst>
              <a:ext uri="{FF2B5EF4-FFF2-40B4-BE49-F238E27FC236}">
                <a16:creationId xmlns:a16="http://schemas.microsoft.com/office/drawing/2014/main" id="{61C7DD58-259F-4700-A59B-6A321E795544}"/>
              </a:ext>
            </a:extLst>
          </p:cNvPr>
          <p:cNvSpPr txBox="1"/>
          <p:nvPr/>
        </p:nvSpPr>
        <p:spPr>
          <a:xfrm>
            <a:off x="6314885" y="6057292"/>
            <a:ext cx="5685771" cy="646331"/>
          </a:xfrm>
          <a:prstGeom prst="rect">
            <a:avLst/>
          </a:prstGeom>
          <a:noFill/>
        </p:spPr>
        <p:txBody>
          <a:bodyPr wrap="square" rtlCol="0">
            <a:spAutoFit/>
          </a:bodyPr>
          <a:lstStyle/>
          <a:p>
            <a:r>
              <a:rPr lang="sl-SI" dirty="0">
                <a:highlight>
                  <a:srgbClr val="FFFF00"/>
                </a:highlight>
              </a:rPr>
              <a:t>Natisnjeno ali s svinčnikom narisano risbo fotografiraj in pošlji učitelju, da ovrednoti tvoje delo.</a:t>
            </a:r>
          </a:p>
        </p:txBody>
      </p:sp>
    </p:spTree>
    <p:extLst>
      <p:ext uri="{BB962C8B-B14F-4D97-AF65-F5344CB8AC3E}">
        <p14:creationId xmlns:p14="http://schemas.microsoft.com/office/powerpoint/2010/main" val="1579509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0515600" cy="543595"/>
          </a:xfrm>
        </p:spPr>
        <p:txBody>
          <a:bodyPr>
            <a:normAutofit/>
          </a:bodyPr>
          <a:lstStyle/>
          <a:p>
            <a:r>
              <a:rPr lang="sl-SI" sz="3200" dirty="0"/>
              <a:t>Izrezovanje - striženje</a:t>
            </a:r>
          </a:p>
        </p:txBody>
      </p:sp>
      <p:sp>
        <p:nvSpPr>
          <p:cNvPr id="4" name="PoljeZBesedilom 3">
            <a:extLst>
              <a:ext uri="{FF2B5EF4-FFF2-40B4-BE49-F238E27FC236}">
                <a16:creationId xmlns:a16="http://schemas.microsoft.com/office/drawing/2014/main" id="{F50C18AB-DC74-45EF-84F3-06925936FC74}"/>
              </a:ext>
            </a:extLst>
          </p:cNvPr>
          <p:cNvSpPr txBox="1"/>
          <p:nvPr/>
        </p:nvSpPr>
        <p:spPr>
          <a:xfrm>
            <a:off x="119336" y="1410393"/>
            <a:ext cx="11053228" cy="369332"/>
          </a:xfrm>
          <a:prstGeom prst="rect">
            <a:avLst/>
          </a:prstGeom>
          <a:noFill/>
        </p:spPr>
        <p:txBody>
          <a:bodyPr wrap="square" rtlCol="0">
            <a:spAutoFit/>
          </a:bodyPr>
          <a:lstStyle/>
          <a:p>
            <a:r>
              <a:rPr lang="sl-SI" dirty="0"/>
              <a:t>Postopek izrezovanja </a:t>
            </a:r>
            <a:r>
              <a:rPr lang="sl-SI" b="1" dirty="0"/>
              <a:t>s škarjami</a:t>
            </a:r>
            <a:r>
              <a:rPr lang="sl-SI" dirty="0"/>
              <a:t>, se imenuje </a:t>
            </a:r>
            <a:r>
              <a:rPr lang="sl-SI" b="1" dirty="0"/>
              <a:t>striženje</a:t>
            </a:r>
            <a:r>
              <a:rPr lang="sl-SI" dirty="0"/>
              <a:t>. Če uporabimo za izrezovanje </a:t>
            </a:r>
            <a:r>
              <a:rPr lang="sl-SI" dirty="0" err="1"/>
              <a:t>olfa</a:t>
            </a:r>
            <a:r>
              <a:rPr lang="sl-SI" dirty="0"/>
              <a:t> </a:t>
            </a:r>
            <a:r>
              <a:rPr lang="sl-SI" b="1" dirty="0"/>
              <a:t>nož</a:t>
            </a:r>
            <a:r>
              <a:rPr lang="sl-SI" dirty="0"/>
              <a:t>, pa je postopek </a:t>
            </a:r>
            <a:r>
              <a:rPr lang="sl-SI" b="1" dirty="0"/>
              <a:t>rezanje</a:t>
            </a:r>
            <a:r>
              <a:rPr lang="sl-SI" dirty="0"/>
              <a:t>.</a:t>
            </a:r>
          </a:p>
        </p:txBody>
      </p:sp>
      <p:sp>
        <p:nvSpPr>
          <p:cNvPr id="7" name="PoljeZBesedilom 6">
            <a:extLst>
              <a:ext uri="{FF2B5EF4-FFF2-40B4-BE49-F238E27FC236}">
                <a16:creationId xmlns:a16="http://schemas.microsoft.com/office/drawing/2014/main" id="{B7D62290-8C6D-4799-B29C-E7EAB559F626}"/>
              </a:ext>
            </a:extLst>
          </p:cNvPr>
          <p:cNvSpPr txBox="1"/>
          <p:nvPr/>
        </p:nvSpPr>
        <p:spPr>
          <a:xfrm>
            <a:off x="119336" y="678416"/>
            <a:ext cx="10695620" cy="646331"/>
          </a:xfrm>
          <a:prstGeom prst="rect">
            <a:avLst/>
          </a:prstGeom>
          <a:noFill/>
        </p:spPr>
        <p:txBody>
          <a:bodyPr wrap="square" rtlCol="0">
            <a:spAutoFit/>
          </a:bodyPr>
          <a:lstStyle/>
          <a:p>
            <a:r>
              <a:rPr lang="sl-SI" dirty="0"/>
              <a:t>Nadaljevanje postopka izdelave embalažne škatlice je enak, ne glede na to, ali smo risbo natisnili s tiskalnikom ali narisali na kariran list papirja.</a:t>
            </a:r>
          </a:p>
        </p:txBody>
      </p:sp>
      <p:pic>
        <p:nvPicPr>
          <p:cNvPr id="3" name="Slika 2">
            <a:extLst>
              <a:ext uri="{FF2B5EF4-FFF2-40B4-BE49-F238E27FC236}">
                <a16:creationId xmlns:a16="http://schemas.microsoft.com/office/drawing/2014/main" id="{6680804B-9D22-496C-A3C8-230A006B53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352" y="2109721"/>
            <a:ext cx="6266100" cy="3022842"/>
          </a:xfrm>
          <a:prstGeom prst="rect">
            <a:avLst/>
          </a:prstGeom>
        </p:spPr>
      </p:pic>
      <p:pic>
        <p:nvPicPr>
          <p:cNvPr id="6" name="Slika 5">
            <a:extLst>
              <a:ext uri="{FF2B5EF4-FFF2-40B4-BE49-F238E27FC236}">
                <a16:creationId xmlns:a16="http://schemas.microsoft.com/office/drawing/2014/main" id="{CD47E01E-4781-49CA-BBF4-F2C19CB01B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7517825" y="1660003"/>
            <a:ext cx="3022841" cy="3922275"/>
          </a:xfrm>
          <a:prstGeom prst="rect">
            <a:avLst/>
          </a:prstGeom>
        </p:spPr>
      </p:pic>
    </p:spTree>
    <p:extLst>
      <p:ext uri="{BB962C8B-B14F-4D97-AF65-F5344CB8AC3E}">
        <p14:creationId xmlns:p14="http://schemas.microsoft.com/office/powerpoint/2010/main" val="413919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D7C95-ECEC-4DB6-91D1-31762CC8A9F7}"/>
              </a:ext>
            </a:extLst>
          </p:cNvPr>
          <p:cNvSpPr>
            <a:spLocks noGrp="1"/>
          </p:cNvSpPr>
          <p:nvPr>
            <p:ph type="title"/>
          </p:nvPr>
        </p:nvSpPr>
        <p:spPr>
          <a:xfrm>
            <a:off x="443372" y="116632"/>
            <a:ext cx="10515600" cy="543595"/>
          </a:xfrm>
        </p:spPr>
        <p:txBody>
          <a:bodyPr>
            <a:normAutofit/>
          </a:bodyPr>
          <a:lstStyle/>
          <a:p>
            <a:r>
              <a:rPr lang="sl-SI" sz="3200" dirty="0"/>
              <a:t>Pregibanje papirnih gradiv</a:t>
            </a:r>
          </a:p>
        </p:txBody>
      </p:sp>
      <p:sp>
        <p:nvSpPr>
          <p:cNvPr id="4" name="PoljeZBesedilom 3">
            <a:extLst>
              <a:ext uri="{FF2B5EF4-FFF2-40B4-BE49-F238E27FC236}">
                <a16:creationId xmlns:a16="http://schemas.microsoft.com/office/drawing/2014/main" id="{F50C18AB-DC74-45EF-84F3-06925936FC74}"/>
              </a:ext>
            </a:extLst>
          </p:cNvPr>
          <p:cNvSpPr txBox="1"/>
          <p:nvPr/>
        </p:nvSpPr>
        <p:spPr>
          <a:xfrm>
            <a:off x="263352" y="800708"/>
            <a:ext cx="11629292" cy="1200329"/>
          </a:xfrm>
          <a:prstGeom prst="rect">
            <a:avLst/>
          </a:prstGeom>
          <a:noFill/>
        </p:spPr>
        <p:txBody>
          <a:bodyPr wrap="square" rtlCol="0">
            <a:spAutoFit/>
          </a:bodyPr>
          <a:lstStyle/>
          <a:p>
            <a:r>
              <a:rPr lang="sl-SI" dirty="0"/>
              <a:t>Na označenih mestih napravimo na papirju pregibe. Pri izvedbi pregibov na papirju in kartonu, si pomagamo z gladilko. Ravnilo položimo ob rob in z </a:t>
            </a:r>
            <a:r>
              <a:rPr lang="sl-SI" b="1" dirty="0"/>
              <a:t>gladilko</a:t>
            </a:r>
            <a:r>
              <a:rPr lang="sl-SI" dirty="0"/>
              <a:t> (lahko tudi z oblim delom škarjic) nekoliko pritisnemo in potegnemo. V papirju (kartonu) nastane žleb. Gradivo z lahkoto prepognemo v smeri žleba. Takšen pregib se imenuje </a:t>
            </a:r>
            <a:r>
              <a:rPr lang="sl-SI" b="1" dirty="0"/>
              <a:t>žlebni pregib </a:t>
            </a:r>
            <a:r>
              <a:rPr lang="sl-SI" dirty="0"/>
              <a:t>in se uporablja </a:t>
            </a:r>
            <a:r>
              <a:rPr lang="sl-SI" b="1" dirty="0"/>
              <a:t>za pregibanje papirja in kartona</a:t>
            </a:r>
            <a:r>
              <a:rPr lang="sl-SI" dirty="0"/>
              <a:t>.</a:t>
            </a:r>
          </a:p>
        </p:txBody>
      </p:sp>
      <p:sp>
        <p:nvSpPr>
          <p:cNvPr id="7" name="PoljeZBesedilom 6">
            <a:extLst>
              <a:ext uri="{FF2B5EF4-FFF2-40B4-BE49-F238E27FC236}">
                <a16:creationId xmlns:a16="http://schemas.microsoft.com/office/drawing/2014/main" id="{B7D62290-8C6D-4799-B29C-E7EAB559F626}"/>
              </a:ext>
            </a:extLst>
          </p:cNvPr>
          <p:cNvSpPr txBox="1"/>
          <p:nvPr/>
        </p:nvSpPr>
        <p:spPr>
          <a:xfrm>
            <a:off x="263352" y="1959039"/>
            <a:ext cx="11557284" cy="646331"/>
          </a:xfrm>
          <a:prstGeom prst="rect">
            <a:avLst/>
          </a:prstGeom>
          <a:noFill/>
        </p:spPr>
        <p:txBody>
          <a:bodyPr wrap="square" rtlCol="0">
            <a:spAutoFit/>
          </a:bodyPr>
          <a:lstStyle/>
          <a:p>
            <a:r>
              <a:rPr lang="sl-SI" dirty="0"/>
              <a:t>Pri </a:t>
            </a:r>
            <a:r>
              <a:rPr lang="sl-SI" b="1" dirty="0"/>
              <a:t>pregibanju lepenke </a:t>
            </a:r>
            <a:r>
              <a:rPr lang="sl-SI" dirty="0"/>
              <a:t>se uporablja </a:t>
            </a:r>
            <a:r>
              <a:rPr lang="sl-SI" b="1" dirty="0"/>
              <a:t>zarezni pregib</a:t>
            </a:r>
            <a:r>
              <a:rPr lang="sl-SI" dirty="0"/>
              <a:t>. V lepenko z nožkom zarežemo do 1/3 globoko vzdolž črte, kjer želimo napraviti pregib. Gradivo (lepenko) prepognemo v nasprotno stran, kot je zareza. </a:t>
            </a:r>
          </a:p>
        </p:txBody>
      </p:sp>
      <p:pic>
        <p:nvPicPr>
          <p:cNvPr id="6" name="Slika 5">
            <a:extLst>
              <a:ext uri="{FF2B5EF4-FFF2-40B4-BE49-F238E27FC236}">
                <a16:creationId xmlns:a16="http://schemas.microsoft.com/office/drawing/2014/main" id="{EDDA627C-C1FE-4E69-8BE5-5114697A7339}"/>
              </a:ext>
            </a:extLst>
          </p:cNvPr>
          <p:cNvPicPr>
            <a:picLocks noChangeAspect="1"/>
          </p:cNvPicPr>
          <p:nvPr/>
        </p:nvPicPr>
        <p:blipFill>
          <a:blip r:embed="rId2"/>
          <a:stretch>
            <a:fillRect/>
          </a:stretch>
        </p:blipFill>
        <p:spPr>
          <a:xfrm>
            <a:off x="2672313" y="2924944"/>
            <a:ext cx="2052229" cy="2909877"/>
          </a:xfrm>
          <a:prstGeom prst="rect">
            <a:avLst/>
          </a:prstGeom>
        </p:spPr>
      </p:pic>
      <p:pic>
        <p:nvPicPr>
          <p:cNvPr id="8" name="Slika 7">
            <a:extLst>
              <a:ext uri="{FF2B5EF4-FFF2-40B4-BE49-F238E27FC236}">
                <a16:creationId xmlns:a16="http://schemas.microsoft.com/office/drawing/2014/main" id="{745A461D-5D1D-49AF-B33C-6B184885413A}"/>
              </a:ext>
            </a:extLst>
          </p:cNvPr>
          <p:cNvPicPr>
            <a:picLocks noChangeAspect="1"/>
          </p:cNvPicPr>
          <p:nvPr/>
        </p:nvPicPr>
        <p:blipFill>
          <a:blip r:embed="rId3"/>
          <a:stretch>
            <a:fillRect/>
          </a:stretch>
        </p:blipFill>
        <p:spPr>
          <a:xfrm>
            <a:off x="6564052" y="2924944"/>
            <a:ext cx="4065987" cy="2907653"/>
          </a:xfrm>
          <a:prstGeom prst="rect">
            <a:avLst/>
          </a:prstGeom>
        </p:spPr>
      </p:pic>
      <p:pic>
        <p:nvPicPr>
          <p:cNvPr id="9" name="Slika 8">
            <a:extLst>
              <a:ext uri="{FF2B5EF4-FFF2-40B4-BE49-F238E27FC236}">
                <a16:creationId xmlns:a16="http://schemas.microsoft.com/office/drawing/2014/main" id="{AC84EB1B-C658-473B-9914-DC317480D1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923990" y="4318287"/>
            <a:ext cx="3772227" cy="533446"/>
          </a:xfrm>
          <a:prstGeom prst="rect">
            <a:avLst/>
          </a:prstGeom>
        </p:spPr>
      </p:pic>
      <p:sp>
        <p:nvSpPr>
          <p:cNvPr id="10" name="PoljeZBesedilom 9">
            <a:extLst>
              <a:ext uri="{FF2B5EF4-FFF2-40B4-BE49-F238E27FC236}">
                <a16:creationId xmlns:a16="http://schemas.microsoft.com/office/drawing/2014/main" id="{60344481-E19D-4460-8DF5-ADF52D2C1BDB}"/>
              </a:ext>
            </a:extLst>
          </p:cNvPr>
          <p:cNvSpPr txBox="1"/>
          <p:nvPr/>
        </p:nvSpPr>
        <p:spPr>
          <a:xfrm>
            <a:off x="1379476" y="2988538"/>
            <a:ext cx="1008112" cy="369332"/>
          </a:xfrm>
          <a:prstGeom prst="rect">
            <a:avLst/>
          </a:prstGeom>
          <a:noFill/>
        </p:spPr>
        <p:txBody>
          <a:bodyPr wrap="square" rtlCol="0">
            <a:spAutoFit/>
          </a:bodyPr>
          <a:lstStyle/>
          <a:p>
            <a:r>
              <a:rPr lang="sl-SI" dirty="0"/>
              <a:t>Gladilka</a:t>
            </a:r>
          </a:p>
        </p:txBody>
      </p:sp>
      <p:sp>
        <p:nvSpPr>
          <p:cNvPr id="11" name="PoljeZBesedilom 10">
            <a:extLst>
              <a:ext uri="{FF2B5EF4-FFF2-40B4-BE49-F238E27FC236}">
                <a16:creationId xmlns:a16="http://schemas.microsoft.com/office/drawing/2014/main" id="{840AC46B-38B5-46EE-AA68-57AA4A4EA740}"/>
              </a:ext>
            </a:extLst>
          </p:cNvPr>
          <p:cNvSpPr txBox="1"/>
          <p:nvPr/>
        </p:nvSpPr>
        <p:spPr>
          <a:xfrm>
            <a:off x="2999656" y="6047999"/>
            <a:ext cx="1548172" cy="369332"/>
          </a:xfrm>
          <a:prstGeom prst="rect">
            <a:avLst/>
          </a:prstGeom>
          <a:noFill/>
        </p:spPr>
        <p:txBody>
          <a:bodyPr wrap="square" rtlCol="0">
            <a:spAutoFit/>
          </a:bodyPr>
          <a:lstStyle/>
          <a:p>
            <a:r>
              <a:rPr lang="sl-SI" dirty="0"/>
              <a:t>Žlebni pregib</a:t>
            </a:r>
          </a:p>
        </p:txBody>
      </p:sp>
      <p:sp>
        <p:nvSpPr>
          <p:cNvPr id="14" name="PoljeZBesedilom 13">
            <a:extLst>
              <a:ext uri="{FF2B5EF4-FFF2-40B4-BE49-F238E27FC236}">
                <a16:creationId xmlns:a16="http://schemas.microsoft.com/office/drawing/2014/main" id="{E0C1CEEB-04CC-457C-B8E4-3C6D3B9DB285}"/>
              </a:ext>
            </a:extLst>
          </p:cNvPr>
          <p:cNvSpPr txBox="1"/>
          <p:nvPr/>
        </p:nvSpPr>
        <p:spPr>
          <a:xfrm>
            <a:off x="7320136" y="6047999"/>
            <a:ext cx="1548172" cy="369332"/>
          </a:xfrm>
          <a:prstGeom prst="rect">
            <a:avLst/>
          </a:prstGeom>
          <a:noFill/>
        </p:spPr>
        <p:txBody>
          <a:bodyPr wrap="square" rtlCol="0">
            <a:spAutoFit/>
          </a:bodyPr>
          <a:lstStyle/>
          <a:p>
            <a:r>
              <a:rPr lang="sl-SI" dirty="0"/>
              <a:t>Zarezni pregib</a:t>
            </a:r>
          </a:p>
        </p:txBody>
      </p:sp>
    </p:spTree>
    <p:extLst>
      <p:ext uri="{BB962C8B-B14F-4D97-AF65-F5344CB8AC3E}">
        <p14:creationId xmlns:p14="http://schemas.microsoft.com/office/powerpoint/2010/main" val="2957774677"/>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690</Words>
  <Application>Microsoft Office PowerPoint</Application>
  <PresentationFormat>Širokozaslonsko</PresentationFormat>
  <Paragraphs>45</Paragraphs>
  <Slides>13</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13</vt:i4>
      </vt:variant>
    </vt:vector>
  </HeadingPairs>
  <TitlesOfParts>
    <vt:vector size="17" baseType="lpstr">
      <vt:lpstr>Arial</vt:lpstr>
      <vt:lpstr>Calibri</vt:lpstr>
      <vt:lpstr>Calibri Light</vt:lpstr>
      <vt:lpstr>Officeova tema</vt:lpstr>
      <vt:lpstr>IZDELAVA IGRALNE KOCKE IZ PAPIRNIH GRADIV</vt:lpstr>
      <vt:lpstr>ZAČETEK</vt:lpstr>
      <vt:lpstr>Tiskanje</vt:lpstr>
      <vt:lpstr>Na list A4 natisnjena mreža kocke</vt:lpstr>
      <vt:lpstr>Če nimamo na voljo tiskalnika ...</vt:lpstr>
      <vt:lpstr>Če nimamo na voljo tiskalnika ...</vt:lpstr>
      <vt:lpstr>Če nimamo na voljo tiskalnika ...</vt:lpstr>
      <vt:lpstr>Izrezovanje - striženje</vt:lpstr>
      <vt:lpstr>Pregibanje papirnih gradiv</vt:lpstr>
      <vt:lpstr>Žlebni pregibi na papirju za izdelavo škatlice</vt:lpstr>
      <vt:lpstr>Lepljenje</vt:lpstr>
      <vt:lpstr>Igralna kocka iz papirnih gradiv – končni izdelek</vt:lpstr>
      <vt:lpstr>Zaključek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IZDELAVA KOCKE IZ PAPIRNIH GRADIV</dc:title>
  <dc:creator>Martin Knuplež</dc:creator>
  <cp:lastModifiedBy>Martin Knuplež</cp:lastModifiedBy>
  <cp:revision>9</cp:revision>
  <dcterms:created xsi:type="dcterms:W3CDTF">2020-05-25T14:20:03Z</dcterms:created>
  <dcterms:modified xsi:type="dcterms:W3CDTF">2020-05-25T18:54:38Z</dcterms:modified>
</cp:coreProperties>
</file>