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65" r:id="rId2"/>
    <p:sldId id="322" r:id="rId3"/>
    <p:sldId id="267" r:id="rId4"/>
    <p:sldId id="268" r:id="rId5"/>
    <p:sldId id="327" r:id="rId6"/>
    <p:sldId id="266" r:id="rId7"/>
    <p:sldId id="323" r:id="rId8"/>
    <p:sldId id="270" r:id="rId9"/>
    <p:sldId id="269" r:id="rId10"/>
    <p:sldId id="271" r:id="rId11"/>
    <p:sldId id="273" r:id="rId12"/>
    <p:sldId id="272" r:id="rId13"/>
    <p:sldId id="277" r:id="rId14"/>
    <p:sldId id="278" r:id="rId15"/>
    <p:sldId id="279" r:id="rId16"/>
    <p:sldId id="280" r:id="rId17"/>
    <p:sldId id="282" r:id="rId18"/>
    <p:sldId id="319" r:id="rId19"/>
    <p:sldId id="324" r:id="rId20"/>
    <p:sldId id="284" r:id="rId21"/>
    <p:sldId id="325" r:id="rId22"/>
    <p:sldId id="285" r:id="rId23"/>
    <p:sldId id="286" r:id="rId24"/>
    <p:sldId id="326" r:id="rId25"/>
    <p:sldId id="287" r:id="rId26"/>
    <p:sldId id="289" r:id="rId27"/>
    <p:sldId id="281" r:id="rId28"/>
    <p:sldId id="299" r:id="rId29"/>
    <p:sldId id="288" r:id="rId30"/>
    <p:sldId id="300" r:id="rId31"/>
    <p:sldId id="303" r:id="rId32"/>
    <p:sldId id="304" r:id="rId33"/>
    <p:sldId id="295" r:id="rId34"/>
    <p:sldId id="298" r:id="rId35"/>
    <p:sldId id="328" r:id="rId36"/>
    <p:sldId id="329" r:id="rId37"/>
    <p:sldId id="306" r:id="rId38"/>
    <p:sldId id="301" r:id="rId39"/>
    <p:sldId id="320" r:id="rId40"/>
    <p:sldId id="302" r:id="rId41"/>
    <p:sldId id="321" r:id="rId42"/>
    <p:sldId id="308" r:id="rId43"/>
    <p:sldId id="309" r:id="rId44"/>
    <p:sldId id="307" r:id="rId45"/>
    <p:sldId id="317" r:id="rId46"/>
    <p:sldId id="311" r:id="rId47"/>
    <p:sldId id="314" r:id="rId48"/>
    <p:sldId id="312" r:id="rId49"/>
    <p:sldId id="315" r:id="rId50"/>
    <p:sldId id="313" r:id="rId51"/>
    <p:sldId id="316" r:id="rId52"/>
  </p:sldIdLst>
  <p:sldSz cx="9144000" cy="6858000" type="screen4x3"/>
  <p:notesSz cx="7099300" cy="102346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0276" autoAdjust="0"/>
  </p:normalViewPr>
  <p:slideViewPr>
    <p:cSldViewPr showGuides="1">
      <p:cViewPr varScale="1">
        <p:scale>
          <a:sx n="79" d="100"/>
          <a:sy n="79" d="100"/>
        </p:scale>
        <p:origin x="734" y="72"/>
      </p:cViewPr>
      <p:guideLst>
        <p:guide orient="horz" pos="79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ov_delovni_lis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en-US"/>
              <a:t>U (</a:t>
            </a:r>
            <a:r>
              <a:rPr lang="sl-SI"/>
              <a:t>I</a:t>
            </a:r>
            <a:r>
              <a:rPr lang="en-US"/>
              <a:t>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+mn-ea"/>
              <a:cs typeface="+mn-cs"/>
            </a:defRPr>
          </a:pPr>
          <a:endParaRPr lang="sl-SI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 (V)</c:v>
                </c:pt>
              </c:strCache>
            </c:strRef>
          </c:tx>
          <c:spPr>
            <a:ln w="25400" cap="rnd">
              <a:noFill/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31750" cap="rnd">
                <a:solidFill>
                  <a:schemeClr val="accent1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trendline>
            <c:spPr>
              <a:ln w="19050" cap="rnd">
                <a:solidFill>
                  <a:schemeClr val="accent1"/>
                </a:solidFill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0.12029379921259843"/>
                  <c:y val="-0.15857899846876916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ambria" panose="02040503050406030204" pitchFamily="18" charset="0"/>
                      <a:ea typeface="+mn-ea"/>
                      <a:cs typeface="+mn-cs"/>
                    </a:defRPr>
                  </a:pPr>
                  <a:endParaRPr lang="sl-SI"/>
                </a:p>
              </c:txPr>
            </c:trendlineLbl>
          </c:trendline>
          <c:xVal>
            <c:numRef>
              <c:f>Sheet1!$A$2:$A$6</c:f>
              <c:numCache>
                <c:formatCode>General</c:formatCode>
                <c:ptCount val="5"/>
                <c:pt idx="0">
                  <c:v>0</c:v>
                </c:pt>
                <c:pt idx="1">
                  <c:v>0.75</c:v>
                </c:pt>
                <c:pt idx="2">
                  <c:v>1.5</c:v>
                </c:pt>
                <c:pt idx="3">
                  <c:v>2.25</c:v>
                </c:pt>
                <c:pt idx="4">
                  <c:v>3</c:v>
                </c:pt>
              </c:numCache>
            </c:numRef>
          </c:xVal>
          <c:y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1.5</c:v>
                </c:pt>
                <c:pt idx="2">
                  <c:v>3</c:v>
                </c:pt>
                <c:pt idx="3">
                  <c:v>4.5</c:v>
                </c:pt>
                <c:pt idx="4">
                  <c:v>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858-44C9-B6F1-5D1A981169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5812096"/>
        <c:axId val="475807392"/>
      </c:scatterChart>
      <c:valAx>
        <c:axId val="4758120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sl-SI"/>
          </a:p>
        </c:txPr>
        <c:crossAx val="475807392"/>
        <c:crosses val="autoZero"/>
        <c:crossBetween val="midCat"/>
      </c:valAx>
      <c:valAx>
        <c:axId val="47580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sl-SI"/>
          </a:p>
        </c:txPr>
        <c:crossAx val="4758120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Cambria" panose="02040503050406030204" pitchFamily="18" charset="0"/>
        </a:defRPr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DB2354A1-3C5B-4925-9BAE-EDC45893D7A7}" type="datetimeFigureOut">
              <a:rPr lang="sl-SI" smtClean="0"/>
              <a:t>11. 06. 2021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CA988130-BF25-44EC-8923-6F110A8D69E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5717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10.3 Električni tok</a:t>
            </a:r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33437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http://www.kolektoravtomatizacija.com/resources/files/pic/Kolektor_synatec/Clanki/Informator_59/KEM_2.jpg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45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8982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10.4 Učinki</a:t>
            </a:r>
            <a:r>
              <a:rPr lang="sl-SI" baseline="0" dirty="0" smtClean="0"/>
              <a:t> električnega toka</a:t>
            </a:r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361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33947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https://tecnaskhofstad.wikispaces.com/file/view/serieparallel_ampvolt01.png/440443504/480x223/serieparallel_ampvolt01.png</a:t>
            </a:r>
          </a:p>
          <a:p>
            <a:r>
              <a:rPr lang="sl-SI" dirty="0" smtClean="0"/>
              <a:t>https://www.google.si/imgres?imgurl=http%3A%2F%2Fwww.testoon.com%2Fimages_produit%2F001561-300x300.jpg&amp;imgrefurl=http%3A%2F%2Fwww.testoon.com%2Fproduct%2Fanalog-multimeters-f-16%2Fmetrix-m-24%2Fmx135-p-1561.html&amp;docid=jKrVba3o05smtM&amp;tbnid=yYLpyuVnPkv6ZM%3A&amp;w=300&amp;h=300&amp;bih=794&amp;biw=1600&amp;ved=0ahUKEwjaw6SO7K3PAhXD1RoKHYlfBvoQMwgxKAIwAg&amp;iact=mrc&amp;uact=8#h=300&amp;imgdii=yYLpyuVnPkv6ZM%3A%3ByYLpyuVnPkv6ZM%3A%3B11sLQlJWgqwN4M%3A&amp;w=300</a:t>
            </a:r>
          </a:p>
          <a:p>
            <a:r>
              <a:rPr lang="sl-SI" dirty="0" smtClean="0"/>
              <a:t>http://www2.arnes.si/~osljjk6/fizika/fizika_9/fizika9_gradiva/elektrika/elektricni_tok/ampermeter/ampermetri_2.jpg</a:t>
            </a: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54226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https://tecnaskhofstad.wikispaces.com/file/view/serieparallel_ampvolt01.png/440443504/480x223/serieparallel_ampvolt01.png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30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5057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http://physics.bu.edu/~duffy/HTML5/ohm.html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31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958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https://hec-r.s3.amazonaws.com/Site/prod/contentplayer/templates/foe/bwa.gif</a:t>
            </a: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33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63865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http://www.conrad.com/medias/global/ce/5000_5999/5000/5000/5005/500584_BB_00_FB.EPS_1000.jpg</a:t>
            </a:r>
          </a:p>
          <a:p>
            <a:r>
              <a:rPr lang="sl-SI" dirty="0" smtClean="0"/>
              <a:t>https://s3-eu-west-1.amazonaws.com/ceneje/www/images/products/mother/1024/1256/1256569-0.jpg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37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841491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http://mathonweb.com/help/mat25.gif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38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0268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11. 06. 2021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14274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11. 06. 2021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00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11. 06. 2021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1046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11. 06. 2021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3740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11. 06. 2021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7295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11. 06. 2021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36762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11. 06. 2021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6930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11. 06. 2021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0280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11. 06. 2021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3511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11. 06. 2021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00089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11. 06. 2021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1630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7E3CA-77CB-48A7-8A7C-6D370CE85DC6}" type="datetimeFigureOut">
              <a:rPr lang="sl-SI" smtClean="0"/>
              <a:t>11. 06. 2021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462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gif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5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www.youtube.com/watch?v=teHFi47qCEA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sites.google.com/site/fizikatretja/gimnazija/povzetek_gim/prosojnice/prosojnice3-novo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gif"/><Relationship Id="rId4" Type="http://schemas.openxmlformats.org/officeDocument/2006/relationships/image" Target="../media/image47.gi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abd6xwc8_J8" TargetMode="Externa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2"/>
          <p:cNvSpPr/>
          <p:nvPr/>
        </p:nvSpPr>
        <p:spPr>
          <a:xfrm>
            <a:off x="0" y="83671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</a:t>
            </a:r>
          </a:p>
        </p:txBody>
      </p:sp>
    </p:spTree>
    <p:extLst>
      <p:ext uri="{BB962C8B-B14F-4D97-AF65-F5344CB8AC3E}">
        <p14:creationId xmlns:p14="http://schemas.microsoft.com/office/powerpoint/2010/main" val="131170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Dokumenti\Delo\Šola\Fiz\Električni naboj\288-plug-in-wall-sco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3999" cy="5701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3726" y="64693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 omogoča uporabo električnih naprav (porabnikov električne energije).</a:t>
            </a:r>
          </a:p>
        </p:txBody>
      </p:sp>
    </p:spTree>
    <p:extLst>
      <p:ext uri="{BB962C8B-B14F-4D97-AF65-F5344CB8AC3E}">
        <p14:creationId xmlns:p14="http://schemas.microsoft.com/office/powerpoint/2010/main" val="402122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Dokumenti\Delo\Šola\Fiz\Električni naboj\Circuits-0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6" t="21262" r="18313" b="18494"/>
          <a:stretch/>
        </p:blipFill>
        <p:spPr bwMode="auto">
          <a:xfrm>
            <a:off x="1655677" y="836712"/>
            <a:ext cx="5832648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1" y="66690"/>
            <a:ext cx="9144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električnem krogu imamo žice, vire in porabnike.</a:t>
            </a:r>
          </a:p>
        </p:txBody>
      </p:sp>
      <p:sp>
        <p:nvSpPr>
          <p:cNvPr id="4" name="Pravokotnik 3"/>
          <p:cNvSpPr/>
          <p:nvPr/>
        </p:nvSpPr>
        <p:spPr>
          <a:xfrm>
            <a:off x="3491880" y="3429000"/>
            <a:ext cx="18337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vir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(baterija)</a:t>
            </a:r>
          </a:p>
        </p:txBody>
      </p:sp>
      <p:sp>
        <p:nvSpPr>
          <p:cNvPr id="5" name="Pravokotnik 4"/>
          <p:cNvSpPr/>
          <p:nvPr/>
        </p:nvSpPr>
        <p:spPr>
          <a:xfrm>
            <a:off x="5580112" y="745247"/>
            <a:ext cx="2160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porabnik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(žarnica)</a:t>
            </a:r>
          </a:p>
        </p:txBody>
      </p:sp>
      <p:sp>
        <p:nvSpPr>
          <p:cNvPr id="6" name="Pravokotnik 5"/>
          <p:cNvSpPr/>
          <p:nvPr/>
        </p:nvSpPr>
        <p:spPr>
          <a:xfrm>
            <a:off x="7468729" y="2581017"/>
            <a:ext cx="144016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vodniki</a:t>
            </a:r>
          </a:p>
        </p:txBody>
      </p:sp>
      <p:sp>
        <p:nvSpPr>
          <p:cNvPr id="7" name="Pravokotnik 2"/>
          <p:cNvSpPr/>
          <p:nvPr/>
        </p:nvSpPr>
        <p:spPr>
          <a:xfrm>
            <a:off x="1" y="5095344"/>
            <a:ext cx="9144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tok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lahko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teče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le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zaključeni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zanki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tokokrogu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 v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katerem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tudi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vir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napetosti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164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-6063" y="342900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i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Shema električnega kroga.</a:t>
            </a:r>
          </a:p>
        </p:txBody>
      </p:sp>
      <p:sp>
        <p:nvSpPr>
          <p:cNvPr id="3" name="Pravokotnik 2"/>
          <p:cNvSpPr/>
          <p:nvPr/>
        </p:nvSpPr>
        <p:spPr>
          <a:xfrm>
            <a:off x="-17760" y="18864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krog rišemo shematsko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 dogovorjenimi znaki.</a:t>
            </a:r>
          </a:p>
        </p:txBody>
      </p:sp>
      <p:sp>
        <p:nvSpPr>
          <p:cNvPr id="4" name="Pravokotnik 3"/>
          <p:cNvSpPr/>
          <p:nvPr/>
        </p:nvSpPr>
        <p:spPr>
          <a:xfrm>
            <a:off x="-6063" y="141277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</a:t>
            </a:r>
            <a:r>
              <a:rPr lang="sl-SI" sz="3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arnica, stikalo, upor,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vir napetosti, amper meter.</a:t>
            </a:r>
          </a:p>
        </p:txBody>
      </p:sp>
    </p:spTree>
    <p:extLst>
      <p:ext uri="{BB962C8B-B14F-4D97-AF65-F5344CB8AC3E}">
        <p14:creationId xmlns:p14="http://schemas.microsoft.com/office/powerpoint/2010/main" val="93730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kumenti\Delo\Šola\Fiz\Učinki el toka\e369dc14035ba248866c27c016d331e84edcd6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01" y="1844824"/>
            <a:ext cx="4329923" cy="432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4788024" y="1844824"/>
            <a:ext cx="4175448" cy="286232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Okoli žice, po kateri teče električni tok,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delujejo magnetne sile.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Govorimo o </a:t>
            </a:r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magnetnem učinku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električnega toka</a:t>
            </a:r>
          </a:p>
        </p:txBody>
      </p:sp>
      <p:sp>
        <p:nvSpPr>
          <p:cNvPr id="5" name="Pravokotnik 2"/>
          <p:cNvSpPr/>
          <p:nvPr/>
        </p:nvSpPr>
        <p:spPr>
          <a:xfrm>
            <a:off x="0" y="26064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Učinki električnega toka</a:t>
            </a:r>
          </a:p>
        </p:txBody>
      </p:sp>
    </p:spTree>
    <p:extLst>
      <p:ext uri="{BB962C8B-B14F-4D97-AF65-F5344CB8AC3E}">
        <p14:creationId xmlns:p14="http://schemas.microsoft.com/office/powerpoint/2010/main" val="278838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0" y="-1"/>
            <a:ext cx="9144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Žica, po kateri teče električni tok, se segreva.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 jo dovolj segrejemo zažari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Govorimo o </a:t>
            </a:r>
            <a:r>
              <a:rPr lang="sl-SI" sz="3000" b="1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toplotnem učinku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električnega toka</a:t>
            </a:r>
          </a:p>
        </p:txBody>
      </p:sp>
      <p:pic>
        <p:nvPicPr>
          <p:cNvPr id="5" name="Picture 2" descr="D:\Dokumenti\Delo\Šola\Fiz\Učinki el toka\IRH-general-inform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468" y="1500512"/>
            <a:ext cx="6755063" cy="277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:\Dokumenti\Delo\Šola\Fiz\Učinki el toka\Incandescent_light_1783785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707" y="4005064"/>
            <a:ext cx="4572001" cy="285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61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0" y="-1"/>
            <a:ext cx="9144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 lahko povzroči kemijske reakcije,</a:t>
            </a:r>
            <a:endParaRPr lang="en-GB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zato ima tudi </a:t>
            </a:r>
            <a:r>
              <a:rPr lang="sl-SI" sz="30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kemijske učinke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3" name="Electrolysis of copper(II) sulfate solution with graphite electrode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4826" y="1117239"/>
            <a:ext cx="7654348" cy="574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18622" y="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Življenje brez električnega toka?!?</a:t>
            </a:r>
          </a:p>
        </p:txBody>
      </p:sp>
      <p:pic>
        <p:nvPicPr>
          <p:cNvPr id="4098" name="Picture 2" descr="D:\Dokumenti\Delo\Šola\Fiz\Učinki el toka\calcutta-barber_2294733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2989"/>
            <a:ext cx="9125378" cy="57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Dokumenti\Delo\Šola\Fiz\Učinki el toka\africa-homework-kerosene-lam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378" y="620688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Dokumenti\Delo\Šola\Fiz\Učinki el toka\peter-dicampo-kurdistan-cooking-fir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21696"/>
            <a:ext cx="410445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17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kumenti\Delo\Šola\Fiz\Učinki el toka\znak_opasnost_porazheniya_elektricheskim_tokom_Abali.ru_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13" y="889842"/>
            <a:ext cx="6986587" cy="585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0" y="288236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Nevarnosti električnega toka:</a:t>
            </a:r>
          </a:p>
        </p:txBody>
      </p:sp>
      <p:sp>
        <p:nvSpPr>
          <p:cNvPr id="4" name="Pravokotnik 3"/>
          <p:cNvSpPr/>
          <p:nvPr/>
        </p:nvSpPr>
        <p:spPr>
          <a:xfrm>
            <a:off x="6012160" y="1337094"/>
            <a:ext cx="321554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sl-SI" sz="3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opekline,</a:t>
            </a:r>
          </a:p>
          <a:p>
            <a:pPr marL="342900" indent="-342900">
              <a:buFontTx/>
              <a:buChar char="-"/>
            </a:pPr>
            <a:r>
              <a:rPr lang="sl-SI" sz="3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razkroj </a:t>
            </a:r>
            <a:r>
              <a:rPr lang="sl-SI" sz="3000" dirty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krvi,</a:t>
            </a:r>
          </a:p>
          <a:p>
            <a:pPr marL="342900" indent="-342900">
              <a:buFontTx/>
              <a:buChar char="-"/>
            </a:pPr>
            <a:r>
              <a:rPr lang="sl-SI" sz="3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odpoved živcev,</a:t>
            </a:r>
          </a:p>
          <a:p>
            <a:pPr marL="342900" indent="-342900">
              <a:buFontTx/>
              <a:buChar char="-"/>
            </a:pPr>
            <a:r>
              <a:rPr lang="sl-SI" sz="3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zastoj srčne mišice.</a:t>
            </a:r>
          </a:p>
        </p:txBody>
      </p:sp>
      <p:sp>
        <p:nvSpPr>
          <p:cNvPr id="5" name="Pravokotnik 4"/>
          <p:cNvSpPr/>
          <p:nvPr/>
        </p:nvSpPr>
        <p:spPr>
          <a:xfrm>
            <a:off x="83569" y="1337094"/>
            <a:ext cx="265976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Pomoč</a:t>
            </a:r>
          </a:p>
        </p:txBody>
      </p:sp>
      <p:sp>
        <p:nvSpPr>
          <p:cNvPr id="6" name="Pravokotnik 5"/>
          <p:cNvSpPr/>
          <p:nvPr/>
        </p:nvSpPr>
        <p:spPr>
          <a:xfrm>
            <a:off x="83569" y="1772816"/>
            <a:ext cx="330783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sl-SI" sz="30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odstrani vir toka,</a:t>
            </a:r>
          </a:p>
          <a:p>
            <a:pPr marL="342900" indent="-342900">
              <a:buFontTx/>
              <a:buChar char="-"/>
            </a:pPr>
            <a:r>
              <a:rPr lang="sl-SI" sz="30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pazi na svojo varnost,</a:t>
            </a:r>
          </a:p>
          <a:p>
            <a:pPr marL="342900" indent="-342900">
              <a:buFontTx/>
              <a:buChar char="-"/>
            </a:pPr>
            <a:r>
              <a:rPr lang="sl-SI" sz="30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prva pomoč,</a:t>
            </a:r>
          </a:p>
          <a:p>
            <a:pPr marL="342900" indent="-342900">
              <a:buFontTx/>
              <a:buChar char="-"/>
            </a:pPr>
            <a:r>
              <a:rPr lang="sl-SI" sz="30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kliči 112.</a:t>
            </a:r>
          </a:p>
        </p:txBody>
      </p:sp>
    </p:spTree>
    <p:extLst>
      <p:ext uri="{BB962C8B-B14F-4D97-AF65-F5344CB8AC3E}">
        <p14:creationId xmlns:p14="http://schemas.microsoft.com/office/powerpoint/2010/main" val="379177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justin-storitve.si/data/upload/.gal_26/elektricna%20omarica%2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071" y="-28560"/>
            <a:ext cx="51845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justin-storitve.si/data/upload/.gal_26/elektricna%20omarica%2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505" y="0"/>
            <a:ext cx="5146496" cy="385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2"/>
          <p:cNvSpPr/>
          <p:nvPr/>
        </p:nvSpPr>
        <p:spPr>
          <a:xfrm>
            <a:off x="2381251" y="4149080"/>
            <a:ext cx="676275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Varovalka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prekine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tokokrog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fazo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 določen del zgradbe,</a:t>
            </a:r>
            <a:endParaRPr lang="en-GB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 skozi njo steče prevelik tok.</a:t>
            </a:r>
          </a:p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Stikalo FID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pa prekine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stik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glavn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ega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fazn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ega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vodnika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tudi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ničelni vodnik.</a:t>
            </a:r>
          </a:p>
        </p:txBody>
      </p:sp>
      <p:pic>
        <p:nvPicPr>
          <p:cNvPr id="2054" name="Picture 6" descr="https://static.slo-tech.com/168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943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95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3"/>
          <a:srcRect l="22653" t="22054" r="20635" b="15311"/>
          <a:stretch/>
        </p:blipFill>
        <p:spPr bwMode="auto">
          <a:xfrm>
            <a:off x="0" y="1176474"/>
            <a:ext cx="9149815" cy="56815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-21275" y="33265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Električna napetost -generator</a:t>
            </a:r>
          </a:p>
        </p:txBody>
      </p:sp>
    </p:spTree>
    <p:extLst>
      <p:ext uri="{BB962C8B-B14F-4D97-AF65-F5344CB8AC3E}">
        <p14:creationId xmlns:p14="http://schemas.microsoft.com/office/powerpoint/2010/main" val="265716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94" y="476672"/>
            <a:ext cx="9144000" cy="23205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opisati učinke električnega toka 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zapisati zvezo med električnim nabojem in električnim tokom ter navesti osnovni naboj,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zapisati Ohmov zakon in definirati upor,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izračunati nadomestni upor zaporedno ali vzporedno vezanih električnih upornikov,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pojasniti vezavo ampermetra in voltmetra v električnem krogu,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zapisati enačbe za električno delo in moč enosmernega in izmeničnega toka in jih uporabiti v primerih enega napetostnega izvira in enega </a:t>
            </a:r>
            <a:r>
              <a:rPr lang="sl-SI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porabnika</a:t>
            </a:r>
            <a:r>
              <a:rPr lang="en-GB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dirty="0"/>
          </a:p>
        </p:txBody>
      </p:sp>
      <p:sp>
        <p:nvSpPr>
          <p:cNvPr id="3" name="Rectangle 2"/>
          <p:cNvSpPr/>
          <p:nvPr/>
        </p:nvSpPr>
        <p:spPr>
          <a:xfrm>
            <a:off x="0" y="3503684"/>
            <a:ext cx="9144000" cy="33443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pojasni kaj je električni tok in našteje nekaj primerov,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pojasni toplotni učinek električnega toka in navede primere uporabe,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zapiše zvezo med električnim nabojem in tokom (definicija jakosti električnega toka),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navede enoto za električni tok,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razlikuje med enosmernim in izmeničnim električnim tokom,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sestavi enostavni električni krog (sestavljen iz enega vira in enega porabnika) in pojasni vlogo posameznih elementov,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pozna Ohmov zakon,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našteje glavne značilnosti vzporedne in zaporedne vezave upornikov,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izračuna porabo električne energije in oceni mesečne </a:t>
            </a:r>
            <a:r>
              <a:rPr lang="sl-SI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stroške</a:t>
            </a:r>
            <a:r>
              <a:rPr lang="en-GB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dirty="0"/>
          </a:p>
        </p:txBody>
      </p:sp>
      <p:sp>
        <p:nvSpPr>
          <p:cNvPr id="4" name="Pravokotnik 2"/>
          <p:cNvSpPr/>
          <p:nvPr/>
        </p:nvSpPr>
        <p:spPr>
          <a:xfrm>
            <a:off x="6694" y="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b="1" dirty="0" err="1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Kaj</a:t>
            </a:r>
            <a:r>
              <a:rPr lang="en-GB" sz="3000" b="1" dirty="0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bomo</a:t>
            </a:r>
            <a:r>
              <a:rPr lang="en-GB" sz="3000" b="1" dirty="0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naučili</a:t>
            </a:r>
            <a:r>
              <a:rPr lang="en-GB" sz="3000" b="1" dirty="0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…</a:t>
            </a:r>
            <a:endParaRPr lang="sl-SI" sz="3000" b="1" dirty="0" smtClean="0">
              <a:ln w="3175">
                <a:noFill/>
              </a:ln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2"/>
          <p:cNvSpPr/>
          <p:nvPr/>
        </p:nvSpPr>
        <p:spPr>
          <a:xfrm>
            <a:off x="-10751" y="2996852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b="1" dirty="0" err="1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Minimalni</a:t>
            </a:r>
            <a:r>
              <a:rPr lang="en-GB" sz="3000" b="1" dirty="0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standardi</a:t>
            </a:r>
            <a:r>
              <a:rPr lang="en-GB" sz="3000" b="1" dirty="0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Dijak</a:t>
            </a:r>
            <a:r>
              <a:rPr lang="en-GB" sz="3000" b="1" dirty="0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naj</a:t>
            </a:r>
            <a:r>
              <a:rPr lang="en-GB" sz="3000" b="1" dirty="0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…</a:t>
            </a:r>
            <a:endParaRPr lang="sl-SI" sz="3000" b="1" dirty="0" smtClean="0">
              <a:ln w="3175">
                <a:noFill/>
              </a:ln>
              <a:solidFill>
                <a:schemeClr val="accent3">
                  <a:lumMod val="7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68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kumenti\Delo\Šola\Fiz\Napetost\dynbde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62250"/>
            <a:ext cx="5153025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okumenti\Delo\Šola\Fiz\Napetost\dynam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68144" cy="2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4139952" y="2924944"/>
            <a:ext cx="48245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Kolesarski dinamo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ustvarja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izmenično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napetost 6 V.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 napetosti pride zaradi premikanja magneta v bližini električne žice.</a:t>
            </a:r>
          </a:p>
        </p:txBody>
      </p:sp>
    </p:spTree>
    <p:extLst>
      <p:ext uri="{BB962C8B-B14F-4D97-AF65-F5344CB8AC3E}">
        <p14:creationId xmlns:p14="http://schemas.microsoft.com/office/powerpoint/2010/main" val="324810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DSCN373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44435"/>
            <a:ext cx="6122325" cy="461356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oljeZBesedilom 2"/>
          <p:cNvSpPr txBox="1"/>
          <p:nvPr/>
        </p:nvSpPr>
        <p:spPr>
          <a:xfrm>
            <a:off x="323528" y="260648"/>
            <a:ext cx="882047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000" b="1" dirty="0" err="1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Termogenerator</a:t>
            </a:r>
            <a:r>
              <a:rPr lang="sl-SI" sz="3000" dirty="0" smtClean="0">
                <a:latin typeface="Cambria" panose="02040503050406030204" pitchFamily="18" charset="0"/>
                <a:ea typeface="Cambria" panose="02040503050406030204" pitchFamily="18" charset="0"/>
              </a:rPr>
              <a:t> v plinskem gorilniku prepreči uhajanje plina.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napetosti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pride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zaradi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temperaturne razlike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Cambria" panose="02040503050406030204" pitchFamily="18" charset="0"/>
                <a:cs typeface="Verdana" pitchFamily="34" charset="0"/>
              </a:rPr>
              <a:t>(</a:t>
            </a:r>
            <a:r>
              <a:rPr lang="sl-SI" sz="3000" dirty="0" smtClean="0">
                <a:latin typeface="Cambria" panose="02040503050406030204" pitchFamily="18" charset="0"/>
                <a:ea typeface="Cambria" panose="02040503050406030204" pitchFamily="18" charset="0"/>
              </a:rPr>
              <a:t>železo – </a:t>
            </a:r>
            <a:r>
              <a:rPr lang="sl-SI" sz="3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konstantan</a:t>
            </a:r>
            <a:r>
              <a:rPr lang="sl-SI" sz="3000" dirty="0" smtClean="0">
                <a:latin typeface="Cambria" panose="02040503050406030204" pitchFamily="18" charset="0"/>
                <a:ea typeface="Cambria" panose="02040503050406030204" pitchFamily="18" charset="0"/>
              </a:rPr>
              <a:t>:  U/</a:t>
            </a:r>
            <a:r>
              <a:rPr lang="el-GR" sz="3000" dirty="0" smtClean="0">
                <a:latin typeface="Cambria" panose="02040503050406030204" pitchFamily="18" charset="0"/>
                <a:ea typeface="Cambria" panose="02040503050406030204" pitchFamily="18" charset="0"/>
              </a:rPr>
              <a:t>Δ</a:t>
            </a:r>
            <a:r>
              <a:rPr lang="sl-SI" sz="3000" dirty="0" smtClean="0">
                <a:latin typeface="Cambria" panose="02040503050406030204" pitchFamily="18" charset="0"/>
                <a:ea typeface="Cambria" panose="02040503050406030204" pitchFamily="18" charset="0"/>
              </a:rPr>
              <a:t>T = 50 </a:t>
            </a:r>
            <a:r>
              <a:rPr lang="el-GR" sz="3000" dirty="0" smtClean="0">
                <a:latin typeface="Cambria" panose="02040503050406030204" pitchFamily="18" charset="0"/>
                <a:ea typeface="Cambria" panose="02040503050406030204" pitchFamily="18" charset="0"/>
              </a:rPr>
              <a:t>μ</a:t>
            </a:r>
            <a:r>
              <a:rPr lang="sl-SI" sz="3000" dirty="0" smtClean="0">
                <a:latin typeface="Cambria" panose="02040503050406030204" pitchFamily="18" charset="0"/>
                <a:ea typeface="Cambria" panose="02040503050406030204" pitchFamily="18" charset="0"/>
              </a:rPr>
              <a:t>V /° C ).</a:t>
            </a:r>
          </a:p>
        </p:txBody>
      </p:sp>
    </p:spTree>
    <p:extLst>
      <p:ext uri="{BB962C8B-B14F-4D97-AF65-F5344CB8AC3E}">
        <p14:creationId xmlns:p14="http://schemas.microsoft.com/office/powerpoint/2010/main" val="252619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kumenti\Delo\Šola\Fiz\Napetost\L20_battery_ill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405" y="2276871"/>
            <a:ext cx="4787154" cy="446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okumenti\Delo\Šola\Fiz\Napetost\165330-425x408-new_car_batte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1"/>
            <a:ext cx="4378405" cy="420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0" y="476672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Avtomobilski akumulator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ustvarja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enosmerno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napetost 12 V s pomočjo kemijskih reakcij.</a:t>
            </a:r>
          </a:p>
        </p:txBody>
      </p:sp>
    </p:spTree>
    <p:extLst>
      <p:ext uri="{BB962C8B-B14F-4D97-AF65-F5344CB8AC3E}">
        <p14:creationId xmlns:p14="http://schemas.microsoft.com/office/powerpoint/2010/main" val="263044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Dokumenti\Delo\Šola\Fiz\Napetost\sunmodule-solar-panel-features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50"/>
          <a:stretch/>
        </p:blipFill>
        <p:spPr bwMode="auto">
          <a:xfrm>
            <a:off x="35496" y="293259"/>
            <a:ext cx="4932462" cy="450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4339390" y="260648"/>
            <a:ext cx="48245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</a:t>
            </a:r>
            <a:r>
              <a:rPr lang="sl-SI" sz="3000" b="1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sončni celici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napetost pojavi zaradi svetlobe, ki pade nanjo.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Požene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enosmerno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napetost 0,5 V.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pic>
        <p:nvPicPr>
          <p:cNvPr id="3074" name="Picture 2" descr="D:\Dokumenti\Delo\Šola\Fiz\Napetost\solar-panel-diagram-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437890"/>
            <a:ext cx="4423331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lika 4" descr="DSCN4034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784" y="3944734"/>
            <a:ext cx="3127248" cy="2337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329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DSCN1946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4" y="-6"/>
            <a:ext cx="4273988" cy="3230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Slika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962" y="3276561"/>
            <a:ext cx="6293038" cy="354970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oljeZBesedilom 3"/>
          <p:cNvSpPr txBox="1"/>
          <p:nvPr/>
        </p:nvSpPr>
        <p:spPr>
          <a:xfrm>
            <a:off x="4716016" y="188640"/>
            <a:ext cx="44279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Gonilna napetost, notranji upor in </a:t>
            </a:r>
            <a:r>
              <a:rPr lang="sl-SI" sz="3600" dirty="0"/>
              <a:t>kratkostični tok</a:t>
            </a:r>
          </a:p>
          <a:p>
            <a:r>
              <a:rPr lang="sl-SI" sz="3600" dirty="0" smtClean="0"/>
              <a:t>generatorja (baterije)</a:t>
            </a:r>
          </a:p>
        </p:txBody>
      </p:sp>
    </p:spTree>
    <p:extLst>
      <p:ext uri="{BB962C8B-B14F-4D97-AF65-F5344CB8AC3E}">
        <p14:creationId xmlns:p14="http://schemas.microsoft.com/office/powerpoint/2010/main" val="144382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206638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Generator-vir napetosti potiska elektrone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 enega priključka (pola) na drugega.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Pol z presežkom elektronov je </a:t>
            </a:r>
            <a:r>
              <a:rPr lang="sl-SI" sz="3000" b="1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negativen (—)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pol s primanjkljajem elektronov pa </a:t>
            </a:r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pozitiven (+)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Med njima je </a:t>
            </a:r>
            <a:r>
              <a:rPr lang="sl-SI" sz="30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električna napetost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4098" name="Picture 2" descr="D:\Dokumenti\Delo\Šola\Fiz\Napetost\1d60c4e10434d44ee0c3dcb5b7ccad4c1fee077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3345135"/>
            <a:ext cx="4914900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3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okumenti\Delo\Šola\Fiz\Napetost\1d60c4e10434d44ee0c3dcb5b7ccad4c1fee0771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7" r="23668"/>
          <a:stretch/>
        </p:blipFill>
        <p:spPr bwMode="auto">
          <a:xfrm>
            <a:off x="4788025" y="692696"/>
            <a:ext cx="410445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Raven puščični povezovalnik 3"/>
          <p:cNvCxnSpPr/>
          <p:nvPr/>
        </p:nvCxnSpPr>
        <p:spPr>
          <a:xfrm>
            <a:off x="5364088" y="2353943"/>
            <a:ext cx="0" cy="1368152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aven puščični povezovalnik 4"/>
          <p:cNvCxnSpPr/>
          <p:nvPr/>
        </p:nvCxnSpPr>
        <p:spPr>
          <a:xfrm flipV="1">
            <a:off x="8316416" y="2353943"/>
            <a:ext cx="0" cy="1354714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ravokotnik 7"/>
          <p:cNvSpPr/>
          <p:nvPr/>
        </p:nvSpPr>
        <p:spPr>
          <a:xfrm>
            <a:off x="-1561" y="2065056"/>
            <a:ext cx="48499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Smer toka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(po dogovoru)</a:t>
            </a:r>
          </a:p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nasprotna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smeri gibanja elektronov (od + proti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-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sp>
        <p:nvSpPr>
          <p:cNvPr id="9" name="Pravokotnik 8"/>
          <p:cNvSpPr/>
          <p:nvPr/>
        </p:nvSpPr>
        <p:spPr>
          <a:xfrm>
            <a:off x="5220072" y="2735922"/>
            <a:ext cx="67674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</a:t>
            </a:r>
            <a:endParaRPr lang="sl-SI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Pravokotnik 9"/>
          <p:cNvSpPr/>
          <p:nvPr/>
        </p:nvSpPr>
        <p:spPr>
          <a:xfrm>
            <a:off x="7736541" y="2735922"/>
            <a:ext cx="67674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</a:t>
            </a:r>
            <a:endParaRPr lang="sl-SI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72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" y="476672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 pove, koliko električnega naboja je preteklo v eni sekundi.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otnik 2"/>
              <p:cNvSpPr/>
              <p:nvPr/>
            </p:nvSpPr>
            <p:spPr>
              <a:xfrm>
                <a:off x="683568" y="4077072"/>
                <a:ext cx="3427062" cy="9566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𝐈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𝐞</m:t>
                          </m:r>
                        </m:num>
                        <m:den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𝐭</m:t>
                          </m:r>
                        </m:den>
                      </m:f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𝐍</m:t>
                          </m:r>
                          <m:sSub>
                            <m:sSubPr>
                              <m:ctrlPr>
                                <a:rPr lang="sl-SI" sz="3000" b="1" i="1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30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𝐞</m:t>
                              </m:r>
                            </m:e>
                            <m:sub>
                              <m:r>
                                <a:rPr lang="sl-SI" sz="30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sl-SI" sz="3000" b="1" i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𝐭</m:t>
                          </m:r>
                        </m:den>
                      </m:f>
                    </m:oMath>
                  </m:oMathPara>
                </a14:m>
                <a:endParaRPr lang="sl-SI" sz="3000" b="1" dirty="0" smtClean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077072"/>
                <a:ext cx="3427062" cy="95667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avokotnik 4"/>
              <p:cNvSpPr/>
              <p:nvPr/>
            </p:nvSpPr>
            <p:spPr>
              <a:xfrm>
                <a:off x="1655677" y="2132856"/>
                <a:ext cx="5832648" cy="969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elektri</m:t>
                      </m:r>
                      <m: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č</m:t>
                      </m:r>
                      <m:r>
                        <m:rPr>
                          <m:sty m:val="p"/>
                        </m:rP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ni</m:t>
                      </m:r>
                      <m: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tok</m:t>
                      </m:r>
                      <m: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naboj</m:t>
                          </m:r>
                        </m:num>
                        <m:den>
                          <m: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č</m:t>
                          </m:r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as</m:t>
                          </m:r>
                        </m:den>
                      </m:f>
                    </m:oMath>
                  </m:oMathPara>
                </a14:m>
                <a:endParaRPr lang="sl-SI" sz="3000" dirty="0" smtClean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Adobe Fan Heiti Std B" pitchFamily="34" charset="-128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5" name="Pravokotni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5677" y="2132856"/>
                <a:ext cx="5832648" cy="96904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avokotnik 5"/>
              <p:cNvSpPr/>
              <p:nvPr/>
            </p:nvSpPr>
            <p:spPr>
              <a:xfrm>
                <a:off x="5076056" y="4077072"/>
                <a:ext cx="3427062" cy="9596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𝟏𝐀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𝟏𝐀𝐬</m:t>
                          </m:r>
                        </m:num>
                        <m:den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𝟏𝐬</m:t>
                          </m:r>
                        </m:den>
                      </m:f>
                    </m:oMath>
                  </m:oMathPara>
                </a14:m>
                <a:endParaRPr lang="sl-SI" sz="3000" b="1" dirty="0" smtClean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6" name="Pravokotni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4077072"/>
                <a:ext cx="3427062" cy="95968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6"/>
              <p:cNvSpPr/>
              <p:nvPr/>
            </p:nvSpPr>
            <p:spPr>
              <a:xfrm>
                <a:off x="1" y="5686641"/>
                <a:ext cx="9144000" cy="477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b="1" dirty="0" smtClean="0">
                    <a:ln w="3175">
                      <a:noFill/>
                    </a:ln>
                    <a:solidFill>
                      <a:srgbClr val="0070C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e</a:t>
                </a:r>
                <a:r>
                  <a:rPr lang="sl-SI" sz="2500" b="1" baseline="-25000" dirty="0" smtClean="0">
                    <a:ln w="3175">
                      <a:noFill/>
                    </a:ln>
                    <a:solidFill>
                      <a:srgbClr val="0070C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0</a:t>
                </a:r>
                <a:r>
                  <a:rPr lang="sl-SI" sz="2500" b="1" dirty="0" smtClean="0">
                    <a:ln w="3175">
                      <a:noFill/>
                    </a:ln>
                    <a:solidFill>
                      <a:srgbClr val="0070C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= 1,60 </a:t>
                </a:r>
                <a14:m>
                  <m:oMath xmlns:m="http://schemas.openxmlformats.org/officeDocument/2006/math">
                    <m:r>
                      <a:rPr lang="sl-SI" sz="2500" b="1">
                        <a:ln w="3175">
                          <a:noFill/>
                        </a:ln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∙</m:t>
                    </m:r>
                  </m:oMath>
                </a14:m>
                <a:r>
                  <a:rPr lang="sl-SI" sz="2500" b="1" dirty="0" smtClean="0">
                    <a:ln w="3175">
                      <a:noFill/>
                    </a:ln>
                    <a:solidFill>
                      <a:srgbClr val="0070C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10</a:t>
                </a:r>
                <a:r>
                  <a:rPr lang="sl-SI" sz="2500" b="1" baseline="30000" dirty="0" smtClean="0">
                    <a:ln w="3175">
                      <a:noFill/>
                    </a:ln>
                    <a:solidFill>
                      <a:srgbClr val="0070C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-19</a:t>
                </a:r>
                <a:r>
                  <a:rPr lang="sl-SI" sz="2500" b="1" dirty="0" smtClean="0">
                    <a:ln w="3175">
                      <a:noFill/>
                    </a:ln>
                    <a:solidFill>
                      <a:srgbClr val="0070C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As</a:t>
                </a:r>
              </a:p>
            </p:txBody>
          </p:sp>
        </mc:Choice>
        <mc:Fallback xmlns="">
          <p:sp>
            <p:nvSpPr>
              <p:cNvPr id="7" name="Pravokotni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5686641"/>
                <a:ext cx="9144000" cy="477054"/>
              </a:xfrm>
              <a:prstGeom prst="rect">
                <a:avLst/>
              </a:prstGeom>
              <a:blipFill rotWithShape="0">
                <a:blip r:embed="rId5"/>
                <a:stretch>
                  <a:fillRect t="-10256" b="-3076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111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3"/>
          <p:cNvSpPr/>
          <p:nvPr/>
        </p:nvSpPr>
        <p:spPr>
          <a:xfrm>
            <a:off x="2339752" y="1211296"/>
            <a:ext cx="705678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 merimo z ampermetrom.</a:t>
            </a:r>
          </a:p>
        </p:txBody>
      </p:sp>
      <p:pic>
        <p:nvPicPr>
          <p:cNvPr id="1030" name="Picture 6" descr="Image resul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4" r="21596"/>
          <a:stretch/>
        </p:blipFill>
        <p:spPr bwMode="auto">
          <a:xfrm>
            <a:off x="480682" y="2806589"/>
            <a:ext cx="2309819" cy="4067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ravokotnik 3"/>
          <p:cNvSpPr/>
          <p:nvPr/>
        </p:nvSpPr>
        <p:spPr>
          <a:xfrm>
            <a:off x="3078088" y="2063327"/>
            <a:ext cx="558011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električni krog ga vežemo ob porabniku, da tok, ki teče skozi porabnik, teče tudi skozi ampermeter.</a:t>
            </a:r>
          </a:p>
        </p:txBody>
      </p:sp>
      <p:pic>
        <p:nvPicPr>
          <p:cNvPr id="1034" name="Picture 10" descr="Image result for ampere meter symbo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95" y="996171"/>
            <a:ext cx="2318963" cy="153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tecnaskhofstad.wikispaces.com/file/view/serieparallel_ampvolt01.png/440443504/480x223/serieparallel_ampvolt0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00" b="35078"/>
          <a:stretch/>
        </p:blipFill>
        <p:spPr bwMode="auto">
          <a:xfrm>
            <a:off x="3779912" y="3645024"/>
            <a:ext cx="4176464" cy="285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ravokotnik 3"/>
          <p:cNvSpPr/>
          <p:nvPr/>
        </p:nvSpPr>
        <p:spPr>
          <a:xfrm>
            <a:off x="935112" y="359265"/>
            <a:ext cx="705678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tok, amper in ampermeter.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5058657" y="5941375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smtClean="0">
                <a:solidFill>
                  <a:srgbClr val="FF0000"/>
                </a:solidFill>
              </a:rPr>
              <a:t>zaporedna vezava</a:t>
            </a:r>
            <a:endParaRPr lang="sl-SI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20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899592" y="357352"/>
            <a:ext cx="74728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Napetost med dvema točkama je </a:t>
            </a:r>
            <a:r>
              <a:rPr lang="sl-SI" sz="3000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 V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električna sila med točkama prenese naboj </a:t>
            </a:r>
            <a:r>
              <a:rPr lang="sl-SI" sz="3000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 As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pri tem opravi za </a:t>
            </a:r>
            <a:r>
              <a:rPr lang="sl-SI" sz="3000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 J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dela.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otnik 2"/>
              <p:cNvSpPr/>
              <p:nvPr/>
            </p:nvSpPr>
            <p:spPr>
              <a:xfrm>
                <a:off x="899592" y="2195468"/>
                <a:ext cx="3427062" cy="9580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𝐔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𝐀</m:t>
                          </m:r>
                        </m:num>
                        <m:den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/>
                              <a:ea typeface="Verdana" pitchFamily="34" charset="0"/>
                              <a:cs typeface="Verdana" pitchFamily="34" charset="0"/>
                            </a:rPr>
                            <m:t>𝐞</m:t>
                          </m:r>
                        </m:den>
                      </m:f>
                    </m:oMath>
                  </m:oMathPara>
                </a14:m>
                <a:endParaRPr lang="sl-SI" sz="3000" b="1" dirty="0" smtClean="0">
                  <a:ln w="3175">
                    <a:noFill/>
                  </a:ln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2195468"/>
                <a:ext cx="3427062" cy="95801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otnik 6"/>
          <p:cNvSpPr/>
          <p:nvPr/>
        </p:nvSpPr>
        <p:spPr>
          <a:xfrm>
            <a:off x="5148064" y="2397478"/>
            <a:ext cx="34270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[volt]</a:t>
            </a:r>
          </a:p>
        </p:txBody>
      </p:sp>
      <p:sp>
        <p:nvSpPr>
          <p:cNvPr id="8" name="Pravokotnik 7"/>
          <p:cNvSpPr/>
          <p:nvPr/>
        </p:nvSpPr>
        <p:spPr>
          <a:xfrm>
            <a:off x="0" y="4077072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Električno napetost merimo z </a:t>
            </a:r>
            <a:r>
              <a:rPr lang="sl-SI" sz="3000" b="1" dirty="0" smtClean="0">
                <a:ln w="3175">
                  <a:noFill/>
                </a:ln>
                <a:solidFill>
                  <a:schemeClr val="tx2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voltmetrom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0" name="Picture 9" descr="Image resul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326" y="5079277"/>
            <a:ext cx="1222538" cy="81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99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Dokumenti\Delo\Šola\Fiz\Električni naboj\ESD_Stat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91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ecnaskhofstad.wikispaces.com/file/view/serieparallel_ampvolt01.png/440443504/480x223/serieparallel_ampvolt0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49" b="18638"/>
          <a:stretch/>
        </p:blipFill>
        <p:spPr bwMode="auto">
          <a:xfrm>
            <a:off x="827584" y="3166697"/>
            <a:ext cx="3312368" cy="369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1"/>
          <p:cNvSpPr/>
          <p:nvPr/>
        </p:nvSpPr>
        <p:spPr>
          <a:xfrm>
            <a:off x="0" y="1196752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Sponki voltmetra priključimo na sponki v električnem krogu, med katerima želimo izmeriti napetost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(razliko potencialov).</a:t>
            </a:r>
          </a:p>
        </p:txBody>
      </p:sp>
      <p:sp>
        <p:nvSpPr>
          <p:cNvPr id="5" name="Pravokotnik 3"/>
          <p:cNvSpPr/>
          <p:nvPr/>
        </p:nvSpPr>
        <p:spPr>
          <a:xfrm>
            <a:off x="935112" y="359265"/>
            <a:ext cx="705678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Napetost, volt in voltmeter.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3491880" y="5857222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smtClean="0">
                <a:solidFill>
                  <a:srgbClr val="FF0000"/>
                </a:solidFill>
              </a:rPr>
              <a:t>vzporedna vezava</a:t>
            </a:r>
            <a:endParaRPr lang="sl-SI" sz="3200" b="1" dirty="0">
              <a:solidFill>
                <a:srgbClr val="FF0000"/>
              </a:solidFill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587" y="2651528"/>
            <a:ext cx="2399386" cy="319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6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179191"/>
              </p:ext>
            </p:extLst>
          </p:nvPr>
        </p:nvGraphicFramePr>
        <p:xfrm>
          <a:off x="14239" y="1052736"/>
          <a:ext cx="2829570" cy="475252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14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4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U (V)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I (A)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0,0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0,00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1,5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0,75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3,0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1,50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4,5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2,25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6,0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3,00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1016779133"/>
              </p:ext>
            </p:extLst>
          </p:nvPr>
        </p:nvGraphicFramePr>
        <p:xfrm>
          <a:off x="3029542" y="1052736"/>
          <a:ext cx="609600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0" name="Group 19"/>
          <p:cNvGrpSpPr/>
          <p:nvPr/>
        </p:nvGrpSpPr>
        <p:grpSpPr>
          <a:xfrm>
            <a:off x="3360927" y="1052736"/>
            <a:ext cx="5603561" cy="4562630"/>
            <a:chOff x="3360927" y="692696"/>
            <a:chExt cx="5603561" cy="4562630"/>
          </a:xfrm>
        </p:grpSpPr>
        <p:cxnSp>
          <p:nvCxnSpPr>
            <p:cNvPr id="15" name="Straight Arrow Connector 14"/>
            <p:cNvCxnSpPr/>
            <p:nvPr/>
          </p:nvCxnSpPr>
          <p:spPr>
            <a:xfrm flipV="1">
              <a:off x="3373990" y="692696"/>
              <a:ext cx="0" cy="456263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3360927" y="5250647"/>
              <a:ext cx="5603561" cy="467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Pravokotnik 1"/>
          <p:cNvSpPr/>
          <p:nvPr/>
        </p:nvSpPr>
        <p:spPr>
          <a:xfrm>
            <a:off x="-14038" y="92816"/>
            <a:ext cx="915803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Med U in I obstaja povezava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Ohmov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zakon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</a:t>
            </a:r>
          </a:p>
        </p:txBody>
      </p:sp>
      <p:sp>
        <p:nvSpPr>
          <p:cNvPr id="23" name="Pravokotnik 1"/>
          <p:cNvSpPr/>
          <p:nvPr/>
        </p:nvSpPr>
        <p:spPr>
          <a:xfrm>
            <a:off x="2843809" y="646814"/>
            <a:ext cx="9361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 (V)</a:t>
            </a:r>
          </a:p>
        </p:txBody>
      </p:sp>
      <p:sp>
        <p:nvSpPr>
          <p:cNvPr id="25" name="Pravokotnik 1"/>
          <p:cNvSpPr/>
          <p:nvPr/>
        </p:nvSpPr>
        <p:spPr>
          <a:xfrm>
            <a:off x="8370873" y="5919367"/>
            <a:ext cx="9361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 (A)</a:t>
            </a:r>
          </a:p>
        </p:txBody>
      </p:sp>
      <p:sp>
        <p:nvSpPr>
          <p:cNvPr id="26" name="Pravokotnik 1"/>
          <p:cNvSpPr/>
          <p:nvPr/>
        </p:nvSpPr>
        <p:spPr>
          <a:xfrm>
            <a:off x="0" y="6122530"/>
            <a:ext cx="915803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večji napetosti steče sorazmerno večji tok.</a:t>
            </a:r>
          </a:p>
        </p:txBody>
      </p:sp>
    </p:spTree>
    <p:extLst>
      <p:ext uri="{BB962C8B-B14F-4D97-AF65-F5344CB8AC3E}">
        <p14:creationId xmlns:p14="http://schemas.microsoft.com/office/powerpoint/2010/main" val="269554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 uiExpand="1">
        <p:bldSub>
          <a:bldChart bld="category"/>
        </p:bldSub>
      </p:bldGraphic>
      <p:bldP spid="23" grpId="0"/>
      <p:bldP spid="25" grpId="0"/>
      <p:bldP spid="2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404664"/>
            <a:ext cx="91580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Kolikšen tok steče, je odvisno od upornika v vezju.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Skozi večji upor pri isti napetosti steče manjši tok.</a:t>
            </a:r>
          </a:p>
        </p:txBody>
      </p:sp>
      <p:sp>
        <p:nvSpPr>
          <p:cNvPr id="3" name="Pravokotnik 1"/>
          <p:cNvSpPr/>
          <p:nvPr/>
        </p:nvSpPr>
        <p:spPr>
          <a:xfrm>
            <a:off x="-265804" y="2724821"/>
            <a:ext cx="503777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i="1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Ohmov zakon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otnik 2"/>
              <p:cNvSpPr/>
              <p:nvPr/>
            </p:nvSpPr>
            <p:spPr>
              <a:xfrm>
                <a:off x="539552" y="1969486"/>
                <a:ext cx="3427062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𝐔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𝐑𝐈</m:t>
                      </m:r>
                    </m:oMath>
                  </m:oMathPara>
                </a14:m>
                <a:endParaRPr lang="sl-SI" sz="3000" b="1" dirty="0" smtClean="0">
                  <a:ln w="3175">
                    <a:noFill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4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969486"/>
                <a:ext cx="3427062" cy="55399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avokotnik 2"/>
              <p:cNvSpPr/>
              <p:nvPr/>
            </p:nvSpPr>
            <p:spPr>
              <a:xfrm>
                <a:off x="6292549" y="1768149"/>
                <a:ext cx="1800200" cy="9566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1 </m:t>
                      </m:r>
                      <m:r>
                        <m:rPr>
                          <m:sty m:val="p"/>
                        </m:rP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Ω</m:t>
                      </m:r>
                      <m: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i="1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1 </m:t>
                          </m:r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V</m:t>
                          </m:r>
                        </m:num>
                        <m:den>
                          <m: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1 </m:t>
                          </m:r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A</m:t>
                          </m:r>
                        </m:den>
                      </m:f>
                    </m:oMath>
                  </m:oMathPara>
                </a14:m>
                <a:endParaRPr lang="sl-SI" sz="3000" dirty="0" smtClean="0">
                  <a:ln w="3175">
                    <a:noFill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6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2549" y="1768149"/>
                <a:ext cx="1800200" cy="95667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otnik 1"/>
          <p:cNvSpPr/>
          <p:nvPr/>
        </p:nvSpPr>
        <p:spPr>
          <a:xfrm>
            <a:off x="-14037" y="4437112"/>
            <a:ext cx="915803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našem primeru je npr. pri napetosti 6 V tekel tok 3 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Pravokotnik 2"/>
              <p:cNvSpPr/>
              <p:nvPr/>
            </p:nvSpPr>
            <p:spPr>
              <a:xfrm>
                <a:off x="0" y="5328585"/>
                <a:ext cx="4032448" cy="9536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R</m:t>
                      </m:r>
                      <m: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i="1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U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I</m:t>
                          </m:r>
                        </m:den>
                      </m:f>
                      <m: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i="1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6 </m:t>
                          </m:r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V</m:t>
                          </m:r>
                        </m:num>
                        <m:den>
                          <m: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3 </m:t>
                          </m:r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A</m:t>
                          </m:r>
                        </m:den>
                      </m:f>
                      <m:r>
                        <a:rPr lang="sl-SI" sz="3000" b="0" i="1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=2</m:t>
                      </m:r>
                      <m:r>
                        <a:rPr lang="sl-SI" sz="3000" b="0" i="0" smtClean="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3000">
                          <a:ln w="3175">
                            <a:noFill/>
                          </a:ln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Ω</m:t>
                      </m:r>
                    </m:oMath>
                  </m:oMathPara>
                </a14:m>
                <a:endParaRPr lang="sl-SI" sz="3000" dirty="0" smtClean="0">
                  <a:ln w="3175">
                    <a:noFill/>
                  </a:ln>
                  <a:solidFill>
                    <a:srgbClr val="00206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8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328585"/>
                <a:ext cx="4032448" cy="95365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ravokotnik 1"/>
          <p:cNvSpPr/>
          <p:nvPr/>
        </p:nvSpPr>
        <p:spPr>
          <a:xfrm>
            <a:off x="4564981" y="5297582"/>
            <a:ext cx="39897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Upornik v vezju ima upor 2 </a:t>
            </a:r>
            <a:r>
              <a:rPr lang="el-GR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Ω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579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otnik 2"/>
              <p:cNvSpPr/>
              <p:nvPr/>
            </p:nvSpPr>
            <p:spPr>
              <a:xfrm>
                <a:off x="2354699" y="2212409"/>
                <a:ext cx="6230708" cy="2800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4000" b="1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Specifični </a:t>
                </a:r>
                <a:r>
                  <a:rPr lang="sl-SI" sz="4000" b="1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upor</a:t>
                </a:r>
                <a:r>
                  <a:rPr lang="sl-SI" sz="4000" b="1" dirty="0">
                    <a:ln w="3175">
                      <a:noFill/>
                    </a:ln>
                    <a:solidFill>
                      <a:srgbClr val="00B050"/>
                    </a:solidFill>
                    <a:ea typeface="Cambria Math" panose="02040503050406030204" pitchFamily="18" charset="0"/>
                    <a:cs typeface="Verdana" pitchFamily="34" charset="0"/>
                  </a:rPr>
                  <a:t> </a:t>
                </a:r>
                <a:r>
                  <a:rPr lang="sl-SI" sz="4000" b="1" dirty="0" smtClean="0">
                    <a:ln w="3175">
                      <a:noFill/>
                    </a:ln>
                    <a:solidFill>
                      <a:srgbClr val="00B050"/>
                    </a:solidFill>
                    <a:ea typeface="Cambria Math" panose="02040503050406030204" pitchFamily="18" charset="0"/>
                    <a:cs typeface="Verdana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sl-SI" sz="4000" b="1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𝛏</m:t>
                    </m:r>
                    <m:r>
                      <a:rPr lang="sl-SI" sz="4000" b="1" i="1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)</m:t>
                    </m:r>
                  </m:oMath>
                </a14:m>
                <a:endParaRPr lang="sl-SI" sz="4000" b="1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  <a:p>
                <a:pPr algn="ctr"/>
                <a:r>
                  <a:rPr lang="sl-SI" sz="4000" b="1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sl-SI" sz="2800" b="1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je upor različnih žic (bakrene, železne, zlate, steklene,…) z dolžino 1 m in presekom 1 </a:t>
                </a:r>
                <a:r>
                  <a:rPr lang="sl-SI" sz="2800" b="1" dirty="0"/>
                  <a:t>mm</a:t>
                </a:r>
                <a:r>
                  <a:rPr lang="sl-SI" sz="2800" b="1" baseline="30000" dirty="0"/>
                  <a:t>2</a:t>
                </a:r>
                <a:endParaRPr lang="sl-SI" sz="2800" b="1" dirty="0"/>
              </a:p>
              <a:p>
                <a:pPr algn="ctr"/>
                <a:endParaRPr lang="sl-SI" sz="4000" b="1" dirty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4699" y="2212409"/>
                <a:ext cx="6230708" cy="2800767"/>
              </a:xfrm>
              <a:prstGeom prst="rect">
                <a:avLst/>
              </a:prstGeom>
              <a:blipFill>
                <a:blip r:embed="rId3"/>
                <a:stretch>
                  <a:fillRect t="-4357" r="-97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otnik 1"/>
              <p:cNvSpPr/>
              <p:nvPr/>
            </p:nvSpPr>
            <p:spPr>
              <a:xfrm>
                <a:off x="333057" y="217105"/>
                <a:ext cx="8079695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Vsaka kovina se upira toku elektronov (ima upor). Upornost žice (R) je </a:t>
                </a:r>
                <a:r>
                  <a:rPr lang="sl-SI" sz="3000" dirty="0" err="1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odvis</a:t>
                </a:r>
                <a:r>
                  <a:rPr lang="en-GB" sz="3000" dirty="0" err="1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na</a:t>
                </a:r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od dimenzij (dolžine-l in preseka-S) in snovi iz katere je žica narejena-</a:t>
                </a:r>
                <a:r>
                  <a:rPr lang="sl-SI" sz="3000" dirty="0">
                    <a:ln w="3175">
                      <a:noFill/>
                    </a:ln>
                    <a:solidFill>
                      <a:srgbClr val="00B050"/>
                    </a:solidFill>
                    <a:ea typeface="Cambria Math" panose="02040503050406030204" pitchFamily="18" charset="0"/>
                    <a:cs typeface="Verdana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l-SI" sz="3000" b="1" i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𝛏</m:t>
                    </m:r>
                  </m:oMath>
                </a14:m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057" y="217105"/>
                <a:ext cx="8079695" cy="1938992"/>
              </a:xfrm>
              <a:prstGeom prst="rect">
                <a:avLst/>
              </a:prstGeom>
              <a:blipFill>
                <a:blip r:embed="rId4"/>
                <a:stretch>
                  <a:fillRect l="-1811" t="-4088" r="-679" b="-817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https://hec-r.s3.amazonaws.com/Site/prod/contentplayer/templates/foe/bwa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808872" y="3274785"/>
            <a:ext cx="4478154" cy="219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otnik 1"/>
          <p:cNvSpPr/>
          <p:nvPr/>
        </p:nvSpPr>
        <p:spPr>
          <a:xfrm>
            <a:off x="2987824" y="5013176"/>
            <a:ext cx="55623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 večanjem preseka (S) žice,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upornost manjša,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 daljšanjem žice (l) pa se veča.</a:t>
            </a:r>
          </a:p>
        </p:txBody>
      </p:sp>
    </p:spTree>
    <p:extLst>
      <p:ext uri="{BB962C8B-B14F-4D97-AF65-F5344CB8AC3E}">
        <p14:creationId xmlns:p14="http://schemas.microsoft.com/office/powerpoint/2010/main" val="204020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otnik 2"/>
              <p:cNvSpPr/>
              <p:nvPr/>
            </p:nvSpPr>
            <p:spPr>
              <a:xfrm>
                <a:off x="3544088" y="1683769"/>
                <a:ext cx="2055823" cy="9964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𝐑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𝛏</m:t>
                          </m:r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𝐥</m:t>
                          </m:r>
                        </m:num>
                        <m:den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𝐒</m:t>
                          </m:r>
                        </m:den>
                      </m:f>
                    </m:oMath>
                  </m:oMathPara>
                </a14:m>
                <a:endParaRPr lang="sl-SI" sz="3000" b="1" dirty="0" smtClean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088" y="1683769"/>
                <a:ext cx="2055823" cy="99649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otnik 1"/>
              <p:cNvSpPr/>
              <p:nvPr/>
            </p:nvSpPr>
            <p:spPr>
              <a:xfrm>
                <a:off x="1187624" y="2594294"/>
                <a:ext cx="2187370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sl-SI" sz="30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𝛏</m:t>
                    </m:r>
                  </m:oMath>
                </a14:m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[ksi]</a:t>
                </a:r>
              </a:p>
              <a:p>
                <a:pPr algn="ctr"/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specifična električna upornost</a:t>
                </a:r>
              </a:p>
            </p:txBody>
          </p:sp>
        </mc:Choice>
        <mc:Fallback xmlns="">
          <p:sp>
            <p:nvSpPr>
              <p:cNvPr id="4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2594294"/>
                <a:ext cx="2187370" cy="1938992"/>
              </a:xfrm>
              <a:prstGeom prst="rect">
                <a:avLst/>
              </a:prstGeom>
              <a:blipFill>
                <a:blip r:embed="rId3"/>
                <a:stretch>
                  <a:fillRect t="-4088" r="-1393" b="-880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avokotnik 2"/>
              <p:cNvSpPr/>
              <p:nvPr/>
            </p:nvSpPr>
            <p:spPr>
              <a:xfrm>
                <a:off x="5364088" y="3055926"/>
                <a:ext cx="2055823" cy="10438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3000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000" b="0" i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Ω</m:t>
                          </m:r>
                          <m: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l-SI" sz="3000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l-SI" sz="3000" b="0" i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mm</m:t>
                              </m:r>
                            </m:e>
                            <m:sup>
                              <m:r>
                                <a:rPr lang="sl-SI" sz="3000" b="0" i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p"/>
                            </m:rPr>
                            <a:rPr lang="en-GB" sz="3000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m</m:t>
                          </m:r>
                        </m:den>
                      </m:f>
                    </m:oMath>
                  </m:oMathPara>
                </a14:m>
                <a:endParaRPr lang="sl-SI" sz="3000" dirty="0" smtClean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5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3055926"/>
                <a:ext cx="2055823" cy="104381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avokotnik 1"/>
              <p:cNvSpPr/>
              <p:nvPr/>
            </p:nvSpPr>
            <p:spPr>
              <a:xfrm>
                <a:off x="0" y="5035242"/>
                <a:ext cx="9144000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Prevodniki imajo </a:t>
                </a:r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majhen </a:t>
                </a:r>
                <a14:m>
                  <m:oMath xmlns:m="http://schemas.openxmlformats.org/officeDocument/2006/math">
                    <m:r>
                      <a:rPr lang="sl-SI" sz="30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𝛏</m:t>
                    </m:r>
                  </m:oMath>
                </a14:m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, izolatorji </a:t>
                </a:r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pa velik.</a:t>
                </a:r>
              </a:p>
            </p:txBody>
          </p:sp>
        </mc:Choice>
        <mc:Fallback xmlns="">
          <p:sp>
            <p:nvSpPr>
              <p:cNvPr id="6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035242"/>
                <a:ext cx="9144000" cy="553998"/>
              </a:xfrm>
              <a:prstGeom prst="rect">
                <a:avLst/>
              </a:prstGeom>
              <a:blipFill>
                <a:blip r:embed="rId5"/>
                <a:stretch>
                  <a:fillRect t="-14286" b="-3296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otnik 1"/>
          <p:cNvSpPr/>
          <p:nvPr/>
        </p:nvSpPr>
        <p:spPr>
          <a:xfrm>
            <a:off x="0" y="306107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Upor žice iz dane snovi je premo sorazmeren z dolžino in obratno sorazmeren s presekom:</a:t>
            </a:r>
          </a:p>
        </p:txBody>
      </p:sp>
    </p:spTree>
    <p:extLst>
      <p:ext uri="{BB962C8B-B14F-4D97-AF65-F5344CB8AC3E}">
        <p14:creationId xmlns:p14="http://schemas.microsoft.com/office/powerpoint/2010/main" val="424124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84784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9898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765" y="119675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208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onlinebdshopping.com/wp-content/uploads/2014/07/04-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33615">
            <a:off x="-419937" y="3811818"/>
            <a:ext cx="3215818" cy="219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otnik 1"/>
              <p:cNvSpPr/>
              <p:nvPr/>
            </p:nvSpPr>
            <p:spPr>
              <a:xfrm>
                <a:off x="0" y="476672"/>
                <a:ext cx="91440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Specifična električna prevodnost </a:t>
                </a:r>
                <a14:m>
                  <m:oMath xmlns:m="http://schemas.openxmlformats.org/officeDocument/2006/math">
                    <m:r>
                      <a:rPr lang="sl-SI" sz="30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𝛏</m:t>
                    </m:r>
                  </m:oMath>
                </a14:m>
                <a:r>
                  <a:rPr lang="sl-SI" sz="3000" b="1" dirty="0" smtClean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se lahko zaradi vplivov iz okolja spreminja</a:t>
                </a:r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76672"/>
                <a:ext cx="9144000" cy="1015663"/>
              </a:xfrm>
              <a:prstGeom prst="rect">
                <a:avLst/>
              </a:prstGeom>
              <a:blipFill>
                <a:blip r:embed="rId4"/>
                <a:stretch>
                  <a:fillRect t="-7784" b="-1736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1"/>
          <p:cNvSpPr/>
          <p:nvPr/>
        </p:nvSpPr>
        <p:spPr>
          <a:xfrm>
            <a:off x="899592" y="2132856"/>
            <a:ext cx="30963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sprememba temperature</a:t>
            </a:r>
          </a:p>
        </p:txBody>
      </p:sp>
      <p:sp>
        <p:nvSpPr>
          <p:cNvPr id="6" name="Pravokotnik 1"/>
          <p:cNvSpPr/>
          <p:nvPr/>
        </p:nvSpPr>
        <p:spPr>
          <a:xfrm>
            <a:off x="5436096" y="2132856"/>
            <a:ext cx="30963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sprememba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osvetljenosti</a:t>
            </a:r>
          </a:p>
        </p:txBody>
      </p:sp>
      <p:pic>
        <p:nvPicPr>
          <p:cNvPr id="2050" name="Picture 2" descr="https://s3-eu-west-1.amazonaws.com/ceneje/www/images/products/mother/1024/1256/1256569-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42760" y="3587829"/>
            <a:ext cx="2148178" cy="176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conrad.com/medias/global/ce/5000_5999/5000/5000/5005/500584_BB_00_FB.EPS_100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6" r="38235" b="49945"/>
          <a:stretch/>
        </p:blipFill>
        <p:spPr bwMode="auto">
          <a:xfrm>
            <a:off x="1960561" y="3150914"/>
            <a:ext cx="1080120" cy="2450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ravokotnik 1"/>
          <p:cNvSpPr/>
          <p:nvPr/>
        </p:nvSpPr>
        <p:spPr>
          <a:xfrm>
            <a:off x="899592" y="5856828"/>
            <a:ext cx="30963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termistor</a:t>
            </a:r>
            <a:endParaRPr lang="sl-SI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Pravokotnik 1"/>
          <p:cNvSpPr/>
          <p:nvPr/>
        </p:nvSpPr>
        <p:spPr>
          <a:xfrm>
            <a:off x="5436096" y="5856828"/>
            <a:ext cx="30963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fotoupor</a:t>
            </a:r>
            <a:endParaRPr lang="sl-SI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2843808" y="1564456"/>
            <a:ext cx="1224136" cy="504056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932040" y="1556679"/>
            <a:ext cx="1368152" cy="511833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6" name="Picture 8" descr="https://upload.wikimedia.org/wikipedia/commons/5/5f/Sekonic_L-358_Flash_Master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36570">
            <a:off x="7378813" y="3562452"/>
            <a:ext cx="1531081" cy="240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75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hysicsnet.co.uk/wp-content/uploads/2010/08/kirchoff-1-diagra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1" y="4365104"/>
            <a:ext cx="3024336" cy="238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ebs.mn.catholic.edu.au/physics/emery/assets/electr18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1" y="762710"/>
            <a:ext cx="3686175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avokotnik 1"/>
          <p:cNvSpPr/>
          <p:nvPr/>
        </p:nvSpPr>
        <p:spPr>
          <a:xfrm>
            <a:off x="-16958" y="317474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Vsota vseh tokov, ki pritekajo v vozlišče,</a:t>
            </a:r>
          </a:p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enaka vsoti tokov, ki odtekajo iz vozlišča.</a:t>
            </a:r>
          </a:p>
        </p:txBody>
      </p:sp>
      <p:sp>
        <p:nvSpPr>
          <p:cNvPr id="6" name="Pravokotnik 1"/>
          <p:cNvSpPr/>
          <p:nvPr/>
        </p:nvSpPr>
        <p:spPr>
          <a:xfrm>
            <a:off x="3995936" y="4099138"/>
            <a:ext cx="503777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i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Prvi Kirchhoffov zakon.</a:t>
            </a:r>
          </a:p>
        </p:txBody>
      </p:sp>
      <p:sp>
        <p:nvSpPr>
          <p:cNvPr id="7" name="Pravokotnik 1"/>
          <p:cNvSpPr/>
          <p:nvPr/>
        </p:nvSpPr>
        <p:spPr>
          <a:xfrm>
            <a:off x="3782887" y="1003358"/>
            <a:ext cx="53569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električnem krogu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lahko več porabnikov.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se tokokrog razveji,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razporedi tudi električni tok.</a:t>
            </a:r>
          </a:p>
        </p:txBody>
      </p:sp>
      <p:pic>
        <p:nvPicPr>
          <p:cNvPr id="4104" name="Picture 8" descr="http://mathonweb.com/help/mat25.gi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73"/>
          <a:stretch/>
        </p:blipFill>
        <p:spPr bwMode="auto">
          <a:xfrm>
            <a:off x="3736742" y="5095825"/>
            <a:ext cx="4836082" cy="145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ravokotnik 1"/>
          <p:cNvSpPr/>
          <p:nvPr/>
        </p:nvSpPr>
        <p:spPr>
          <a:xfrm>
            <a:off x="-14038" y="92816"/>
            <a:ext cx="915803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 in napetost v vezjih:</a:t>
            </a:r>
          </a:p>
        </p:txBody>
      </p:sp>
    </p:spTree>
    <p:extLst>
      <p:ext uri="{BB962C8B-B14F-4D97-AF65-F5344CB8AC3E}">
        <p14:creationId xmlns:p14="http://schemas.microsoft.com/office/powerpoint/2010/main" val="2863136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3905605" y="2060848"/>
            <a:ext cx="51480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porabnikih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so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vezani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vzporedno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sliki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R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R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R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 je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napetost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enaka</a:t>
            </a:r>
            <a:endParaRPr lang="en-GB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(U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U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U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6" descr="http://webs.mn.catholic.edu.au/physics/emery/assets/electr1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30" y="2060848"/>
            <a:ext cx="3686175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1"/>
          <p:cNvSpPr/>
          <p:nvPr/>
        </p:nvSpPr>
        <p:spPr>
          <a:xfrm>
            <a:off x="-14038" y="92816"/>
            <a:ext cx="915803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 in napetost v vezjih:</a:t>
            </a:r>
          </a:p>
        </p:txBody>
      </p:sp>
    </p:spTree>
    <p:extLst>
      <p:ext uri="{BB962C8B-B14F-4D97-AF65-F5344CB8AC3E}">
        <p14:creationId xmlns:p14="http://schemas.microsoft.com/office/powerpoint/2010/main" val="202407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okumenti\Delo\Šola\Fiz\Električni naboj\p32p1-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80728"/>
            <a:ext cx="9130391" cy="617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-247" y="13627"/>
            <a:ext cx="9144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Ob nevihtnem vremenu je ozračje naelektreno.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Udar strele oblak razelektri, naboj </a:t>
            </a:r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steče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z oblaka v tla.</a:t>
            </a:r>
          </a:p>
        </p:txBody>
      </p:sp>
    </p:spTree>
    <p:extLst>
      <p:ext uri="{BB962C8B-B14F-4D97-AF65-F5344CB8AC3E}">
        <p14:creationId xmlns:p14="http://schemas.microsoft.com/office/powerpoint/2010/main" val="309744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chubbyrevision.weebly.com/uploads/1/0/5/8/10584247/452864249_orig.gif?24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3" b="12839"/>
          <a:stretch/>
        </p:blipFill>
        <p:spPr bwMode="auto">
          <a:xfrm>
            <a:off x="4860032" y="1444623"/>
            <a:ext cx="4125838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1"/>
          <p:cNvSpPr/>
          <p:nvPr/>
        </p:nvSpPr>
        <p:spPr>
          <a:xfrm>
            <a:off x="-158129" y="1308060"/>
            <a:ext cx="486003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gre skozi vse porabnike isti tok, </a:t>
            </a:r>
            <a:endParaRPr lang="en-GB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(I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I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I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med njimi razporedi napetost.</a:t>
            </a:r>
          </a:p>
        </p:txBody>
      </p:sp>
      <p:sp>
        <p:nvSpPr>
          <p:cNvPr id="4" name="Pravokotnik 1"/>
          <p:cNvSpPr/>
          <p:nvPr/>
        </p:nvSpPr>
        <p:spPr>
          <a:xfrm>
            <a:off x="-14038" y="4081951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Vsota padcev napetosti na vseh elementih je enaka vsoti napetosti na vseh izvirih napetosti.</a:t>
            </a:r>
          </a:p>
        </p:txBody>
      </p:sp>
      <p:sp>
        <p:nvSpPr>
          <p:cNvPr id="5" name="Pravokotnik 1"/>
          <p:cNvSpPr/>
          <p:nvPr/>
        </p:nvSpPr>
        <p:spPr>
          <a:xfrm>
            <a:off x="4078188" y="5172834"/>
            <a:ext cx="503777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i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Drugi Kirchhoffov zakon.</a:t>
            </a:r>
          </a:p>
        </p:txBody>
      </p:sp>
      <p:sp>
        <p:nvSpPr>
          <p:cNvPr id="2" name="Rectangle 1"/>
          <p:cNvSpPr/>
          <p:nvPr/>
        </p:nvSpPr>
        <p:spPr>
          <a:xfrm>
            <a:off x="3052386" y="5877272"/>
            <a:ext cx="302518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000" b="1" dirty="0">
                <a:solidFill>
                  <a:srgbClr val="0070C0"/>
                </a:solidFill>
                <a:latin typeface="Cambria" panose="02040503050406030204" pitchFamily="18" charset="0"/>
              </a:rPr>
              <a:t>U</a:t>
            </a:r>
            <a:r>
              <a:rPr lang="en-GB" sz="3000" b="1" baseline="-25000" dirty="0">
                <a:solidFill>
                  <a:srgbClr val="0070C0"/>
                </a:solidFill>
                <a:latin typeface="Cambria" panose="02040503050406030204" pitchFamily="18" charset="0"/>
              </a:rPr>
              <a:t>0</a:t>
            </a:r>
            <a:r>
              <a:rPr lang="en-GB" sz="3000" b="1" dirty="0">
                <a:solidFill>
                  <a:srgbClr val="0070C0"/>
                </a:solidFill>
                <a:latin typeface="Cambria" panose="02040503050406030204" pitchFamily="18" charset="0"/>
              </a:rPr>
              <a:t> = U</a:t>
            </a:r>
            <a:r>
              <a:rPr lang="en-GB" sz="3000" b="1" baseline="-25000" dirty="0">
                <a:solidFill>
                  <a:srgbClr val="0070C0"/>
                </a:solidFill>
                <a:latin typeface="Cambria" panose="02040503050406030204" pitchFamily="18" charset="0"/>
              </a:rPr>
              <a:t>1</a:t>
            </a:r>
            <a:r>
              <a:rPr lang="en-GB" sz="3000" b="1" dirty="0">
                <a:solidFill>
                  <a:srgbClr val="0070C0"/>
                </a:solidFill>
                <a:latin typeface="Cambria" panose="02040503050406030204" pitchFamily="18" charset="0"/>
              </a:rPr>
              <a:t> + U</a:t>
            </a:r>
            <a:r>
              <a:rPr lang="en-GB" sz="3000" b="1" baseline="-25000" dirty="0">
                <a:solidFill>
                  <a:srgbClr val="0070C0"/>
                </a:solidFill>
                <a:latin typeface="Cambria" panose="02040503050406030204" pitchFamily="18" charset="0"/>
              </a:rPr>
              <a:t>2</a:t>
            </a:r>
            <a:r>
              <a:rPr lang="en-GB" sz="3000" b="1" dirty="0">
                <a:solidFill>
                  <a:srgbClr val="0070C0"/>
                </a:solidFill>
                <a:latin typeface="Cambria" panose="02040503050406030204" pitchFamily="18" charset="0"/>
              </a:rPr>
              <a:t> + U</a:t>
            </a:r>
            <a:r>
              <a:rPr lang="en-GB" sz="3000" b="1" baseline="-25000" dirty="0">
                <a:solidFill>
                  <a:srgbClr val="0070C0"/>
                </a:solidFill>
                <a:latin typeface="Cambria" panose="02040503050406030204" pitchFamily="18" charset="0"/>
              </a:rPr>
              <a:t>3</a:t>
            </a:r>
            <a:endParaRPr lang="sl-SI" sz="3000" b="1" baseline="-2500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Pravokotnik 1"/>
          <p:cNvSpPr/>
          <p:nvPr/>
        </p:nvSpPr>
        <p:spPr>
          <a:xfrm>
            <a:off x="-14038" y="92816"/>
            <a:ext cx="915803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 in napetost v vezjih:</a:t>
            </a:r>
          </a:p>
        </p:txBody>
      </p:sp>
    </p:spTree>
    <p:extLst>
      <p:ext uri="{BB962C8B-B14F-4D97-AF65-F5344CB8AC3E}">
        <p14:creationId xmlns:p14="http://schemas.microsoft.com/office/powerpoint/2010/main" val="148673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21096"/>
              </p:ext>
            </p:extLst>
          </p:nvPr>
        </p:nvGraphicFramePr>
        <p:xfrm>
          <a:off x="1" y="764704"/>
          <a:ext cx="5652120" cy="4176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8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49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92155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 smtClean="0">
                          <a:latin typeface="Cambria" panose="02040503050406030204" pitchFamily="18" charset="0"/>
                        </a:rPr>
                        <a:t>Kirchhoffov</a:t>
                      </a:r>
                      <a:endParaRPr lang="en-GB" sz="20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2000" dirty="0" err="1" smtClean="0">
                          <a:latin typeface="Cambria" panose="02040503050406030204" pitchFamily="18" charset="0"/>
                        </a:rPr>
                        <a:t>zakon</a:t>
                      </a:r>
                      <a:endParaRPr lang="sl-SI" sz="20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dirty="0" smtClean="0">
                          <a:latin typeface="Cambria" panose="02040503050406030204" pitchFamily="18" charset="0"/>
                        </a:rPr>
                        <a:t>1.</a:t>
                      </a:r>
                      <a:endParaRPr lang="sl-SI" sz="3200" b="1" dirty="0" smtClean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dirty="0" smtClean="0">
                          <a:latin typeface="Cambria" panose="02040503050406030204" pitchFamily="18" charset="0"/>
                        </a:rPr>
                        <a:t>2.</a:t>
                      </a:r>
                      <a:endParaRPr lang="sl-SI" sz="3200" b="1" dirty="0" smtClean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21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 smtClean="0">
                          <a:latin typeface="Cambria" panose="02040503050406030204" pitchFamily="18" charset="0"/>
                        </a:rPr>
                        <a:t>I</a:t>
                      </a:r>
                      <a:r>
                        <a:rPr lang="sl-SI" sz="4000" dirty="0" smtClean="0">
                          <a:latin typeface="Cambria" panose="02040503050406030204" pitchFamily="18" charset="0"/>
                        </a:rPr>
                        <a:t> in </a:t>
                      </a:r>
                      <a:r>
                        <a:rPr lang="en-GB" sz="4000" dirty="0" smtClean="0">
                          <a:latin typeface="Cambria" panose="02040503050406030204" pitchFamily="18" charset="0"/>
                        </a:rPr>
                        <a:t>U</a:t>
                      </a:r>
                      <a:endParaRPr lang="sl-SI" sz="4000" dirty="0" smtClean="0">
                        <a:latin typeface="Cambria" panose="020405030504060302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4000" dirty="0" smtClean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se </a:t>
                      </a:r>
                      <a:r>
                        <a:rPr lang="en-GB" sz="2000" dirty="0" err="1" smtClean="0">
                          <a:latin typeface="Cambria" panose="02040503050406030204" pitchFamily="18" charset="0"/>
                        </a:rPr>
                        <a:t>razdeli</a:t>
                      </a:r>
                      <a:endParaRPr lang="en-GB" sz="20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2000" b="1" dirty="0" smtClean="0">
                          <a:latin typeface="Cambria" panose="02040503050406030204" pitchFamily="18" charset="0"/>
                        </a:rPr>
                        <a:t>I</a:t>
                      </a:r>
                      <a:r>
                        <a:rPr lang="en-GB" sz="2000" b="1" baseline="-25000" dirty="0" smtClean="0">
                          <a:latin typeface="Cambria" panose="02040503050406030204" pitchFamily="18" charset="0"/>
                        </a:rPr>
                        <a:t>0</a:t>
                      </a:r>
                      <a:r>
                        <a:rPr lang="en-GB" sz="2000" b="1" baseline="0" dirty="0" smtClean="0">
                          <a:latin typeface="Cambria" panose="02040503050406030204" pitchFamily="18" charset="0"/>
                        </a:rPr>
                        <a:t> = I</a:t>
                      </a:r>
                      <a:r>
                        <a:rPr lang="en-GB" sz="2000" b="1" baseline="-25000" dirty="0" smtClean="0">
                          <a:latin typeface="Cambria" panose="02040503050406030204" pitchFamily="18" charset="0"/>
                        </a:rPr>
                        <a:t>1</a:t>
                      </a:r>
                      <a:r>
                        <a:rPr lang="en-GB" sz="2000" b="1" baseline="0" dirty="0" smtClean="0">
                          <a:latin typeface="Cambria" panose="02040503050406030204" pitchFamily="18" charset="0"/>
                        </a:rPr>
                        <a:t> + I</a:t>
                      </a:r>
                      <a:r>
                        <a:rPr lang="en-GB" sz="2000" b="1" baseline="-25000" dirty="0" smtClean="0">
                          <a:latin typeface="Cambria" panose="02040503050406030204" pitchFamily="18" charset="0"/>
                        </a:rPr>
                        <a:t>2</a:t>
                      </a:r>
                      <a:r>
                        <a:rPr lang="en-GB" sz="2000" b="1" baseline="0" dirty="0" smtClean="0">
                          <a:latin typeface="Cambria" panose="02040503050406030204" pitchFamily="18" charset="0"/>
                        </a:rPr>
                        <a:t> + I</a:t>
                      </a:r>
                      <a:r>
                        <a:rPr lang="en-GB" sz="2000" b="1" baseline="-25000" dirty="0" smtClean="0">
                          <a:latin typeface="Cambria" panose="02040503050406030204" pitchFamily="18" charset="0"/>
                        </a:rPr>
                        <a:t>3</a:t>
                      </a:r>
                      <a:endParaRPr lang="sl-SI" sz="2000" b="1" baseline="-250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 smtClean="0">
                          <a:latin typeface="Cambria" panose="02040503050406030204" pitchFamily="18" charset="0"/>
                        </a:rPr>
                        <a:t>ostane</a:t>
                      </a:r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GB" sz="2000" dirty="0" err="1" smtClean="0">
                          <a:latin typeface="Cambria" panose="02040503050406030204" pitchFamily="18" charset="0"/>
                        </a:rPr>
                        <a:t>enaka</a:t>
                      </a:r>
                      <a:endParaRPr lang="en-GB" sz="20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U</a:t>
                      </a:r>
                      <a:r>
                        <a:rPr lang="en-GB" sz="2000" baseline="-25000" dirty="0" smtClean="0">
                          <a:latin typeface="Cambria" panose="02040503050406030204" pitchFamily="18" charset="0"/>
                        </a:rPr>
                        <a:t>1</a:t>
                      </a:r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 =</a:t>
                      </a:r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 U</a:t>
                      </a:r>
                      <a:r>
                        <a:rPr lang="en-GB" sz="2000" baseline="-25000" dirty="0" smtClean="0">
                          <a:latin typeface="Cambria" panose="02040503050406030204" pitchFamily="18" charset="0"/>
                        </a:rPr>
                        <a:t>2</a:t>
                      </a:r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 = U</a:t>
                      </a:r>
                      <a:r>
                        <a:rPr lang="en-GB" sz="2000" baseline="-25000" dirty="0" smtClean="0">
                          <a:latin typeface="Cambria" panose="02040503050406030204" pitchFamily="18" charset="0"/>
                        </a:rPr>
                        <a:t>3</a:t>
                      </a:r>
                      <a:endParaRPr lang="sl-SI" sz="2000" baseline="-250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21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 smtClean="0">
                          <a:latin typeface="Cambria" panose="02040503050406030204" pitchFamily="18" charset="0"/>
                        </a:rPr>
                        <a:t>I</a:t>
                      </a:r>
                      <a:r>
                        <a:rPr lang="sl-SI" sz="4000" dirty="0" smtClean="0">
                          <a:latin typeface="Cambria" panose="02040503050406030204" pitchFamily="18" charset="0"/>
                        </a:rPr>
                        <a:t> in </a:t>
                      </a:r>
                      <a:r>
                        <a:rPr lang="en-GB" sz="4000" dirty="0" smtClean="0">
                          <a:latin typeface="Cambria" panose="02040503050406030204" pitchFamily="18" charset="0"/>
                        </a:rPr>
                        <a:t>U</a:t>
                      </a:r>
                      <a:endParaRPr lang="sl-SI" sz="40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endParaRPr lang="sl-SI" sz="4000" b="1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 smtClean="0">
                          <a:latin typeface="Cambria" panose="02040503050406030204" pitchFamily="18" charset="0"/>
                        </a:rPr>
                        <a:t>ostane</a:t>
                      </a:r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GB" sz="2000" dirty="0" err="1" smtClean="0">
                          <a:latin typeface="Cambria" panose="02040503050406030204" pitchFamily="18" charset="0"/>
                        </a:rPr>
                        <a:t>enak</a:t>
                      </a:r>
                      <a:endParaRPr lang="en-GB" sz="20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I</a:t>
                      </a:r>
                      <a:r>
                        <a:rPr lang="en-GB" sz="2000" baseline="-25000" dirty="0" smtClean="0">
                          <a:latin typeface="Cambria" panose="02040503050406030204" pitchFamily="18" charset="0"/>
                        </a:rPr>
                        <a:t>1</a:t>
                      </a:r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 = I</a:t>
                      </a:r>
                      <a:r>
                        <a:rPr lang="en-GB" sz="2000" baseline="-25000" dirty="0" smtClean="0">
                          <a:latin typeface="Cambria" panose="02040503050406030204" pitchFamily="18" charset="0"/>
                        </a:rPr>
                        <a:t>2</a:t>
                      </a:r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 = I</a:t>
                      </a:r>
                      <a:r>
                        <a:rPr lang="en-GB" sz="2000" baseline="-25000" dirty="0" smtClean="0">
                          <a:latin typeface="Cambria" panose="02040503050406030204" pitchFamily="18" charset="0"/>
                        </a:rPr>
                        <a:t>3</a:t>
                      </a:r>
                      <a:endParaRPr lang="sl-SI" sz="2000" baseline="-250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se </a:t>
                      </a:r>
                      <a:r>
                        <a:rPr lang="en-GB" sz="2000" dirty="0" err="1" smtClean="0">
                          <a:latin typeface="Cambria" panose="02040503050406030204" pitchFamily="18" charset="0"/>
                        </a:rPr>
                        <a:t>razdeli</a:t>
                      </a:r>
                      <a:endParaRPr lang="en-GB" sz="20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2000" b="1" dirty="0" smtClean="0">
                          <a:latin typeface="Cambria" panose="02040503050406030204" pitchFamily="18" charset="0"/>
                        </a:rPr>
                        <a:t>U</a:t>
                      </a:r>
                      <a:r>
                        <a:rPr lang="en-GB" sz="2000" b="1" baseline="-25000" dirty="0" smtClean="0">
                          <a:latin typeface="Cambria" panose="02040503050406030204" pitchFamily="18" charset="0"/>
                        </a:rPr>
                        <a:t>0</a:t>
                      </a:r>
                      <a:r>
                        <a:rPr lang="en-GB" sz="2000" b="1" dirty="0" smtClean="0">
                          <a:latin typeface="Cambria" panose="02040503050406030204" pitchFamily="18" charset="0"/>
                        </a:rPr>
                        <a:t> =</a:t>
                      </a:r>
                      <a:r>
                        <a:rPr lang="en-GB" sz="2000" b="1" baseline="0" dirty="0" smtClean="0">
                          <a:latin typeface="Cambria" panose="02040503050406030204" pitchFamily="18" charset="0"/>
                        </a:rPr>
                        <a:t> U</a:t>
                      </a:r>
                      <a:r>
                        <a:rPr lang="en-GB" sz="2000" b="1" baseline="-25000" dirty="0" smtClean="0">
                          <a:latin typeface="Cambria" panose="02040503050406030204" pitchFamily="18" charset="0"/>
                        </a:rPr>
                        <a:t>1</a:t>
                      </a:r>
                      <a:r>
                        <a:rPr lang="en-GB" sz="2000" b="1" baseline="0" dirty="0" smtClean="0">
                          <a:latin typeface="Cambria" panose="02040503050406030204" pitchFamily="18" charset="0"/>
                        </a:rPr>
                        <a:t> + U</a:t>
                      </a:r>
                      <a:r>
                        <a:rPr lang="en-GB" sz="2000" b="1" baseline="-25000" dirty="0" smtClean="0">
                          <a:latin typeface="Cambria" panose="02040503050406030204" pitchFamily="18" charset="0"/>
                        </a:rPr>
                        <a:t>2</a:t>
                      </a:r>
                      <a:r>
                        <a:rPr lang="en-GB" sz="2000" b="1" baseline="0" dirty="0" smtClean="0">
                          <a:latin typeface="Cambria" panose="02040503050406030204" pitchFamily="18" charset="0"/>
                        </a:rPr>
                        <a:t> + U</a:t>
                      </a:r>
                      <a:r>
                        <a:rPr lang="en-GB" sz="2000" b="1" baseline="-25000" dirty="0" smtClean="0">
                          <a:latin typeface="Cambria" panose="02040503050406030204" pitchFamily="18" charset="0"/>
                        </a:rPr>
                        <a:t>3</a:t>
                      </a:r>
                      <a:endParaRPr lang="sl-SI" sz="2000" b="1" baseline="-250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796234"/>
            <a:ext cx="3178592" cy="3452709"/>
          </a:xfrm>
          <a:prstGeom prst="rect">
            <a:avLst/>
          </a:prstGeom>
        </p:spPr>
      </p:pic>
      <p:pic>
        <p:nvPicPr>
          <p:cNvPr id="1026" name="Picture 2" descr="Image result for 2 kirchhoffov zak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2"/>
          <a:stretch/>
        </p:blipFill>
        <p:spPr bwMode="auto">
          <a:xfrm>
            <a:off x="1640159" y="5088816"/>
            <a:ext cx="4011962" cy="176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otnik 1"/>
          <p:cNvSpPr/>
          <p:nvPr/>
        </p:nvSpPr>
        <p:spPr>
          <a:xfrm>
            <a:off x="-14038" y="92816"/>
            <a:ext cx="915803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tok in napetost v vezjih:</a:t>
            </a:r>
          </a:p>
        </p:txBody>
      </p:sp>
    </p:spTree>
    <p:extLst>
      <p:ext uri="{BB962C8B-B14F-4D97-AF65-F5344CB8AC3E}">
        <p14:creationId xmlns:p14="http://schemas.microsoft.com/office/powerpoint/2010/main" val="178116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1" y="273816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Zaporedna vezava upornikov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416876" y="1886949"/>
                <a:ext cx="2291012" cy="5433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𝐑</m:t>
                      </m:r>
                      <m:r>
                        <a:rPr lang="sl-SI" sz="3000" b="1" i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𝐑</m:t>
                      </m:r>
                      <m:r>
                        <a:rPr lang="sl-SI" sz="3000" b="1" i="0" baseline="-25000" smtClean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𝟏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+</m:t>
                      </m:r>
                      <m:r>
                        <a:rPr lang="sl-SI" sz="3000" b="1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𝐑</m:t>
                      </m:r>
                      <m:r>
                        <a:rPr lang="sl-SI" sz="3000" b="1" i="0" baseline="-25000" smtClean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𝟐</m:t>
                      </m:r>
                    </m:oMath>
                  </m:oMathPara>
                </a14:m>
                <a:endParaRPr lang="sl-SI" sz="3000" baseline="-25000" dirty="0"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6876" y="1886949"/>
                <a:ext cx="2291012" cy="54335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2"/>
          <p:cNvSpPr/>
          <p:nvPr/>
        </p:nvSpPr>
        <p:spPr>
          <a:xfrm>
            <a:off x="0" y="2747488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Nadomestni upor zaporedno vezanih upornikov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vsota vseh uporov.</a:t>
            </a:r>
          </a:p>
        </p:txBody>
      </p:sp>
      <p:sp>
        <p:nvSpPr>
          <p:cNvPr id="6" name="Pravokotnik 2"/>
          <p:cNvSpPr/>
          <p:nvPr/>
        </p:nvSpPr>
        <p:spPr>
          <a:xfrm>
            <a:off x="0" y="1015767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solidFill>
                  <a:schemeClr val="bg1">
                    <a:lumMod val="6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Shema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2"/>
              <p:cNvSpPr/>
              <p:nvPr/>
            </p:nvSpPr>
            <p:spPr>
              <a:xfrm>
                <a:off x="0" y="4738957"/>
                <a:ext cx="91440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Kolikšen je skupen upor </a:t>
                </a:r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upornikov</a:t>
                </a:r>
              </a:p>
              <a:p>
                <a:pPr algn="ctr"/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12</a:t>
                </a:r>
                <a:r>
                  <a:rPr lang="sl-SI" sz="3000" b="1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sl-SI" sz="3000" b="1" i="0">
                        <a:ln w="3175">
                          <a:noFill/>
                        </a:ln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  <a:sym typeface="Symbol" panose="05050102010706020507" pitchFamily="18" charset="2"/>
                      </a:rPr>
                      <m:t></m:t>
                    </m:r>
                  </m:oMath>
                </a14:m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, 25 </a:t>
                </a:r>
                <a14:m>
                  <m:oMath xmlns:m="http://schemas.openxmlformats.org/officeDocument/2006/math">
                    <m:r>
                      <a:rPr lang="sl-SI" sz="3000" b="1" i="0">
                        <a:ln w="3175">
                          <a:noFill/>
                        </a:ln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  <a:sym typeface="Symbol" panose="05050102010706020507" pitchFamily="18" charset="2"/>
                      </a:rPr>
                      <m:t></m:t>
                    </m:r>
                  </m:oMath>
                </a14:m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in 17 </a:t>
                </a:r>
                <a14:m>
                  <m:oMath xmlns:m="http://schemas.openxmlformats.org/officeDocument/2006/math">
                    <m:r>
                      <a:rPr lang="sl-SI" sz="3000" b="1" i="0">
                        <a:ln w="3175">
                          <a:noFill/>
                        </a:ln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  <a:sym typeface="Symbol" panose="05050102010706020507" pitchFamily="18" charset="2"/>
                      </a:rPr>
                      <m:t></m:t>
                    </m:r>
                  </m:oMath>
                </a14:m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, ki so vezani zaporedno</a:t>
                </a:r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?</a:t>
                </a:r>
                <a:endParaRPr lang="sl-SI" sz="3000" dirty="0" smtClean="0">
                  <a:ln w="3175">
                    <a:noFill/>
                  </a:ln>
                  <a:solidFill>
                    <a:schemeClr val="tx1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7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738957"/>
                <a:ext cx="9144000" cy="1015663"/>
              </a:xfrm>
              <a:prstGeom prst="rect">
                <a:avLst/>
              </a:prstGeom>
              <a:blipFill rotWithShape="0">
                <a:blip r:embed="rId3"/>
                <a:stretch>
                  <a:fillRect t="-7784" b="-1736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166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1" y="273816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Vzporedna vezava upornikov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416876" y="1680290"/>
                <a:ext cx="2310248" cy="9566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𝐑</m:t>
                          </m:r>
                        </m:den>
                      </m:f>
                      <m:r>
                        <a:rPr lang="sl-SI" sz="3000" b="1" i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𝐑</m:t>
                          </m:r>
                          <m:r>
                            <a:rPr lang="sl-SI" sz="3000" b="1" i="0" baseline="-25000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𝟏</m:t>
                          </m:r>
                        </m:den>
                      </m:f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+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𝐑</m:t>
                          </m:r>
                          <m:r>
                            <a:rPr lang="sl-SI" sz="3000" b="1" i="0" baseline="-25000" smtClean="0">
                              <a:ln w="3175">
                                <a:noFill/>
                              </a:ln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sl-SI" sz="3000" baseline="-25000" dirty="0"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6876" y="1680290"/>
                <a:ext cx="2310248" cy="956672"/>
              </a:xfrm>
              <a:prstGeom prst="rect">
                <a:avLst/>
              </a:prstGeom>
              <a:blipFill rotWithShape="0">
                <a:blip r:embed="rId2"/>
                <a:stretch>
                  <a:fillRect b="-445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2"/>
          <p:cNvSpPr/>
          <p:nvPr/>
        </p:nvSpPr>
        <p:spPr>
          <a:xfrm>
            <a:off x="0" y="2747488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Obratna vrednost nadomestnega upora je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vsota obratnih vrednosti vzporedno vezanih uporov.</a:t>
            </a:r>
          </a:p>
        </p:txBody>
      </p:sp>
      <p:sp>
        <p:nvSpPr>
          <p:cNvPr id="6" name="Pravokotnik 2"/>
          <p:cNvSpPr/>
          <p:nvPr/>
        </p:nvSpPr>
        <p:spPr>
          <a:xfrm>
            <a:off x="0" y="1015767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solidFill>
                  <a:schemeClr val="bg1">
                    <a:lumMod val="6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Shema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2"/>
              <p:cNvSpPr/>
              <p:nvPr/>
            </p:nvSpPr>
            <p:spPr>
              <a:xfrm>
                <a:off x="0" y="4738957"/>
                <a:ext cx="91440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Kolikšen je skupen upor </a:t>
                </a:r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upornikov</a:t>
                </a:r>
              </a:p>
              <a:p>
                <a:pPr algn="ctr"/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12</a:t>
                </a:r>
                <a:r>
                  <a:rPr lang="sl-SI" sz="3000" b="1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sl-SI" sz="3000" b="1" i="0">
                        <a:ln w="3175">
                          <a:noFill/>
                        </a:ln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  <a:sym typeface="Symbol" panose="05050102010706020507" pitchFamily="18" charset="2"/>
                      </a:rPr>
                      <m:t></m:t>
                    </m:r>
                  </m:oMath>
                </a14:m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, 25 </a:t>
                </a:r>
                <a14:m>
                  <m:oMath xmlns:m="http://schemas.openxmlformats.org/officeDocument/2006/math">
                    <m:r>
                      <a:rPr lang="sl-SI" sz="3000" b="1" i="0">
                        <a:ln w="3175">
                          <a:noFill/>
                        </a:ln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  <a:sym typeface="Symbol" panose="05050102010706020507" pitchFamily="18" charset="2"/>
                      </a:rPr>
                      <m:t></m:t>
                    </m:r>
                  </m:oMath>
                </a14:m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in 17 </a:t>
                </a:r>
                <a14:m>
                  <m:oMath xmlns:m="http://schemas.openxmlformats.org/officeDocument/2006/math">
                    <m:r>
                      <a:rPr lang="sl-SI" sz="3000" b="1" i="0">
                        <a:ln w="3175">
                          <a:noFill/>
                        </a:ln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  <a:sym typeface="Symbol" panose="05050102010706020507" pitchFamily="18" charset="2"/>
                      </a:rPr>
                      <m:t></m:t>
                    </m:r>
                  </m:oMath>
                </a14:m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, ki so vezani </a:t>
                </a:r>
                <a:r>
                  <a:rPr lang="sl-SI" sz="3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vz</a:t>
                </a:r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poredno</a:t>
                </a:r>
                <a:r>
                  <a:rPr lang="sl-SI" sz="3000" dirty="0" smtClean="0">
                    <a:ln w="3175">
                      <a:noFill/>
                    </a:ln>
                    <a:solidFill>
                      <a:schemeClr val="tx1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?</a:t>
                </a:r>
                <a:endParaRPr lang="sl-SI" sz="3000" dirty="0" smtClean="0">
                  <a:ln w="3175">
                    <a:noFill/>
                  </a:ln>
                  <a:solidFill>
                    <a:schemeClr val="tx1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7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738957"/>
                <a:ext cx="9144000" cy="1015663"/>
              </a:xfrm>
              <a:prstGeom prst="rect">
                <a:avLst/>
              </a:prstGeom>
              <a:blipFill rotWithShape="0">
                <a:blip r:embed="rId3"/>
                <a:stretch>
                  <a:fillRect t="-7784" b="-1736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421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78972" y="3548246"/>
                <a:ext cx="2351313" cy="9596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𝐏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𝐀</m:t>
                          </m:r>
                        </m:num>
                        <m:den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𝐭</m:t>
                          </m:r>
                        </m:den>
                      </m:f>
                    </m:oMath>
                  </m:oMathPara>
                </a14:m>
                <a:endParaRPr lang="sl-SI" sz="3000" b="1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972" y="3548246"/>
                <a:ext cx="2351313" cy="95968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123728" y="3552448"/>
                <a:ext cx="2655157" cy="9566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000" b="1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𝐔𝐈𝐭</m:t>
                          </m:r>
                        </m:num>
                        <m:den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𝐭</m:t>
                          </m:r>
                        </m:den>
                      </m:f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𝐔𝐈</m:t>
                      </m:r>
                    </m:oMath>
                  </m:oMathPara>
                </a14:m>
                <a:endParaRPr lang="sl-SI" sz="3000" b="1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3552448"/>
                <a:ext cx="2655157" cy="95667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376470" y="3751090"/>
                <a:ext cx="2293320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sl-SI" sz="3000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dPr>
                        <m:e>
                          <m:r>
                            <a:rPr lang="sl-SI" sz="3000" b="0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W</m:t>
                          </m:r>
                          <m: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=1</m:t>
                          </m:r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VA</m:t>
                          </m:r>
                        </m:e>
                      </m:d>
                    </m:oMath>
                  </m:oMathPara>
                </a14:m>
                <a:endParaRPr lang="sl-SI" sz="3000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6470" y="3751090"/>
                <a:ext cx="2293320" cy="5539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2"/>
          <p:cNvSpPr/>
          <p:nvPr/>
        </p:nvSpPr>
        <p:spPr>
          <a:xfrm>
            <a:off x="0" y="4689862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Motor odda delo 70 J, ko se skozi njega pretoči naboj 0,7 As. Na kolikšno napetost je priključen?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 je njegova moč, če opravi delo v 3 sekundah?</a:t>
            </a:r>
          </a:p>
        </p:txBody>
      </p:sp>
      <p:sp>
        <p:nvSpPr>
          <p:cNvPr id="6" name="Pravokotnik 2"/>
          <p:cNvSpPr/>
          <p:nvPr/>
        </p:nvSpPr>
        <p:spPr>
          <a:xfrm>
            <a:off x="-10886" y="87501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Delo, ki ga opravijo električne naprave, je sorazmerno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 električnim tokom, s časom in z napetostjo.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654628" y="2169969"/>
                <a:ext cx="2559867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𝐀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𝐔𝐈𝐭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𝐔𝐞</m:t>
                      </m:r>
                    </m:oMath>
                  </m:oMathPara>
                </a14:m>
                <a:endParaRPr lang="sl-SI" sz="3000" b="1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4628" y="2169969"/>
                <a:ext cx="2559867" cy="55399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411736" y="2169969"/>
                <a:ext cx="2222788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sl-SI" sz="3000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dPr>
                        <m:e>
                          <m:r>
                            <a:rPr lang="sl-SI" sz="3000" b="0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J</m:t>
                          </m:r>
                          <m: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=1</m:t>
                          </m:r>
                          <m:r>
                            <m:rPr>
                              <m:sty m:val="p"/>
                            </m:rPr>
                            <a:rPr lang="sl-SI" sz="3000" b="0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VAs</m:t>
                          </m:r>
                        </m:e>
                      </m:d>
                    </m:oMath>
                  </m:oMathPara>
                </a14:m>
                <a:endParaRPr lang="sl-SI" sz="3000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1736" y="2169969"/>
                <a:ext cx="2222788" cy="55399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ravokotnik 2"/>
          <p:cNvSpPr/>
          <p:nvPr/>
        </p:nvSpPr>
        <p:spPr>
          <a:xfrm>
            <a:off x="0" y="139088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Električno delo in moč</a:t>
            </a:r>
          </a:p>
        </p:txBody>
      </p:sp>
    </p:spTree>
    <p:extLst>
      <p:ext uri="{BB962C8B-B14F-4D97-AF65-F5344CB8AC3E}">
        <p14:creationId xmlns:p14="http://schemas.microsoft.com/office/powerpoint/2010/main" val="185149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14904" y="188640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napetost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tok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nista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konstantna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</a:t>
            </a:r>
            <a:r>
              <a:rPr lang="sl-SI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efektivna napetost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(U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ef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manjša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določimo 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jo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 </a:t>
            </a:r>
            <a:r>
              <a:rPr lang="sl-SI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amplitude napetosti</a:t>
            </a:r>
            <a:r>
              <a:rPr lang="en-GB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</a:t>
            </a:r>
            <a:r>
              <a:rPr lang="en-GB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max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998415" y="1844824"/>
                <a:ext cx="3176977" cy="10429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𝐔</m:t>
                          </m:r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=</m:t>
                          </m:r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𝐔</m:t>
                          </m:r>
                        </m:e>
                        <m:sub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𝐞𝐟</m:t>
                          </m:r>
                        </m:sub>
                      </m:sSub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000" b="1" i="1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3000" b="1" i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𝐔</m:t>
                              </m:r>
                            </m:e>
                            <m:sub>
                              <m:r>
                                <a:rPr lang="sl-SI" sz="3000" b="1" i="0" smtClean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𝐦𝐚𝐱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l-SI" sz="3000" b="1" i="1" smtClean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l-SI" sz="3000" b="1" i="0" smtClean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sl-SI" sz="3000" b="1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415" y="1844824"/>
                <a:ext cx="3176977" cy="104297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2"/>
          <p:cNvSpPr/>
          <p:nvPr/>
        </p:nvSpPr>
        <p:spPr>
          <a:xfrm>
            <a:off x="683568" y="4803981"/>
            <a:ext cx="34049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Enako je tudi z električnim tokom.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719683" y="4791808"/>
                <a:ext cx="3248986" cy="10429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𝐈</m:t>
                          </m:r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=</m:t>
                          </m:r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𝐈</m:t>
                          </m:r>
                        </m:e>
                        <m:sub>
                          <m:r>
                            <a:rPr lang="sl-SI" sz="30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𝐞𝐟</m:t>
                          </m:r>
                        </m:sub>
                      </m:sSub>
                      <m:r>
                        <a:rPr lang="sl-SI" sz="30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000" b="1" i="1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30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𝐈</m:t>
                              </m:r>
                            </m:e>
                            <m:sub>
                              <m:r>
                                <a:rPr lang="sl-SI" sz="30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𝐦𝐚𝐱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l-SI" sz="3000" b="1" i="1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l-SI" sz="30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sl-SI" sz="3000" b="1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9683" y="4791808"/>
                <a:ext cx="3248986" cy="10429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ravokotnik 2"/>
          <p:cNvSpPr/>
          <p:nvPr/>
        </p:nvSpPr>
        <p:spPr>
          <a:xfrm>
            <a:off x="14904" y="2831310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  <a:endParaRPr lang="en-GB" sz="30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Amplitudna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napetost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v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električnem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omrežju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311 V.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efektivna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napetost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50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6" grpId="0"/>
      <p:bldP spid="8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0" y="332656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Določi nadomestno upornost vezja.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Kateri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zakon pri tem upoštevaš?</a:t>
            </a:r>
            <a:endParaRPr lang="sl-SI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200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, 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2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300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 in 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3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500 .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4416" y="2276872"/>
            <a:ext cx="3168352" cy="4174366"/>
            <a:chOff x="395536" y="1846922"/>
            <a:chExt cx="3168352" cy="417436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00" t="2200" b="38199"/>
            <a:stretch/>
          </p:blipFill>
          <p:spPr>
            <a:xfrm>
              <a:off x="395536" y="1846922"/>
              <a:ext cx="3168352" cy="4174366"/>
            </a:xfrm>
            <a:prstGeom prst="rect">
              <a:avLst/>
            </a:prstGeom>
          </p:spPr>
        </p:pic>
        <p:grpSp>
          <p:nvGrpSpPr>
            <p:cNvPr id="7" name="Group 6"/>
            <p:cNvGrpSpPr/>
            <p:nvPr/>
          </p:nvGrpSpPr>
          <p:grpSpPr>
            <a:xfrm>
              <a:off x="1619672" y="2103239"/>
              <a:ext cx="720080" cy="2238625"/>
              <a:chOff x="1619672" y="2103239"/>
              <a:chExt cx="720080" cy="2238625"/>
            </a:xfrm>
          </p:grpSpPr>
          <p:sp>
            <p:nvSpPr>
              <p:cNvPr id="4" name="Pravokotnik 2"/>
              <p:cNvSpPr/>
              <p:nvPr/>
            </p:nvSpPr>
            <p:spPr>
              <a:xfrm>
                <a:off x="1619672" y="2103239"/>
                <a:ext cx="7200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4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R</a:t>
                </a:r>
                <a:r>
                  <a:rPr lang="sl-SI" sz="2400" baseline="-25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1</a:t>
                </a:r>
                <a:endPara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5" name="Pravokotnik 2"/>
              <p:cNvSpPr/>
              <p:nvPr/>
            </p:nvSpPr>
            <p:spPr>
              <a:xfrm>
                <a:off x="1619672" y="2991719"/>
                <a:ext cx="7200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4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R</a:t>
                </a:r>
                <a:r>
                  <a:rPr lang="sl-SI" sz="2400" baseline="-25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2</a:t>
                </a:r>
                <a:endPara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" name="Pravokotnik 2"/>
              <p:cNvSpPr/>
              <p:nvPr/>
            </p:nvSpPr>
            <p:spPr>
              <a:xfrm>
                <a:off x="1619672" y="3880199"/>
                <a:ext cx="7200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4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R</a:t>
                </a:r>
                <a:r>
                  <a:rPr lang="sl-SI" sz="2400" baseline="-25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3</a:t>
                </a:r>
                <a:endPara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sp>
        <p:nvSpPr>
          <p:cNvPr id="9" name="Pravokotnik 2"/>
          <p:cNvSpPr/>
          <p:nvPr/>
        </p:nvSpPr>
        <p:spPr>
          <a:xfrm>
            <a:off x="0" y="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I.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6261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0" y="332656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Napetost na viru je 30 V. Kolikšen tok požene vir?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Kolikšen tok teče skozi posamezen upor?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100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, 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2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400  in 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3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300 .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4416" y="2276872"/>
            <a:ext cx="3168352" cy="4174366"/>
            <a:chOff x="395536" y="1846922"/>
            <a:chExt cx="3168352" cy="4174366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00" t="2200" b="38199"/>
            <a:stretch/>
          </p:blipFill>
          <p:spPr>
            <a:xfrm>
              <a:off x="395536" y="1846922"/>
              <a:ext cx="3168352" cy="4174366"/>
            </a:xfrm>
            <a:prstGeom prst="rect">
              <a:avLst/>
            </a:prstGeom>
          </p:spPr>
        </p:pic>
        <p:grpSp>
          <p:nvGrpSpPr>
            <p:cNvPr id="17" name="Group 16"/>
            <p:cNvGrpSpPr/>
            <p:nvPr/>
          </p:nvGrpSpPr>
          <p:grpSpPr>
            <a:xfrm>
              <a:off x="1619672" y="2103239"/>
              <a:ext cx="720080" cy="2238625"/>
              <a:chOff x="1619672" y="2103239"/>
              <a:chExt cx="720080" cy="2238625"/>
            </a:xfrm>
          </p:grpSpPr>
          <p:sp>
            <p:nvSpPr>
              <p:cNvPr id="18" name="Pravokotnik 2"/>
              <p:cNvSpPr/>
              <p:nvPr/>
            </p:nvSpPr>
            <p:spPr>
              <a:xfrm>
                <a:off x="1619672" y="2103239"/>
                <a:ext cx="7200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4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R</a:t>
                </a:r>
                <a:r>
                  <a:rPr lang="sl-SI" sz="2400" baseline="-25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1</a:t>
                </a:r>
                <a:endPara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9" name="Pravokotnik 2"/>
              <p:cNvSpPr/>
              <p:nvPr/>
            </p:nvSpPr>
            <p:spPr>
              <a:xfrm>
                <a:off x="1619672" y="2991719"/>
                <a:ext cx="7200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4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R</a:t>
                </a:r>
                <a:r>
                  <a:rPr lang="sl-SI" sz="2400" baseline="-25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2</a:t>
                </a:r>
                <a:endPara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0" name="Pravokotnik 2"/>
              <p:cNvSpPr/>
              <p:nvPr/>
            </p:nvSpPr>
            <p:spPr>
              <a:xfrm>
                <a:off x="1619672" y="3880199"/>
                <a:ext cx="7200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4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R</a:t>
                </a:r>
                <a:r>
                  <a:rPr lang="sl-SI" sz="2400" baseline="-25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3</a:t>
                </a:r>
                <a:endPara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sp>
        <p:nvSpPr>
          <p:cNvPr id="21" name="Pravokotnik 2"/>
          <p:cNvSpPr/>
          <p:nvPr/>
        </p:nvSpPr>
        <p:spPr>
          <a:xfrm>
            <a:off x="0" y="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II.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2579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332656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Določi nadomestno upornost vezja.</a:t>
            </a:r>
          </a:p>
          <a:p>
            <a:pPr algn="ctr"/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Kateri zakon pri tem upoštevaš?</a:t>
            </a:r>
            <a:endParaRPr lang="sl-SI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200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, 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2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300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 in 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3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500 .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727684" y="1988840"/>
            <a:ext cx="5688632" cy="2736304"/>
            <a:chOff x="1727684" y="1988840"/>
            <a:chExt cx="5688632" cy="273630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80" t="38945" r="32409" b="17528"/>
            <a:stretch/>
          </p:blipFill>
          <p:spPr>
            <a:xfrm>
              <a:off x="1727684" y="1988840"/>
              <a:ext cx="5688632" cy="2736304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627784" y="2469656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1</a:t>
              </a:r>
              <a:endParaRPr lang="sl-SI" sz="2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211960" y="2364183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2</a:t>
              </a:r>
              <a:endParaRPr lang="sl-SI" sz="2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796136" y="2258710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3</a:t>
              </a:r>
              <a:endParaRPr lang="sl-SI" sz="2400" dirty="0"/>
            </a:p>
          </p:txBody>
        </p:sp>
      </p:grpSp>
      <p:sp>
        <p:nvSpPr>
          <p:cNvPr id="9" name="Pravokotnik 2"/>
          <p:cNvSpPr/>
          <p:nvPr/>
        </p:nvSpPr>
        <p:spPr>
          <a:xfrm>
            <a:off x="0" y="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III.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4147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332656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Vir požene tok 2 A.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 je napetost na posameznem uporu?</a:t>
            </a:r>
            <a:endParaRPr lang="sl-SI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250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, 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2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1000  in 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3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500 .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727684" y="1988840"/>
            <a:ext cx="5688632" cy="2736304"/>
            <a:chOff x="1727684" y="1988840"/>
            <a:chExt cx="5688632" cy="273630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80" t="38945" r="32409" b="17528"/>
            <a:stretch/>
          </p:blipFill>
          <p:spPr>
            <a:xfrm>
              <a:off x="1727684" y="1988840"/>
              <a:ext cx="5688632" cy="2736304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627784" y="2469656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1</a:t>
              </a:r>
              <a:endParaRPr lang="sl-SI" sz="2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211960" y="2364183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2</a:t>
              </a:r>
              <a:endParaRPr lang="sl-SI" sz="2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796136" y="2258710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3</a:t>
              </a:r>
              <a:endParaRPr lang="sl-SI" sz="2400" dirty="0"/>
            </a:p>
          </p:txBody>
        </p:sp>
      </p:grpSp>
      <p:sp>
        <p:nvSpPr>
          <p:cNvPr id="9" name="Pravokotnik 2"/>
          <p:cNvSpPr/>
          <p:nvPr/>
        </p:nvSpPr>
        <p:spPr>
          <a:xfrm>
            <a:off x="0" y="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IV.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525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" y="1484784"/>
            <a:ext cx="9107805" cy="512064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763688" y="620688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600" dirty="0" smtClean="0"/>
              <a:t>ELEKTRIČNI TOK SKOZI ZRAK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427065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33265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Določi nadomestno upornost vezja.</a:t>
            </a:r>
          </a:p>
          <a:p>
            <a:pPr algn="ctr"/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100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, 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2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400 ,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3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300  in 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4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150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835696" y="1700808"/>
            <a:ext cx="5472608" cy="3096344"/>
            <a:chOff x="1835696" y="1628800"/>
            <a:chExt cx="5472608" cy="309634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3" t="14492" r="35038" b="36254"/>
            <a:stretch/>
          </p:blipFill>
          <p:spPr>
            <a:xfrm>
              <a:off x="1835696" y="1628800"/>
              <a:ext cx="5472608" cy="3096344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783992" y="2505088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1</a:t>
              </a:r>
              <a:endParaRPr lang="sl-SI" sz="2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368168" y="1869208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2</a:t>
              </a:r>
              <a:endParaRPr lang="sl-SI" sz="2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355976" y="2913057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3</a:t>
              </a:r>
              <a:endParaRPr lang="sl-SI" sz="24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940152" y="2313187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4</a:t>
              </a:r>
              <a:endParaRPr lang="sl-SI" sz="2400" dirty="0"/>
            </a:p>
          </p:txBody>
        </p:sp>
      </p:grpSp>
      <p:sp>
        <p:nvSpPr>
          <p:cNvPr id="10" name="Pravokotnik 2"/>
          <p:cNvSpPr/>
          <p:nvPr/>
        </p:nvSpPr>
        <p:spPr>
          <a:xfrm>
            <a:off x="0" y="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V.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6816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33265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Tok skozi 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0,1 A.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Določite napetost vira.</a:t>
            </a:r>
          </a:p>
          <a:p>
            <a:pPr algn="ctr"/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100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, 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2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400 ,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R</a:t>
            </a:r>
            <a:r>
              <a:rPr lang="sl-SI" sz="30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3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300  in R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4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=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150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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835696" y="1700808"/>
            <a:ext cx="5472608" cy="3096344"/>
            <a:chOff x="1835696" y="1628800"/>
            <a:chExt cx="5472608" cy="309634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3" t="14492" r="35038" b="36254"/>
            <a:stretch/>
          </p:blipFill>
          <p:spPr>
            <a:xfrm>
              <a:off x="1835696" y="1628800"/>
              <a:ext cx="5472608" cy="3096344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783992" y="2505088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1</a:t>
              </a:r>
              <a:endParaRPr lang="sl-SI" sz="2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368168" y="1869208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2</a:t>
              </a:r>
              <a:endParaRPr lang="sl-SI" sz="2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355976" y="2913057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3</a:t>
              </a:r>
              <a:endParaRPr lang="sl-SI" sz="24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940152" y="2313187"/>
              <a:ext cx="4892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24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R</a:t>
              </a:r>
              <a:r>
                <a:rPr lang="sl-SI" sz="24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  <a:sym typeface="Symbol" panose="05050102010706020507" pitchFamily="18" charset="2"/>
                </a:rPr>
                <a:t>4</a:t>
              </a:r>
              <a:endParaRPr lang="sl-SI" sz="2400" dirty="0"/>
            </a:p>
          </p:txBody>
        </p:sp>
      </p:grpSp>
      <p:sp>
        <p:nvSpPr>
          <p:cNvPr id="10" name="Pravokotnik 2"/>
          <p:cNvSpPr/>
          <p:nvPr/>
        </p:nvSpPr>
        <p:spPr>
          <a:xfrm>
            <a:off x="0" y="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VI.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9835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0" y="764704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se </a:t>
            </a:r>
            <a:r>
              <a:rPr lang="sl-SI" sz="3000" b="1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naboj premika usmerjeno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govorimo o </a:t>
            </a:r>
            <a:r>
              <a:rPr lang="sl-SI" sz="3000" b="1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električnem toku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5" name="Pravokotnik 4"/>
          <p:cNvSpPr/>
          <p:nvPr/>
        </p:nvSpPr>
        <p:spPr>
          <a:xfrm>
            <a:off x="867318" y="2548425"/>
            <a:ext cx="34270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</a:t>
            </a:r>
          </a:p>
        </p:txBody>
      </p:sp>
      <p:sp>
        <p:nvSpPr>
          <p:cNvPr id="6" name="Pravokotnik 5"/>
          <p:cNvSpPr/>
          <p:nvPr/>
        </p:nvSpPr>
        <p:spPr>
          <a:xfrm>
            <a:off x="5141168" y="2505305"/>
            <a:ext cx="34270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[A]</a:t>
            </a:r>
          </a:p>
        </p:txBody>
      </p:sp>
      <p:sp>
        <p:nvSpPr>
          <p:cNvPr id="7" name="Pravokotnik 6"/>
          <p:cNvSpPr/>
          <p:nvPr/>
        </p:nvSpPr>
        <p:spPr>
          <a:xfrm>
            <a:off x="5148064" y="3397354"/>
            <a:ext cx="34270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amper</a:t>
            </a:r>
          </a:p>
        </p:txBody>
      </p:sp>
    </p:spTree>
    <p:extLst>
      <p:ext uri="{BB962C8B-B14F-4D97-AF65-F5344CB8AC3E}">
        <p14:creationId xmlns:p14="http://schemas.microsoft.com/office/powerpoint/2010/main" val="93613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7" cy="6857143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907704" y="260648"/>
            <a:ext cx="6480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200" dirty="0" smtClean="0"/>
              <a:t>Pot električne energije od elektrarne do  porabnika.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373576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Dokumenti\Delo\Šola\Fiz\Električni naboj\2000px-Hydroelectric_dam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81180"/>
            <a:ext cx="9144000" cy="620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1956229" y="613137"/>
            <a:ext cx="71642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naboj po žici poganja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generator električnega toka.</a:t>
            </a:r>
          </a:p>
        </p:txBody>
      </p:sp>
    </p:spTree>
    <p:extLst>
      <p:ext uri="{BB962C8B-B14F-4D97-AF65-F5344CB8AC3E}">
        <p14:creationId xmlns:p14="http://schemas.microsoft.com/office/powerpoint/2010/main" val="126695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okumenti\Delo\Šola\Fiz\Električni naboj\mif810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424"/>
            <a:ext cx="9144000" cy="608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0" y="5718611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naboj prenašamo po žicah.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Pravimo, da po žici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teče električni tok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375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</TotalTime>
  <Words>1720</Words>
  <Application>Microsoft Office PowerPoint</Application>
  <PresentationFormat>Diaprojekcija na zaslonu (4:3)</PresentationFormat>
  <Paragraphs>279</Paragraphs>
  <Slides>51</Slides>
  <Notes>10</Notes>
  <HiddenSlides>0</HiddenSlides>
  <MMClips>1</MMClips>
  <ScaleCrop>false</ScaleCrop>
  <HeadingPairs>
    <vt:vector size="6" baseType="variant">
      <vt:variant>
        <vt:lpstr>Uporabljene pisave</vt:lpstr>
      </vt:variant>
      <vt:variant>
        <vt:i4>8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51</vt:i4>
      </vt:variant>
    </vt:vector>
  </HeadingPairs>
  <TitlesOfParts>
    <vt:vector size="60" baseType="lpstr">
      <vt:lpstr>Adobe Fan Heiti Std B</vt:lpstr>
      <vt:lpstr>Arial</vt:lpstr>
      <vt:lpstr>Calibri</vt:lpstr>
      <vt:lpstr>Cambria</vt:lpstr>
      <vt:lpstr>Cambria Math</vt:lpstr>
      <vt:lpstr>Symbol</vt:lpstr>
      <vt:lpstr>Times New Roman</vt:lpstr>
      <vt:lpstr>Verdana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P3X-439</dc:creator>
  <cp:lastModifiedBy>Angela Petek</cp:lastModifiedBy>
  <cp:revision>280</cp:revision>
  <cp:lastPrinted>2018-09-05T07:08:11Z</cp:lastPrinted>
  <dcterms:created xsi:type="dcterms:W3CDTF">2015-02-08T17:34:23Z</dcterms:created>
  <dcterms:modified xsi:type="dcterms:W3CDTF">2021-06-11T05:48:34Z</dcterms:modified>
</cp:coreProperties>
</file>