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310" r:id="rId12"/>
    <p:sldId id="293" r:id="rId13"/>
    <p:sldId id="290" r:id="rId14"/>
    <p:sldId id="291" r:id="rId15"/>
    <p:sldId id="267" r:id="rId16"/>
    <p:sldId id="292" r:id="rId17"/>
    <p:sldId id="301" r:id="rId18"/>
    <p:sldId id="268" r:id="rId19"/>
    <p:sldId id="294" r:id="rId20"/>
    <p:sldId id="270" r:id="rId21"/>
    <p:sldId id="271" r:id="rId22"/>
    <p:sldId id="273" r:id="rId23"/>
    <p:sldId id="302" r:id="rId24"/>
    <p:sldId id="274" r:id="rId25"/>
    <p:sldId id="303" r:id="rId26"/>
    <p:sldId id="275" r:id="rId27"/>
    <p:sldId id="304" r:id="rId28"/>
    <p:sldId id="305" r:id="rId29"/>
    <p:sldId id="309" r:id="rId30"/>
    <p:sldId id="306" r:id="rId31"/>
    <p:sldId id="307" r:id="rId32"/>
    <p:sldId id="299" r:id="rId33"/>
    <p:sldId id="289" r:id="rId34"/>
    <p:sldId id="308" r:id="rId35"/>
    <p:sldId id="276" r:id="rId36"/>
    <p:sldId id="277" r:id="rId37"/>
    <p:sldId id="300" r:id="rId38"/>
    <p:sldId id="278" r:id="rId39"/>
    <p:sldId id="279" r:id="rId40"/>
    <p:sldId id="314" r:id="rId41"/>
    <p:sldId id="298" r:id="rId42"/>
    <p:sldId id="280" r:id="rId43"/>
    <p:sldId id="281" r:id="rId44"/>
    <p:sldId id="282" r:id="rId45"/>
    <p:sldId id="283" r:id="rId46"/>
    <p:sldId id="284" r:id="rId47"/>
    <p:sldId id="315" r:id="rId48"/>
    <p:sldId id="296" r:id="rId49"/>
    <p:sldId id="311" r:id="rId50"/>
    <p:sldId id="285" r:id="rId51"/>
    <p:sldId id="286" r:id="rId52"/>
    <p:sldId id="287" r:id="rId53"/>
    <p:sldId id="312" r:id="rId54"/>
    <p:sldId id="288" r:id="rId55"/>
    <p:sldId id="313" r:id="rId56"/>
    <p:sldId id="297" r:id="rId5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 varScale="1">
        <p:scale>
          <a:sx n="75" d="100"/>
          <a:sy n="75" d="100"/>
        </p:scale>
        <p:origin x="77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821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9995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4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961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5953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765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495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421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720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229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725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D7B4-3D30-4EDC-A5AB-5C14DFFD1B1D}" type="datetimeFigureOut">
              <a:rPr lang="sl-SI" smtClean="0"/>
              <a:t>26. 05. 2021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3ED12-D815-4BEE-912E-3D596CF2D3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794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hyperlink" Target="http://www2.nauk.si/materials/917/out-338465/index.html#state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://www.nauk.si/materials/4476/out/#state=2" TargetMode="External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hyperlink" Target="https://www.youtube.com/watch?v=ubkNGwu_66s" TargetMode="External"/><Relationship Id="rId14" Type="http://schemas.openxmlformats.org/officeDocument/2006/relationships/hyperlink" Target="https://www.youtube.com/watch?v=tyCYxvpMQg8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hyperlink" Target="https://www.youtube.com/watch?v=7_2Wi646M0o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oae5fa-f0S0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s://www.youtube.com/watch?v=7u3rRy97m9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vascak.cz/data/android/physicsatschool/template.php?s=atom_spektroskop&amp;l=si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www.vascak.cz/data/android/physicsatschool/template.php?s=atom_vodik&amp;l=s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uk.si/materials/4477/out/el_prehodi.gif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://www.nauk.si/materials/4473/out/index.html#state=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s://www.youtube.com/watch?v=JR0cZpbtwfc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hyperlink" Target="photoelectric_bs.jar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hyperlink" Target="http://www.fizika.si/seminarji/laser/laser.html#razvoj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hyperlink" Target="http://lab.fs.uni-lj.si/kolt/datoteke/osnove_laserske_tehnike/3_Delovanje_laserjev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://www.nauk.si/materials/4476/out/#state=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hyperlink" Target="http://www-f9.ijs.si/~krizan/sola/medfiz/slides/fiz-anat-slik/1FAS-RTGsvetlobaCB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hyperlink" Target="http://www2.nauk.si/materials/917/out-338465/index.html#state=8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hyperlink" Target="https://www.vascak.cz/data/android/physicsatschool/template.php?s=jadro_reakce&amp;l=si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hyperlink" Target="https://www.youtube.com/watch?v=pusKlK1L5To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png"/><Relationship Id="rId7" Type="http://schemas.openxmlformats.org/officeDocument/2006/relationships/image" Target="../media/image93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alpha-decay_bs.jar" TargetMode="External"/><Relationship Id="rId11" Type="http://schemas.openxmlformats.org/officeDocument/2006/relationships/image" Target="../media/image94.png"/><Relationship Id="rId5" Type="http://schemas.openxmlformats.org/officeDocument/2006/relationships/image" Target="../media/image740.png"/><Relationship Id="rId10" Type="http://schemas.openxmlformats.org/officeDocument/2006/relationships/image" Target="../media/image860.png"/><Relationship Id="rId9" Type="http://schemas.openxmlformats.org/officeDocument/2006/relationships/image" Target="../media/image8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nuclear-fission_bs.jar" TargetMode="External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hyperlink" Target="beta-decay_bs.jar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7" Type="http://schemas.openxmlformats.org/officeDocument/2006/relationships/image" Target="../media/image99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0.png"/><Relationship Id="rId5" Type="http://schemas.openxmlformats.org/officeDocument/2006/relationships/image" Target="../media/image400.png"/><Relationship Id="rId4" Type="http://schemas.openxmlformats.org/officeDocument/2006/relationships/image" Target="../media/image98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s://www.vascak.cz/data/android/physicsatschool/template.php?s=jadro_zareni&amp;l=s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hyperlink" Target="https://www.youtube.com/watch?v=KYDil96NR5Q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7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hyperlink" Target="https://www.vascak.cz/data/android/physicsatschool/template.php?s=jadro_zareni&amp;l=s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nauk.si/materials/4478/out/index.html#state=2" TargetMode="Externa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hyperlink" Target="https://www.vascak.cz/data/android/physicsatschool/template.php?s=jadro_rozpad&amp;l=si" TargetMode="Externa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hyperlink" Target="https://www.vascak.cz/data/android/physicsatschool/template.php?s=jadro_rady&amp;l=si" TargetMode="Externa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hyperlink" Target="https://www.youtube.com/watch?v=1U6Nzcv9Vw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459587" y="2411832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dirty="0" smtClean="0"/>
              <a:t>ATOM IN </a:t>
            </a:r>
            <a:r>
              <a:rPr lang="sl-SI" sz="4800" dirty="0" smtClean="0">
                <a:hlinkClick r:id="rId2"/>
              </a:rPr>
              <a:t>JEDRO</a:t>
            </a:r>
            <a:endParaRPr lang="sl-SI" sz="48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" y="-26913"/>
            <a:ext cx="2057213" cy="208153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754" y="-26915"/>
            <a:ext cx="2879329" cy="2615654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2533" y="4097797"/>
            <a:ext cx="3257550" cy="276891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818" y="3860959"/>
            <a:ext cx="3661410" cy="299704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0263" y="3356351"/>
            <a:ext cx="4704588" cy="3048381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9330" y="209184"/>
            <a:ext cx="2145792" cy="1609344"/>
          </a:xfrm>
          <a:prstGeom prst="rect">
            <a:avLst/>
          </a:prstGeom>
        </p:spPr>
      </p:pic>
      <p:pic>
        <p:nvPicPr>
          <p:cNvPr id="9" name="Slika 8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619" y="2080454"/>
            <a:ext cx="2733675" cy="1666875"/>
          </a:xfrm>
          <a:prstGeom prst="rect">
            <a:avLst/>
          </a:prstGeom>
        </p:spPr>
      </p:pic>
      <p:pic>
        <p:nvPicPr>
          <p:cNvPr id="10" name="Slika 9">
            <a:hlinkClick r:id="rId11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7944" y="2775386"/>
            <a:ext cx="2644616" cy="126015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67391" y="593781"/>
            <a:ext cx="2571750" cy="1781175"/>
          </a:xfrm>
          <a:prstGeom prst="rect">
            <a:avLst/>
          </a:prstGeom>
        </p:spPr>
      </p:pic>
      <p:pic>
        <p:nvPicPr>
          <p:cNvPr id="12" name="Slika 11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0257" y="935357"/>
            <a:ext cx="2071688" cy="124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9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499016" y="15314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 svetlobe</a:t>
            </a:r>
          </a:p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Absorpcijski in emisijski spektri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12" y="1685793"/>
            <a:ext cx="4378526" cy="2460315"/>
          </a:xfrm>
          <a:prstGeom prst="rect">
            <a:avLst/>
          </a:prstGeom>
        </p:spPr>
      </p:pic>
      <p:pic>
        <p:nvPicPr>
          <p:cNvPr id="4" name="Slika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310" y="1685793"/>
            <a:ext cx="4320914" cy="2427943"/>
          </a:xfrm>
          <a:prstGeom prst="rect">
            <a:avLst/>
          </a:prstGeom>
        </p:spPr>
      </p:pic>
      <p:pic>
        <p:nvPicPr>
          <p:cNvPr id="5" name="Slika 4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0213" y="4322949"/>
            <a:ext cx="4378526" cy="246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59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016" y="161798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499016" y="15314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 svetlobe</a:t>
            </a:r>
          </a:p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Absorpcijski in emisijski spektri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8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643519" y="542885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Absorpcijski in emisijski spektri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7423" t="6171" r="7830" b="2547"/>
          <a:stretch/>
        </p:blipFill>
        <p:spPr>
          <a:xfrm>
            <a:off x="7124616" y="1145829"/>
            <a:ext cx="4472438" cy="5712171"/>
          </a:xfrm>
          <a:prstGeom prst="rect">
            <a:avLst/>
          </a:prstGeom>
        </p:spPr>
      </p:pic>
      <p:grpSp>
        <p:nvGrpSpPr>
          <p:cNvPr id="6" name="Skupina 5"/>
          <p:cNvGrpSpPr/>
          <p:nvPr/>
        </p:nvGrpSpPr>
        <p:grpSpPr>
          <a:xfrm>
            <a:off x="987004" y="1250771"/>
            <a:ext cx="6199822" cy="5016818"/>
            <a:chOff x="987004" y="1250771"/>
            <a:chExt cx="6199822" cy="5016818"/>
          </a:xfrm>
        </p:grpSpPr>
        <p:pic>
          <p:nvPicPr>
            <p:cNvPr id="2" name="Slika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7004" y="1250771"/>
              <a:ext cx="6199822" cy="5016818"/>
            </a:xfrm>
            <a:prstGeom prst="rect">
              <a:avLst/>
            </a:prstGeom>
          </p:spPr>
        </p:pic>
        <p:sp>
          <p:nvSpPr>
            <p:cNvPr id="5" name="PoljeZBesedilom 4"/>
            <p:cNvSpPr txBox="1"/>
            <p:nvPr/>
          </p:nvSpPr>
          <p:spPr>
            <a:xfrm>
              <a:off x="5112308" y="3436014"/>
              <a:ext cx="1672978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l-SI" sz="2400" dirty="0" smtClean="0"/>
                <a:t>absorpcijski </a:t>
              </a:r>
            </a:p>
            <a:p>
              <a:r>
                <a:rPr lang="sl-SI" sz="2400" dirty="0" smtClean="0"/>
                <a:t>spekter</a:t>
              </a:r>
              <a:endParaRPr lang="sl-SI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761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133888" y="49791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Emisijski spektri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88" y="1370691"/>
            <a:ext cx="9419273" cy="55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2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853" y="1388877"/>
            <a:ext cx="8281035" cy="5580698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133888" y="45294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Absorpcijski spektri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43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6" t="8523" r="620" b="-8523"/>
          <a:stretch/>
        </p:blipFill>
        <p:spPr>
          <a:xfrm>
            <a:off x="6371198" y="1366158"/>
            <a:ext cx="4296803" cy="5491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19"/>
          <a:stretch/>
        </p:blipFill>
        <p:spPr>
          <a:xfrm>
            <a:off x="1651907" y="887186"/>
            <a:ext cx="4411436" cy="5491843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1524001" y="1953157"/>
            <a:ext cx="1012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jedro</a:t>
            </a:r>
          </a:p>
        </p:txBody>
      </p:sp>
      <p:sp>
        <p:nvSpPr>
          <p:cNvPr id="5" name="Pravokotnik 2"/>
          <p:cNvSpPr/>
          <p:nvPr/>
        </p:nvSpPr>
        <p:spPr>
          <a:xfrm>
            <a:off x="9764486" y="5207985"/>
            <a:ext cx="1012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jedro</a:t>
            </a:r>
          </a:p>
        </p:txBody>
      </p:sp>
      <p:sp>
        <p:nvSpPr>
          <p:cNvPr id="7" name="Pravokotnik 2"/>
          <p:cNvSpPr/>
          <p:nvPr/>
        </p:nvSpPr>
        <p:spPr>
          <a:xfrm>
            <a:off x="3864401" y="1245271"/>
            <a:ext cx="1478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absorbirani foton</a:t>
            </a:r>
          </a:p>
        </p:txBody>
      </p:sp>
      <p:sp>
        <p:nvSpPr>
          <p:cNvPr id="9" name="Pravokotnik 2"/>
          <p:cNvSpPr/>
          <p:nvPr/>
        </p:nvSpPr>
        <p:spPr>
          <a:xfrm>
            <a:off x="8741563" y="5723861"/>
            <a:ext cx="12950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emitirani</a:t>
            </a:r>
          </a:p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foton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5622723" y="4700154"/>
            <a:ext cx="1189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osnovno stanje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5633609" y="2374411"/>
            <a:ext cx="1189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vzbujeno stanje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8275837" y="1245271"/>
            <a:ext cx="1478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emitirani foton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4317174" y="5569973"/>
            <a:ext cx="1478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absorbirani foton</a:t>
            </a:r>
          </a:p>
        </p:txBody>
      </p:sp>
      <p:sp>
        <p:nvSpPr>
          <p:cNvPr id="16" name="Pravokotnik 2"/>
          <p:cNvSpPr/>
          <p:nvPr/>
        </p:nvSpPr>
        <p:spPr>
          <a:xfrm>
            <a:off x="1651908" y="5408040"/>
            <a:ext cx="1127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</a:t>
            </a:r>
          </a:p>
        </p:txBody>
      </p:sp>
      <p:sp>
        <p:nvSpPr>
          <p:cNvPr id="17" name="Pravokotnik 2"/>
          <p:cNvSpPr/>
          <p:nvPr/>
        </p:nvSpPr>
        <p:spPr>
          <a:xfrm>
            <a:off x="9595424" y="1668813"/>
            <a:ext cx="1127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</a:t>
            </a:r>
          </a:p>
        </p:txBody>
      </p:sp>
      <p:sp>
        <p:nvSpPr>
          <p:cNvPr id="18" name="Pravokotnik 17"/>
          <p:cNvSpPr/>
          <p:nvPr/>
        </p:nvSpPr>
        <p:spPr>
          <a:xfrm>
            <a:off x="2030186" y="40597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Absorbirani in emitirani fotoni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5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2" grpId="0"/>
      <p:bldP spid="13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38989" y="20254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Foton je energijski delec svetlobe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90" y="910433"/>
            <a:ext cx="4057650" cy="27051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183" y="1031089"/>
            <a:ext cx="5212080" cy="25336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79962"/>
            <a:ext cx="5574030" cy="3087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7793714" y="3798119"/>
                <a:ext cx="2781018" cy="9317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sub>
                      </m:sSub>
                      <m: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714" y="3798119"/>
                <a:ext cx="2781018" cy="9317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4"/>
              <p:cNvSpPr txBox="1"/>
              <p:nvPr/>
            </p:nvSpPr>
            <p:spPr>
              <a:xfrm>
                <a:off x="5901945" y="4831564"/>
                <a:ext cx="62900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28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sl-SI" sz="28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=6,6</m:t>
                      </m:r>
                      <m:r>
                        <a:rPr lang="sl-SI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l-SI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28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28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−34</m:t>
                          </m:r>
                        </m:sup>
                      </m:sSup>
                      <m:r>
                        <a:rPr lang="sl-SI" sz="28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8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Js</m:t>
                      </m:r>
                      <m:r>
                        <a:rPr lang="sl-SI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m:rPr>
                          <m:sty m:val="p"/>
                        </m:rPr>
                        <a:rPr lang="sl-SI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Planckova</m:t>
                      </m:r>
                      <m:r>
                        <a:rPr lang="sl-SI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8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konstanta</m:t>
                      </m:r>
                    </m:oMath>
                  </m:oMathPara>
                </a14:m>
                <a:endParaRPr lang="sl-SI" sz="28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945" y="4831564"/>
                <a:ext cx="62900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7537137" y="5465753"/>
                <a:ext cx="32941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=1,24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μm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eV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137" y="5465753"/>
                <a:ext cx="3294172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4"/>
              <p:cNvSpPr txBox="1"/>
              <p:nvPr/>
            </p:nvSpPr>
            <p:spPr>
              <a:xfrm>
                <a:off x="7447658" y="6161498"/>
                <a:ext cx="34731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eV</m:t>
                      </m:r>
                      <m: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1,6</m:t>
                      </m:r>
                      <m:r>
                        <a:rPr lang="sl-SI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658" y="6161498"/>
                <a:ext cx="3473130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028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38989" y="20254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Foton je energijski delec svetlobe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1767669" y="2122056"/>
                <a:ext cx="6737998" cy="1165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3∙</m:t>
                          </m:r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500 </m:t>
                          </m:r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−9</m:t>
                              </m:r>
                            </m:sup>
                          </m:sSup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=0,60∙</m:t>
                      </m:r>
                      <m:sSup>
                        <m:sSup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sup>
                      </m:sSup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𝐻𝑧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69" y="2122056"/>
                <a:ext cx="6737998" cy="11657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4"/>
          <p:cNvSpPr/>
          <p:nvPr/>
        </p:nvSpPr>
        <p:spPr>
          <a:xfrm>
            <a:off x="773905" y="1049254"/>
            <a:ext cx="106741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sl-SI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Valovna dolžina svetlobe je 500 </a:t>
            </a:r>
            <a:r>
              <a:rPr lang="sl-SI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nm</a:t>
            </a:r>
            <a:r>
              <a:rPr lang="sl-SI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r>
              <a:rPr lang="sl-SI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Izračunaj </a:t>
            </a:r>
            <a:r>
              <a:rPr lang="sl-SI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frekvenco svetlobe s to valovno dolžino! 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r>
              <a:rPr lang="sl-SI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Kolikšna je energija fotonov te svetlobe? 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arenR"/>
            </a:pPr>
            <a:endParaRPr lang="sl-SI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1767669" y="4360626"/>
                <a:ext cx="6478953" cy="7650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2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sz="32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sl-SI" sz="32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  <m:r>
                      <a:rPr lang="sl-SI" sz="32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sl-SI" sz="32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hν</m:t>
                    </m:r>
                    <m:r>
                      <a:rPr lang="sl-SI" sz="32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sl-SI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1,25 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𝑒𝑉</m:t>
                        </m:r>
                      </m:num>
                      <m:den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0,500 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a:rPr lang="sl-SI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sl-SI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=2,5 </m:t>
                    </m:r>
                    <m:r>
                      <a:rPr lang="sl-SI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𝑒𝑉</m:t>
                    </m:r>
                  </m:oMath>
                </a14:m>
                <a:r>
                  <a:rPr lang="sl-SI" sz="3200" dirty="0" smtClean="0">
                    <a:solidFill>
                      <a:srgbClr val="00B050"/>
                    </a:solidFill>
                    <a:latin typeface="Cambria" panose="02040503050406030204" pitchFamily="18" charset="0"/>
                  </a:rPr>
                  <a:t>  </a:t>
                </a:r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69" y="4360626"/>
                <a:ext cx="6478953" cy="7650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06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5401456" y="1160829"/>
            <a:ext cx="679054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Elektroni v atomu lahko zasedajo le določene 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orbitale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Orbitala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najbližje jedru, ima najnižjo energijo.</a:t>
            </a:r>
          </a:p>
          <a:p>
            <a:pPr algn="ctr">
              <a:spcAft>
                <a:spcPts val="1200"/>
              </a:spcAft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 lahko preide v višjo 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orbitalo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vzbujeno stanje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  <a:b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prejme (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absorbira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primerno količino energije.</a:t>
            </a:r>
          </a:p>
          <a:p>
            <a:pPr algn="ctr">
              <a:spcAft>
                <a:spcPts val="1200"/>
              </a:spcAft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 se elektron vrača v osnovno stanje,</a:t>
            </a:r>
            <a:b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energijo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seva svetlobo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Vsak atom elementa ima posebno serijo energijskih stanj,</a:t>
            </a:r>
          </a:p>
          <a:p>
            <a:pPr algn="ctr"/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jih lahko zasedajo elektroni.</a:t>
            </a:r>
          </a:p>
          <a:p>
            <a:pPr algn="ctr">
              <a:spcAft>
                <a:spcPts val="1200"/>
              </a:spcAft>
            </a:pP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133888" y="45294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Energijska stanja atoma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56" y="1483300"/>
            <a:ext cx="48768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2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441069" y="42296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Energijska stanja atoma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69" y="156718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7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86537" cy="388653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645" y="0"/>
            <a:ext cx="6401355" cy="417368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886535"/>
            <a:ext cx="2452085" cy="295712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896" y="0"/>
            <a:ext cx="2993639" cy="299363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549" y="3656469"/>
            <a:ext cx="5692451" cy="320153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2275" y="1925055"/>
            <a:ext cx="2577185" cy="1850906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2084" y="3775961"/>
            <a:ext cx="4111255" cy="30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56" y="1350891"/>
            <a:ext cx="3793340" cy="5480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227" y="1350891"/>
            <a:ext cx="3716628" cy="1946805"/>
          </a:xfrm>
          <a:prstGeom prst="rect">
            <a:avLst/>
          </a:prstGeom>
        </p:spPr>
      </p:pic>
      <p:sp>
        <p:nvSpPr>
          <p:cNvPr id="9" name="Pravokotnik 8"/>
          <p:cNvSpPr/>
          <p:nvPr/>
        </p:nvSpPr>
        <p:spPr>
          <a:xfrm>
            <a:off x="1133888" y="2745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Energijska stanja vodikovega atoma in vidni del emisijskega spektra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88" y="3640455"/>
            <a:ext cx="4572000" cy="321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9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7"/>
          <a:stretch/>
        </p:blipFill>
        <p:spPr>
          <a:xfrm>
            <a:off x="2365769" y="1574278"/>
            <a:ext cx="7040880" cy="5140031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357153" y="487569"/>
            <a:ext cx="110581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Energijska stanja vodikovega atoma in celotni emisijski spekter (vidni in nevidni)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18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633615" y="1311466"/>
            <a:ext cx="549702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 preide v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vzbujeno stanje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ga obsvetimo s svetlobo,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ima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primerno energijo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25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5633615" y="2712602"/>
            <a:ext cx="557348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energije potrebuje,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izračunamo iz podatkov za energije posameznih 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orbital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753363" y="4113738"/>
                <a:ext cx="10890257" cy="243149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Primer vodika: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Elektron v vodikovem atomu  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ima v </a:t>
                </a:r>
                <a:r>
                  <a:rPr lang="sl-SI" sz="2500" u="sng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osnovnem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stanju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50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</a:rPr>
                        </m:ctrlPr>
                      </m:sSubPr>
                      <m:e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</a:rPr>
                          <m:t>𝑊</m:t>
                        </m:r>
                      </m:e>
                      <m:sub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</a:rPr>
                          <m:t>1</m:t>
                        </m:r>
                      </m:sub>
                    </m:sSub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</a:rPr>
                      <m:t>= 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-13,6 </a:t>
                </a:r>
                <a:r>
                  <a:rPr lang="sl-SI" sz="2500" dirty="0" err="1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eV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energije, </a:t>
                </a:r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 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prvem </a:t>
                </a:r>
                <a:r>
                  <a:rPr lang="sl-SI" sz="2500" u="sng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vzbujenem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stanju pa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500" i="1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</a:rPr>
                        </m:ctrlPr>
                      </m:sSubPr>
                      <m:e>
                        <m:r>
                          <a:rPr lang="sl-SI" sz="2500" i="1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</a:rPr>
                          <m:t>𝑊</m:t>
                        </m:r>
                      </m:e>
                      <m:sub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</a:rPr>
                          <m:t>2</m:t>
                        </m:r>
                      </m:sub>
                    </m:sSub>
                    <m:r>
                      <a:rPr lang="sl-SI" sz="2500" i="1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</a:rPr>
                      <m:t>= </m:t>
                    </m:r>
                  </m:oMath>
                </a14:m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-3,4 </a:t>
                </a:r>
                <a:r>
                  <a:rPr lang="sl-SI" sz="2500" dirty="0" err="1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eV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.</a:t>
                </a:r>
              </a:p>
              <a:p>
                <a:pPr algn="ctr"/>
                <a:r>
                  <a:rPr lang="sl-SI" sz="2500" u="sng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Razlika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med stanjema 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je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250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∆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𝑊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= </m:t>
                    </m:r>
                    <m:sSub>
                      <m:sSubPr>
                        <m:ctrlP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=−3,4 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𝑒𝑉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−13,6 </m:t>
                        </m:r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𝑒𝑉</m:t>
                        </m:r>
                      </m:e>
                    </m:d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10,2 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𝑒𝑉</m:t>
                    </m:r>
                    <m:r>
                      <a:rPr lang="sl-SI" sz="2500" b="0" i="1" smtClean="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=</m:t>
                    </m:r>
                    <m:sSub>
                      <m:sSubPr>
                        <m:ctrlP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2500" b="0" i="1" smtClean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endParaRPr lang="sl-SI" sz="25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363" y="4113738"/>
                <a:ext cx="10890257" cy="2431499"/>
              </a:xfrm>
              <a:prstGeom prst="rect">
                <a:avLst/>
              </a:prstGeom>
              <a:blipFill>
                <a:blip r:embed="rId2"/>
                <a:stretch>
                  <a:fillRect t="-1235"/>
                </a:stretch>
              </a:blipFill>
              <a:ln w="38100"/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5"/>
          <p:cNvSpPr/>
          <p:nvPr/>
        </p:nvSpPr>
        <p:spPr>
          <a:xfrm>
            <a:off x="1493652" y="31513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Energijska stanja atoma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Slika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97" y="1023016"/>
            <a:ext cx="4774406" cy="293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0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18012" y="1159151"/>
            <a:ext cx="116499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 svetlobo posvetimo skozi plin. Razlika med dvema energijskima stanjema atoma je 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2,48 </a:t>
            </a:r>
            <a:r>
              <a:rPr lang="sl-SI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eV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Kolikšna je valovna dolžina svetlobe, ki jo pri prehodu med tema stanjema atomi absorbirajo?</a:t>
            </a:r>
          </a:p>
          <a:p>
            <a:pPr marL="810260" indent="-450215">
              <a:spcAft>
                <a:spcPts val="0"/>
              </a:spcAft>
            </a:pP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lvl="2">
              <a:spcAft>
                <a:spcPts val="0"/>
              </a:spcAft>
            </a:pP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  200 </a:t>
            </a:r>
            <a:r>
              <a:rPr lang="sl-SI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nm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B   300 </a:t>
            </a:r>
            <a:r>
              <a:rPr lang="sl-SI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nm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C   400 </a:t>
            </a:r>
            <a:r>
              <a:rPr lang="sl-SI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nm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sl-SI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   500 </a:t>
            </a:r>
            <a:r>
              <a:rPr lang="sl-SI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nm</a:t>
            </a:r>
            <a:endParaRPr lang="sl-SI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493652" y="31513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Energijska stanja atoma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94" y="3583336"/>
            <a:ext cx="4774406" cy="29360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6129398" y="3819626"/>
                <a:ext cx="4643002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</m:t>
                      </m:r>
                      <m:sSub>
                        <m:sSub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9398" y="3819626"/>
                <a:ext cx="4643002" cy="8180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6129398" y="5051376"/>
                <a:ext cx="5378204" cy="8636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1,24 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𝑒𝑉</m:t>
                          </m:r>
                        </m:num>
                        <m:den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2,48 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𝑒𝑉</m:t>
                          </m:r>
                        </m:den>
                      </m:f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=0,5 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9398" y="5051376"/>
                <a:ext cx="5378204" cy="8636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54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229501" y="1096846"/>
            <a:ext cx="66601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ima svetloba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enako ali več energije,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 jo elektron potrebuje za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ionizacijo (ionizacijska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energija),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 elektron zapustil atom.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5062111" y="3114485"/>
            <a:ext cx="699497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Pojav imenujemo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fotoefekt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Najpogosteje ga opazujemo pri kovinah.</a:t>
            </a:r>
          </a:p>
        </p:txBody>
      </p:sp>
      <p:sp>
        <p:nvSpPr>
          <p:cNvPr id="9" name="Pravokotnik 2"/>
          <p:cNvSpPr/>
          <p:nvPr/>
        </p:nvSpPr>
        <p:spPr>
          <a:xfrm>
            <a:off x="5437343" y="4362682"/>
            <a:ext cx="6244507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Ker je lahko 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večja od potrebne energije za fotoefekt (ionizacijo),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ostala energija ohrani v obliki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kinetične energije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izbitega elektrona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3957118" y="388960"/>
            <a:ext cx="3568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21" y="3836676"/>
            <a:ext cx="4653480" cy="283976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747" y="539229"/>
            <a:ext cx="3272028" cy="3082004"/>
          </a:xfrm>
          <a:prstGeom prst="rect">
            <a:avLst/>
          </a:prstGeom>
        </p:spPr>
      </p:pic>
      <p:cxnSp>
        <p:nvCxnSpPr>
          <p:cNvPr id="11" name="Raven puščični povezovalnik 10"/>
          <p:cNvCxnSpPr/>
          <p:nvPr/>
        </p:nvCxnSpPr>
        <p:spPr>
          <a:xfrm flipV="1">
            <a:off x="2547257" y="1379095"/>
            <a:ext cx="16061" cy="21348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8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670" y="2546882"/>
            <a:ext cx="7286244" cy="4096512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4123470" y="611394"/>
            <a:ext cx="3568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572917" y="1502194"/>
            <a:ext cx="1066956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Fotoefekt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pojav, pri katerem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svetloba, ki 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dovolj veliko energijo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kovine izbije elektron.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03" y="3510495"/>
            <a:ext cx="3956495" cy="191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6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388604"/>
            <a:ext cx="9144000" cy="4223089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1703882" y="104715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Energijo izbitih elektronov (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merimo s pomočjo fotocelice.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524001" y="1906026"/>
            <a:ext cx="1382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</a:p>
        </p:txBody>
      </p:sp>
      <p:sp>
        <p:nvSpPr>
          <p:cNvPr id="7" name="Pravokotnik 2"/>
          <p:cNvSpPr/>
          <p:nvPr/>
        </p:nvSpPr>
        <p:spPr>
          <a:xfrm>
            <a:off x="3265715" y="4547108"/>
            <a:ext cx="1534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</a:t>
            </a:r>
          </a:p>
        </p:txBody>
      </p:sp>
      <p:sp>
        <p:nvSpPr>
          <p:cNvPr id="8" name="Pravokotnik 2"/>
          <p:cNvSpPr/>
          <p:nvPr/>
        </p:nvSpPr>
        <p:spPr>
          <a:xfrm>
            <a:off x="4033157" y="2136859"/>
            <a:ext cx="15348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izbiti elektroni</a:t>
            </a:r>
          </a:p>
        </p:txBody>
      </p:sp>
      <p:sp>
        <p:nvSpPr>
          <p:cNvPr id="9" name="Pravokotnik 2"/>
          <p:cNvSpPr/>
          <p:nvPr/>
        </p:nvSpPr>
        <p:spPr>
          <a:xfrm>
            <a:off x="1524000" y="568573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Izmerimo napetost na viru, ko tok elektronov pade na nič.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4311770" y="213849"/>
            <a:ext cx="3568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8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947665" y="603594"/>
            <a:ext cx="6256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 in 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62" y="1656255"/>
            <a:ext cx="4829175" cy="47548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/>
              <p:cNvSpPr/>
              <p:nvPr/>
            </p:nvSpPr>
            <p:spPr>
              <a:xfrm>
                <a:off x="6883751" y="2633521"/>
                <a:ext cx="4413388" cy="890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sl-SI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sl-SI" sz="3600" dirty="0" smtClean="0"/>
                  <a:t>  </a:t>
                </a:r>
                <a:endParaRPr lang="sl-SI" sz="3600" dirty="0"/>
              </a:p>
            </p:txBody>
          </p:sp>
        </mc:Choice>
        <mc:Fallback xmlns=""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751" y="2633521"/>
                <a:ext cx="4413388" cy="890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4"/>
              <p:cNvSpPr/>
              <p:nvPr/>
            </p:nvSpPr>
            <p:spPr>
              <a:xfrm>
                <a:off x="6883751" y="4189971"/>
                <a:ext cx="4728154" cy="890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sl-SI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sl-SI" sz="3600" dirty="0" smtClean="0"/>
                  <a:t>  </a:t>
                </a:r>
                <a:endParaRPr lang="sl-SI" sz="3600" dirty="0"/>
              </a:p>
            </p:txBody>
          </p:sp>
        </mc:Choice>
        <mc:Fallback xmlns=""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751" y="4189971"/>
                <a:ext cx="4728154" cy="8902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69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481"/>
            <a:ext cx="8608298" cy="4535818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2947665" y="603594"/>
            <a:ext cx="6256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 in 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5"/>
              <p:cNvSpPr/>
              <p:nvPr/>
            </p:nvSpPr>
            <p:spPr>
              <a:xfrm>
                <a:off x="4725166" y="1560481"/>
                <a:ext cx="7154073" cy="6907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sl-SI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sl-SI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sl-SI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sSub>
                            <m:sSubPr>
                              <m:ctrlPr>
                                <a:rPr lang="sl-SI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l-SI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l-SI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sl-SI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=</m:t>
                          </m:r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l-SI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l-SI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l-SI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166" y="1560481"/>
                <a:ext cx="7154073" cy="6907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Raven povezovalnik 7"/>
          <p:cNvCxnSpPr/>
          <p:nvPr/>
        </p:nvCxnSpPr>
        <p:spPr>
          <a:xfrm flipH="1">
            <a:off x="4304149" y="4572000"/>
            <a:ext cx="2156612" cy="177330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 flipH="1">
            <a:off x="4437089" y="2488367"/>
            <a:ext cx="44970" cy="4286431"/>
          </a:xfrm>
          <a:prstGeom prst="line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oljeZBesedilom 11"/>
              <p:cNvSpPr txBox="1"/>
              <p:nvPr/>
            </p:nvSpPr>
            <p:spPr>
              <a:xfrm>
                <a:off x="3644581" y="5943801"/>
                <a:ext cx="65956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𝑖𝑧𝑠𝑡𝑜𝑝𝑛𝑜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𝑑𝑒𝑙𝑜</m:t>
                      </m:r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12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581" y="5943801"/>
                <a:ext cx="659568" cy="553998"/>
              </a:xfrm>
              <a:prstGeom prst="rect">
                <a:avLst/>
              </a:prstGeom>
              <a:blipFill>
                <a:blip r:embed="rId4"/>
                <a:stretch>
                  <a:fillRect l="-926" r="-43240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jeZBesedilom 12"/>
              <p:cNvSpPr txBox="1"/>
              <p:nvPr/>
            </p:nvSpPr>
            <p:spPr>
              <a:xfrm>
                <a:off x="700984" y="5666802"/>
                <a:ext cx="2540833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..</m:t>
                      </m:r>
                      <m:r>
                        <a:rPr lang="sl-SI" sz="3600" b="0" i="1" smtClean="0">
                          <a:latin typeface="Cambria Math" panose="02040503050406030204" pitchFamily="18" charset="0"/>
                        </a:rPr>
                        <m:t>𝑧𝑎𝑝𝑜𝑟𝑛𝑎</m:t>
                      </m:r>
                    </m:oMath>
                  </m:oMathPara>
                </a14:m>
                <a:endParaRPr lang="sl-SI" sz="3600" b="0" dirty="0" smtClean="0"/>
              </a:p>
              <a:p>
                <a:r>
                  <a:rPr lang="sl-SI" sz="3600" dirty="0" smtClean="0"/>
                  <a:t>napetost</a:t>
                </a:r>
                <a:endParaRPr lang="sl-SI" sz="3600" dirty="0"/>
              </a:p>
            </p:txBody>
          </p:sp>
        </mc:Choice>
        <mc:Fallback xmlns="">
          <p:sp>
            <p:nvSpPr>
              <p:cNvPr id="13" name="PoljeZBesedilom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84" y="5666802"/>
                <a:ext cx="2540833" cy="1107996"/>
              </a:xfrm>
              <a:prstGeom prst="rect">
                <a:avLst/>
              </a:prstGeom>
              <a:blipFill>
                <a:blip r:embed="rId5"/>
                <a:stretch>
                  <a:fillRect l="-11031" b="-2430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jeZBesedilom 13"/>
              <p:cNvSpPr txBox="1"/>
              <p:nvPr/>
            </p:nvSpPr>
            <p:spPr>
              <a:xfrm>
                <a:off x="3314797" y="2351496"/>
                <a:ext cx="65956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14" name="PoljeZBesedilom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797" y="2351496"/>
                <a:ext cx="659568" cy="553998"/>
              </a:xfrm>
              <a:prstGeom prst="rect">
                <a:avLst/>
              </a:prstGeom>
              <a:blipFill>
                <a:blip r:embed="rId6"/>
                <a:stretch>
                  <a:fillRect r="-5648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78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719137"/>
            <a:ext cx="8963025" cy="541972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2947665" y="603594"/>
            <a:ext cx="6256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 in 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439055" y="176706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 lahko </a:t>
            </a:r>
            <a:r>
              <a:rPr lang="sl-SI" sz="32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izvira</a:t>
            </a: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iz različnih svetil</a:t>
            </a:r>
            <a:b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sl-SI" sz="32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nastane</a:t>
            </a: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 različne načine:</a:t>
            </a:r>
          </a:p>
          <a:p>
            <a:pPr marL="342900" indent="-342900" algn="ctr">
              <a:buFontTx/>
              <a:buChar char="-"/>
            </a:pP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svetijo razžarjena telesa (ogenj)</a:t>
            </a:r>
          </a:p>
          <a:p>
            <a:pPr marL="342900" indent="-342900" algn="ctr">
              <a:buFontTx/>
              <a:buChar char="-"/>
            </a:pP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električnim tokom (žarnica),</a:t>
            </a:r>
          </a:p>
          <a:p>
            <a:pPr marL="342900" indent="-342900" algn="ctr">
              <a:buFontTx/>
              <a:buChar char="-"/>
            </a:pP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sevanjem vzbujenih elektronov (sijalka, bioluminiscenca),</a:t>
            </a:r>
          </a:p>
          <a:p>
            <a:pPr marL="342900" indent="-342900" algn="ctr">
              <a:buFontTx/>
              <a:buChar char="-"/>
            </a:pP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rekombinaciji v polprevodnikih (svetleče diode),</a:t>
            </a:r>
          </a:p>
          <a:p>
            <a:pPr marL="342900" indent="-342900" algn="ctr">
              <a:buFontTx/>
              <a:buChar char="-"/>
            </a:pP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sevajo jedra atomov …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439055" y="32481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Izmenjava energije med svetlobo in snovjo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5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799474" y="1685994"/>
            <a:ext cx="1076293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Najmanj kolikšna mora biti energija fotonov, da povzročijo fotoefekt pri vpadu na kovino z izstopnim delom 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3,0 </a:t>
            </a:r>
            <a:r>
              <a:rPr lang="sl-SI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lvl="0">
              <a:spcAft>
                <a:spcPts val="0"/>
              </a:spcAft>
            </a:pPr>
            <a:endParaRPr lang="sl-SI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0">
              <a:spcAft>
                <a:spcPts val="0"/>
              </a:spcAft>
            </a:pPr>
            <a:endParaRPr lang="sl-SI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Ali 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poteče fotoefekt, če je energija fotonov večja od izstopnega dela? </a:t>
            </a:r>
            <a:endParaRPr lang="sl-SI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sl-SI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endParaRPr lang="sl-SI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sl-SI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Ali 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poteče fotoefekt, če je energija fotonov manjša od izstopnega dela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algn="ctr"/>
            <a:r>
              <a:rPr lang="sl-SI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</a:t>
            </a:r>
            <a:endParaRPr lang="sl-SI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sl-SI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2947665" y="603594"/>
            <a:ext cx="6256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 in 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/>
              <p:cNvSpPr/>
              <p:nvPr/>
            </p:nvSpPr>
            <p:spPr>
              <a:xfrm>
                <a:off x="2221810" y="2745347"/>
                <a:ext cx="6710235" cy="698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sl-SI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l-SI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𝒆𝑽</m:t>
                      </m:r>
                    </m:oMath>
                  </m:oMathPara>
                </a14:m>
                <a:endParaRPr lang="sl-SI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810" y="2745347"/>
                <a:ext cx="6710235" cy="6988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598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429061" y="1678181"/>
            <a:ext cx="89291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 fotoefektu 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 fotocelici je bila določena zaporna napetost 4,0 V. Izstopno 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delo 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kovine </a:t>
            </a:r>
            <a:r>
              <a:rPr lang="sl-SI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fotokatode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je 3,0 </a:t>
            </a:r>
            <a:r>
              <a:rPr lang="sl-SI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eV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sl-SI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Kolikšna </a:t>
            </a:r>
            <a:r>
              <a:rPr lang="sl-SI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je energija vpadnih fotonov</a:t>
            </a:r>
            <a:r>
              <a:rPr lang="sl-SI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lvl="0">
              <a:spcAft>
                <a:spcPts val="0"/>
              </a:spcAft>
            </a:pPr>
            <a:endParaRPr lang="sl-SI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sl-SI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sl-SI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sl-SI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Kolikšna </a:t>
            </a:r>
            <a:r>
              <a:rPr lang="sl-SI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valovna </a:t>
            </a:r>
            <a:r>
              <a:rPr lang="sl-SI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dolžina svetlobe? Katera svetloba je to? </a:t>
            </a:r>
            <a:endParaRPr lang="sl-SI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2947665" y="603594"/>
            <a:ext cx="6256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Fotocelica in fotoefekt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4"/>
              <p:cNvSpPr/>
              <p:nvPr/>
            </p:nvSpPr>
            <p:spPr>
              <a:xfrm>
                <a:off x="1470097" y="3232452"/>
                <a:ext cx="9860200" cy="698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sl-SI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𝒆𝑽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𝒆𝑽</m:t>
                      </m:r>
                    </m:oMath>
                  </m:oMathPara>
                </a14:m>
                <a:endParaRPr lang="sl-SI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097" y="3232452"/>
                <a:ext cx="9860200" cy="6988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5"/>
              <p:cNvSpPr/>
              <p:nvPr/>
            </p:nvSpPr>
            <p:spPr>
              <a:xfrm>
                <a:off x="1429061" y="4827311"/>
                <a:ext cx="10515956" cy="1308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sl-SI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;</m:t>
                      </m:r>
                      <m:r>
                        <a:rPr lang="sl-SI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sSub>
                            <m:sSubPr>
                              <m:ctrlPr>
                                <a:rPr lang="sl-SI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sl-SI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</m:den>
                      </m:f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𝟐𝟒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𝒆𝑽</m:t>
                          </m:r>
                        </m:num>
                        <m:den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l-SI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𝒆𝑽</m:t>
                          </m:r>
                        </m:den>
                      </m:f>
                      <m:r>
                        <a:rPr lang="sl-SI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l-SI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l-SI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𝟏𝟕𝟕</m:t>
                      </m:r>
                      <m:r>
                        <a:rPr lang="sl-SI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l-SI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sl-SI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061" y="4827311"/>
                <a:ext cx="10515956" cy="13088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43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5186597" y="376164"/>
            <a:ext cx="2488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Laser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67" y="77863"/>
            <a:ext cx="5638800" cy="3543300"/>
          </a:xfrm>
          <a:prstGeom prst="rect">
            <a:avLst/>
          </a:prstGeom>
        </p:spPr>
      </p:pic>
      <p:pic>
        <p:nvPicPr>
          <p:cNvPr id="7" name="Slika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4965" y="376164"/>
            <a:ext cx="4376454" cy="2946697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4080" y="3621161"/>
            <a:ext cx="5273985" cy="2883901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4964" y="3621161"/>
            <a:ext cx="4452600" cy="292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6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Rentgenski-x žarki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98" y="2674838"/>
            <a:ext cx="6297225" cy="30035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ravokotnik 5"/>
              <p:cNvSpPr/>
              <p:nvPr/>
            </p:nvSpPr>
            <p:spPr>
              <a:xfrm>
                <a:off x="3180734" y="1039231"/>
                <a:ext cx="6232219" cy="96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sl-SI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l-SI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sl-SI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sl-SI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den>
                    </m:f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sl-SI" sz="3600" dirty="0" smtClean="0"/>
                  <a:t>  </a:t>
                </a:r>
                <a:endParaRPr lang="sl-SI" sz="3600" dirty="0"/>
              </a:p>
            </p:txBody>
          </p:sp>
        </mc:Choice>
        <mc:Fallback xmlns=""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734" y="1039231"/>
                <a:ext cx="6232219" cy="96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2602" y="2330064"/>
            <a:ext cx="4989398" cy="412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6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Rentgenski-x žarki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Slika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30" y="2278897"/>
            <a:ext cx="5594795" cy="3145536"/>
          </a:xfrm>
          <a:prstGeom prst="rect">
            <a:avLst/>
          </a:prstGeom>
        </p:spPr>
      </p:pic>
      <p:pic>
        <p:nvPicPr>
          <p:cNvPr id="6" name="Slika 5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713" y="2278897"/>
            <a:ext cx="5594795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6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Atomsko jedro</a:t>
            </a:r>
          </a:p>
        </p:txBody>
      </p:sp>
      <p:sp>
        <p:nvSpPr>
          <p:cNvPr id="3" name="Pravokotnik 2"/>
          <p:cNvSpPr/>
          <p:nvPr/>
        </p:nvSpPr>
        <p:spPr>
          <a:xfrm>
            <a:off x="1524000" y="13648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Atomsko jedro sestavljajo protoni (p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in nevtroni (n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1524001" y="2711936"/>
            <a:ext cx="9143999" cy="27853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Atom He ima 2 p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2 n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m(p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1,007825 u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m(n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1,008665 u</a:t>
            </a:r>
          </a:p>
          <a:p>
            <a:pPr algn="ctr"/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lvl="4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 m(p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+ 2 m(n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</a:t>
            </a:r>
          </a:p>
          <a:p>
            <a:pPr lvl="4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2 ∙ 1,007825 u + 2 ∙ 1,008665 u =</a:t>
            </a:r>
          </a:p>
          <a:p>
            <a:pPr lvl="4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4,03298 u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523999" y="203840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 atoma He: m(He) 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A u =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4,002602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1524000" y="581081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Mase atomov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razlikujejo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vsote mas delcev!</a:t>
            </a:r>
          </a:p>
        </p:txBody>
      </p:sp>
    </p:spTree>
    <p:extLst>
      <p:ext uri="{BB962C8B-B14F-4D97-AF65-F5344CB8AC3E}">
        <p14:creationId xmlns:p14="http://schemas.microsoft.com/office/powerpoint/2010/main" val="367004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 animBg="1"/>
      <p:bldP spid="6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524000" y="464704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 razliko imenujemo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masni defekt (∆m)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1524000" y="1510450"/>
            <a:ext cx="9144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atom He tako velja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∆m = 2m(p</a:t>
            </a:r>
            <a:r>
              <a:rPr lang="sl-SI" sz="2500" b="1" baseline="30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+ 2m(n</a:t>
            </a:r>
            <a:r>
              <a:rPr lang="sl-SI" sz="2500" b="1" baseline="30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– m(He)</a:t>
            </a:r>
          </a:p>
          <a:p>
            <a:pPr marL="0" lvl="4" algn="ctr"/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0" lvl="4"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∆m = 2 ∙ 1,007825 u + 2 ∙ 1,008665 u - 4,002602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</a:t>
            </a:r>
          </a:p>
          <a:p>
            <a:pPr marL="0" lvl="4" algn="ctr"/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0" lvl="4" algn="ctr"/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∆m = 0,0304 u</a:t>
            </a:r>
          </a:p>
        </p:txBody>
      </p:sp>
      <p:sp>
        <p:nvSpPr>
          <p:cNvPr id="7" name="Pravokotnik 6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Masni defekt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3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uiExpand="1" build="p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538990" y="1883384"/>
            <a:ext cx="9144000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∆m se odraža v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vezavni energiji (</a:t>
            </a:r>
            <a:r>
              <a:rPr lang="sl-SI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b="1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b="1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∆mc</a:t>
            </a:r>
            <a:r>
              <a:rPr lang="sl-SI" sz="2500" b="1" baseline="30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</a:p>
          <a:p>
            <a:pPr lvl="4"/>
            <a:endParaRPr lang="sl-SI" sz="2500" baseline="30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lvl="4"/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0,0304 u ∙ (3 ∙ 10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m/s)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</a:p>
          <a:p>
            <a:pPr lvl="4"/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0,0304 ∙ 1,66 ∙ 10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-27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kg ∙  9 ∙ 10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16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/s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</a:p>
          <a:p>
            <a:pPr lvl="4"/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4,538 10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-12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</a:t>
            </a:r>
          </a:p>
          <a:p>
            <a:pPr lvl="4"/>
            <a:r>
              <a:rPr lang="sl-SI" sz="2500" u="sng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27,3 10</a:t>
            </a:r>
            <a:r>
              <a:rPr lang="sl-SI" sz="2500" u="sng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6</a:t>
            </a:r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u="sng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eV</a:t>
            </a:r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27,3 </a:t>
            </a:r>
            <a:r>
              <a:rPr lang="sl-SI" sz="2500" u="sng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MeV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538990" y="487155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="1" baseline="-250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potrebujemo, če želimo razgraditi atomsko jedro na nukleone (protone in nevtrone).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52400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Vezavna energija jedra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5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1524000" y="918177"/>
                <a:ext cx="9144000" cy="1297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66788">
                  <a:tabLst>
                    <a:tab pos="8882063" algn="r"/>
                  </a:tabLst>
                </a:pP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Primer: 	</a:t>
                </a:r>
                <a:r>
                  <a:rPr lang="sl-SI" sz="2500" baseline="-25000" dirty="0">
                    <a:ln w="3175">
                      <a:noFill/>
                    </a:ln>
                    <a:solidFill>
                      <a:schemeClr val="bg1">
                        <a:lumMod val="75000"/>
                      </a:schemeClr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(0,002388u)</a:t>
                </a:r>
              </a:p>
              <a:p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Kolikšen je masni defekt devterona 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sl-SI" sz="2800" i="1" dirty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sPrePr>
                      <m:sub>
                        <m:r>
                          <a:rPr lang="sl-SI" sz="2800" dirty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1</m:t>
                        </m:r>
                      </m:sub>
                      <m:sup>
                        <m:r>
                          <a:rPr lang="sl-SI" sz="2800" dirty="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sl-SI" sz="28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sPre>
                  </m:oMath>
                </a14:m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), če je njegova masa 2,014102 u? (</a:t>
                </a:r>
                <a:r>
                  <a:rPr lang="sl-SI" sz="2500" dirty="0" err="1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m</a:t>
                </a:r>
                <a:r>
                  <a:rPr lang="sl-SI" sz="2500" baseline="-25000" dirty="0" err="1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=1,007825 u; </a:t>
                </a:r>
                <a:r>
                  <a:rPr lang="sl-SI" sz="2500" dirty="0" err="1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m</a:t>
                </a:r>
                <a:r>
                  <a:rPr lang="sl-SI" sz="2500" baseline="-25000" dirty="0" err="1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</a:t>
                </a:r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=1,008665 u)</a:t>
                </a: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918177"/>
                <a:ext cx="9144000" cy="1297663"/>
              </a:xfrm>
              <a:prstGeom prst="rect">
                <a:avLst/>
              </a:prstGeom>
              <a:blipFill>
                <a:blip r:embed="rId2"/>
                <a:stretch>
                  <a:fillRect l="-1067" t="-3774" b="-1084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1524000" y="283620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969375" algn="r"/>
              </a:tabLst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njegova vezalna energija?	</a:t>
            </a:r>
            <a:r>
              <a:rPr lang="sl-SI" sz="2500" baseline="-250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(2,22 </a:t>
            </a:r>
            <a:r>
              <a:rPr lang="sl-SI" sz="2500" baseline="-25000" dirty="0" err="1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MeV</a:t>
            </a:r>
            <a:r>
              <a:rPr lang="sl-SI" sz="2500" baseline="-250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524000" y="393362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8969375" algn="r"/>
              </a:tabLst>
            </a:pP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mora biti valovna dolžina fotona, da razbije devteron?</a:t>
            </a:r>
          </a:p>
          <a:p>
            <a:pPr>
              <a:tabLst>
                <a:tab pos="8969375" algn="r"/>
              </a:tabLst>
            </a:pPr>
            <a:r>
              <a:rPr lang="sl-SI" sz="25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	</a:t>
            </a:r>
            <a:r>
              <a:rPr lang="sl-SI" sz="14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(0,56 </a:t>
            </a:r>
            <a:r>
              <a:rPr lang="sl-SI" sz="1400" dirty="0" err="1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pm</a:t>
            </a:r>
            <a:r>
              <a:rPr lang="sl-SI" sz="14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[10</a:t>
            </a:r>
            <a:r>
              <a:rPr lang="sl-SI" sz="1400" baseline="300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-12</a:t>
            </a:r>
            <a:r>
              <a:rPr lang="sl-SI" sz="1400" dirty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])</a:t>
            </a:r>
            <a:endParaRPr lang="sl-SI" sz="2500" dirty="0">
              <a:ln w="3175">
                <a:noFill/>
              </a:ln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23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1524000" y="1746679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se spreminja sestava atomskega jedra,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govorimo o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jedrski reakciji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(trk,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razpad; fuzija-zlivanje, fisija-cepitev).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1374098" y="361600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trkih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med jedri nastanejo produkti (jedra ali drugi delci) .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1374098" y="471589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radioaktivnih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razpadih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nastane novo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jedro in delci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(alfa, beta, gama).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1524000" y="60238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Jedrske reakcije, radioaktivnost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t="7260"/>
          <a:stretch/>
        </p:blipFill>
        <p:spPr>
          <a:xfrm>
            <a:off x="9132445" y="4931764"/>
            <a:ext cx="2171700" cy="150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4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ucbeniki.sio.si/kemija8/932/93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019" y="1382036"/>
            <a:ext cx="9133628" cy="430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524000" y="53879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Kako vidimo snov?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6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840" y="162814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524000" y="60238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Jedrske </a:t>
            </a:r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reakcije-trk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50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95" y="1390338"/>
            <a:ext cx="9107805" cy="51206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otnik 2"/>
              <p:cNvSpPr/>
              <p:nvPr/>
            </p:nvSpPr>
            <p:spPr>
              <a:xfrm>
                <a:off x="1560195" y="212817"/>
                <a:ext cx="91440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𝑇𝑟𝑘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𝑧𝑙𝑖𝑣𝑎𝑛𝑗𝑒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𝑗𝑒𝑑𝑟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(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𝑓𝑢𝑧𝑖𝑗𝑎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)</m:t>
                      </m:r>
                    </m:oMath>
                  </m:oMathPara>
                </a14:m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195" y="212817"/>
                <a:ext cx="9144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90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2"/>
              <p:cNvSpPr/>
              <p:nvPr/>
            </p:nvSpPr>
            <p:spPr>
              <a:xfrm>
                <a:off x="7862319" y="3139058"/>
                <a:ext cx="4139806" cy="5661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7</m:t>
                          </m:r>
                        </m:sub>
                        <m:sup>
                          <m:r>
                            <a:rPr lang="sl-SI" sz="280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→</m:t>
                      </m:r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5</m:t>
                          </m:r>
                        </m:sub>
                        <m:sup>
                          <m:r>
                            <a:rPr lang="sl-SI" sz="280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4</m:t>
                          </m:r>
                        </m:sup>
                        <m:e>
                          <m:sSup>
                            <m:sSupPr>
                              <m:ctrlPr>
                                <a:rPr lang="sl-SI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2800">
                                  <a:latin typeface="Cambria Math" panose="02040503050406030204" pitchFamily="18" charset="0"/>
                                </a:rPr>
                                <m:t>He</m:t>
                              </m:r>
                            </m:e>
                            <m:sup/>
                          </m:sSup>
                        </m:e>
                      </m:sPre>
                    </m:oMath>
                  </m:oMathPara>
                </a14:m>
                <a:endParaRPr lang="sl-SI" sz="28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319" y="3139058"/>
                <a:ext cx="4139806" cy="5661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2"/>
              <p:cNvSpPr/>
              <p:nvPr/>
            </p:nvSpPr>
            <p:spPr>
              <a:xfrm>
                <a:off x="3013140" y="5144342"/>
                <a:ext cx="6006061" cy="876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4800" b="1" i="1" dirty="0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</m:sub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→</m:t>
                      </m:r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−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−</m:t>
                          </m:r>
                          <m: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𝟒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𝟒</m:t>
                          </m:r>
                        </m:sup>
                        <m:e>
                          <m:r>
                            <a:rPr lang="sl-SI" sz="4800" b="1" i="1" smtClean="0">
                              <a:latin typeface="Cambria Math" panose="02040503050406030204" pitchFamily="18" charset="0"/>
                            </a:rPr>
                            <m:t>𝑯𝒆</m:t>
                          </m:r>
                        </m:e>
                      </m:sPre>
                    </m:oMath>
                  </m:oMathPara>
                </a14:m>
                <a:endParaRPr lang="sl-SI" sz="48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140" y="5144342"/>
                <a:ext cx="6006061" cy="8767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ravokotnik 2"/>
          <p:cNvSpPr/>
          <p:nvPr/>
        </p:nvSpPr>
        <p:spPr>
          <a:xfrm>
            <a:off x="932817" y="1091526"/>
            <a:ext cx="1046998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razpadu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alfa (</a:t>
            </a:r>
            <a:r>
              <a:rPr lang="el-GR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α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jedro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 delec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alfa (jedro atoma He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2" name="Skupina 11"/>
          <p:cNvGrpSpPr/>
          <p:nvPr/>
        </p:nvGrpSpPr>
        <p:grpSpPr>
          <a:xfrm>
            <a:off x="4724398" y="1696227"/>
            <a:ext cx="2879837" cy="2857500"/>
            <a:chOff x="4724398" y="1696227"/>
            <a:chExt cx="2879837" cy="2857500"/>
          </a:xfrm>
        </p:grpSpPr>
        <p:pic>
          <p:nvPicPr>
            <p:cNvPr id="1026" name="Picture 2" descr="http://physik2.uni-goettingen.de/research/2_hofs/methods/nra/reaction.jpg/image_large">
              <a:hlinkClick r:id="rId6" action="ppaction://hlinkfile"/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293" r="26389"/>
            <a:stretch/>
          </p:blipFill>
          <p:spPr bwMode="auto">
            <a:xfrm>
              <a:off x="4724398" y="1696227"/>
              <a:ext cx="2583543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Skupina 5"/>
            <p:cNvGrpSpPr/>
            <p:nvPr/>
          </p:nvGrpSpPr>
          <p:grpSpPr>
            <a:xfrm>
              <a:off x="4884191" y="2108543"/>
              <a:ext cx="2720044" cy="1529842"/>
              <a:chOff x="4884191" y="2108543"/>
              <a:chExt cx="2720044" cy="152984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Rectangle 2"/>
                  <p:cNvSpPr/>
                  <p:nvPr/>
                </p:nvSpPr>
                <p:spPr>
                  <a:xfrm>
                    <a:off x="6516583" y="3259692"/>
                    <a:ext cx="572529" cy="378693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sl-SI" i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PrePr>
                            <m:sub>
                              <m:r>
                                <a:rPr lang="sl-SI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5</m:t>
                              </m:r>
                            </m:sub>
                            <m:sup>
                              <m:r>
                                <a:rPr lang="sl-SI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sl-SI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</m:sPre>
                        </m:oMath>
                      </m:oMathPara>
                    </a14:m>
                    <a:endParaRPr lang="sl-SI" dirty="0"/>
                  </a:p>
                </p:txBody>
              </p:sp>
            </mc:Choice>
            <mc:Fallback xmlns="">
              <p:sp>
                <p:nvSpPr>
                  <p:cNvPr id="3" name="Rectangle 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6583" y="3259692"/>
                    <a:ext cx="572529" cy="37869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613"/>
                    </a:stretch>
                  </a:blipFill>
                </p:spPr>
                <p:txBody>
                  <a:bodyPr/>
                  <a:lstStyle/>
                  <a:p>
                    <a:r>
                      <a:rPr lang="sl-SI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Rectangle 3"/>
                  <p:cNvSpPr/>
                  <p:nvPr/>
                </p:nvSpPr>
                <p:spPr>
                  <a:xfrm>
                    <a:off x="4884191" y="2172992"/>
                    <a:ext cx="593368" cy="37362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sl-SI" i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PrePr>
                            <m:sub>
                              <m:r>
                                <a:rPr lang="sl-SI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7</m:t>
                              </m:r>
                            </m:sub>
                            <m:sup>
                              <m:r>
                                <a:rPr lang="sl-SI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sl-SI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</m:sPre>
                        </m:oMath>
                      </m:oMathPara>
                    </a14:m>
                    <a:endParaRPr lang="sl-SI" dirty="0"/>
                  </a:p>
                </p:txBody>
              </p:sp>
            </mc:Choice>
            <mc:Fallback xmlns="">
              <p:sp>
                <p:nvSpPr>
                  <p:cNvPr id="4" name="Rectangle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84191" y="2172992"/>
                    <a:ext cx="593368" cy="373628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sl-SI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/>
                  <p:cNvSpPr/>
                  <p:nvPr/>
                </p:nvSpPr>
                <p:spPr>
                  <a:xfrm>
                    <a:off x="6988425" y="2108543"/>
                    <a:ext cx="615810" cy="37189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Pre>
                            <m:sPrePr>
                              <m:ctrlPr>
                                <a:rPr lang="sl-SI" i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PrePr>
                            <m:sub>
                              <m:r>
                                <a:rPr lang="sl-SI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l-SI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4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lang="sl-SI">
                                  <a:latin typeface="Cambria Math" panose="02040503050406030204" pitchFamily="18" charset="0"/>
                                </a:rPr>
                                <m:t>He</m:t>
                              </m:r>
                            </m:e>
                          </m:sPre>
                        </m:oMath>
                      </m:oMathPara>
                    </a14:m>
                    <a:endParaRPr lang="sl-SI" dirty="0"/>
                  </a:p>
                </p:txBody>
              </p:sp>
            </mc:Choice>
            <mc:Fallback xmlns="">
              <p:sp>
                <p:nvSpPr>
                  <p:cNvPr id="9" name="Rectangle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88425" y="2108543"/>
                    <a:ext cx="615810" cy="371897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sl-SI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" name="Pravokotnik 1"/>
          <p:cNvSpPr/>
          <p:nvPr/>
        </p:nvSpPr>
        <p:spPr>
          <a:xfrm>
            <a:off x="1112699" y="2900590"/>
            <a:ext cx="3342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l-GR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α</a:t>
            </a: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razpada:</a:t>
            </a:r>
            <a:endParaRPr lang="sl-SI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ravokotnik 9"/>
              <p:cNvSpPr/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𝑅𝑎𝑑𝑖𝑜𝑎𝑘𝑡𝑖𝑣𝑛𝑜𝑠𝑡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𝑟𝑎𝑧𝑝𝑎𝑑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d>
                        <m:dPr>
                          <m:ctrlP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𝑓𝑖𝑠𝑖𝑗𝑎</m:t>
                          </m:r>
                        </m:e>
                      </m:d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𝑎𝑙𝑓𝑎</m:t>
                      </m:r>
                    </m:oMath>
                  </m:oMathPara>
                </a14:m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10" name="Pravokotni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57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2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avokotnik 2"/>
              <p:cNvSpPr/>
              <p:nvPr/>
            </p:nvSpPr>
            <p:spPr>
              <a:xfrm>
                <a:off x="1524000" y="5709545"/>
                <a:ext cx="9144000" cy="5342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2800" i="1" dirty="0" smtClean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92</m:t>
                          </m:r>
                        </m:sub>
                        <m:sup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238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→</m:t>
                      </m:r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90</m:t>
                          </m:r>
                        </m:sub>
                        <m:sup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234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Th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4</m:t>
                          </m:r>
                        </m:sup>
                        <m:e>
                          <m:r>
                            <a:rPr lang="sl-SI" sz="2800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</m:sPre>
                    </m:oMath>
                  </m:oMathPara>
                </a14:m>
                <a:endParaRPr lang="sl-SI" sz="28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4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5709545"/>
                <a:ext cx="9144000" cy="5342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904" y="1004539"/>
            <a:ext cx="7571888" cy="4621169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319775" y="3022735"/>
            <a:ext cx="3342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l-GR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α</a:t>
            </a: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razpada:</a:t>
            </a:r>
            <a:endParaRPr lang="sl-SI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Pravokotnik 8"/>
              <p:cNvSpPr/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𝑅𝑎𝑑𝑖𝑜𝑎𝑘𝑡𝑖𝑣𝑛𝑜𝑠𝑡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𝑟𝑎𝑧𝑝𝑎𝑑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d>
                        <m:dPr>
                          <m:ctrlP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𝑓𝑖𝑠𝑖𝑗𝑎</m:t>
                          </m:r>
                        </m:e>
                      </m:d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𝑎𝑙𝑓𝑎</m:t>
                      </m:r>
                    </m:oMath>
                  </m:oMathPara>
                </a14:m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9" name="Pravokotni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98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2"/>
          <p:cNvSpPr/>
          <p:nvPr/>
        </p:nvSpPr>
        <p:spPr>
          <a:xfrm>
            <a:off x="148621" y="1172142"/>
            <a:ext cx="11967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razpadu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beta minus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l-GR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β</a:t>
            </a:r>
            <a:r>
              <a:rPr lang="el-GR" sz="2500" b="1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razpade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nevtron na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proton, 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antinevtrino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elektron.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ravokotnik 2"/>
              <p:cNvSpPr/>
              <p:nvPr/>
            </p:nvSpPr>
            <p:spPr>
              <a:xfrm>
                <a:off x="1524000" y="4361277"/>
                <a:ext cx="9144000" cy="530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6</m:t>
                          </m:r>
                        </m:sub>
                        <m:sup>
                          <m:r>
                            <a:rPr lang="sl-SI" sz="28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→</m:t>
                      </m:r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7</m:t>
                          </m:r>
                        </m:sub>
                        <m:sup>
                          <m:r>
                            <a:rPr lang="sl-SI" sz="2800">
                              <a:latin typeface="Cambria Math" panose="02040503050406030204" pitchFamily="18" charset="0"/>
                            </a:rPr>
                            <m:t>14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sl-SI" sz="2800" i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  <a:sym typeface="Wingdings" panose="05000000000000000000" pitchFamily="2" charset="2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2800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  <a:sym typeface="Wingdings" panose="05000000000000000000" pitchFamily="2" charset="2"/>
                                </a:rPr>
                                <m:t>ν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2800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  <a:sym typeface="Wingdings" panose="05000000000000000000" pitchFamily="2" charset="2"/>
                                </a:rPr>
                                <m:t>e</m:t>
                              </m:r>
                            </m:sub>
                          </m:sSub>
                        </m:e>
                      </m:acc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sSup>
                        <m:sSup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e</m:t>
                          </m:r>
                        </m:e>
                        <m:sup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sl-SI" sz="28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1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361277"/>
                <a:ext cx="9144000" cy="5307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ravokotnik 2"/>
              <p:cNvSpPr/>
              <p:nvPr/>
            </p:nvSpPr>
            <p:spPr>
              <a:xfrm>
                <a:off x="3015521" y="5382029"/>
                <a:ext cx="6385810" cy="880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</m:sub>
                        <m:sup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→</m:t>
                      </m:r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+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sl-SI" sz="4800" b="1" i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  <a:sym typeface="Wingdings" panose="05000000000000000000" pitchFamily="2" charset="2"/>
                                </a:rPr>
                              </m:ctrlPr>
                            </m:sSubPr>
                            <m:e>
                              <m:r>
                                <a:rPr lang="sl-SI" sz="4800" b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  <a:sym typeface="Wingdings" panose="05000000000000000000" pitchFamily="2" charset="2"/>
                                </a:rPr>
                                <m:t>𝛎</m:t>
                              </m:r>
                            </m:e>
                            <m:sub>
                              <m:r>
                                <a:rPr lang="sl-SI" sz="4800" b="1" dirty="0">
                                  <a:ln w="3175">
                                    <a:noFill/>
                                  </a:ln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  <a:sym typeface="Wingdings" panose="05000000000000000000" pitchFamily="2" charset="2"/>
                                </a:rPr>
                                <m:t>𝐞</m:t>
                              </m:r>
                            </m:sub>
                          </m:sSub>
                        </m:e>
                      </m:acc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+</m:t>
                      </m:r>
                      <m:sSup>
                        <m:sSup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𝐞</m:t>
                          </m:r>
                        </m:e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sl-SI" sz="48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2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521" y="5382029"/>
                <a:ext cx="6385810" cy="880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0286" y="1915511"/>
            <a:ext cx="6450127" cy="2097206"/>
          </a:xfrm>
          <a:prstGeom prst="rect">
            <a:avLst/>
          </a:prstGeom>
        </p:spPr>
      </p:pic>
      <p:sp>
        <p:nvSpPr>
          <p:cNvPr id="7" name="Pravokotnik 6"/>
          <p:cNvSpPr/>
          <p:nvPr/>
        </p:nvSpPr>
        <p:spPr>
          <a:xfrm>
            <a:off x="375613" y="2559009"/>
            <a:ext cx="3484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l-GR" sz="32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β</a:t>
            </a:r>
            <a:r>
              <a:rPr lang="el-GR" sz="32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</a:t>
            </a: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razpada:</a:t>
            </a:r>
            <a:endParaRPr lang="sl-SI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Pravokotnik 8"/>
              <p:cNvSpPr/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𝑅𝑎𝑑𝑖𝑜𝑎𝑘𝑡𝑖𝑣𝑛𝑜𝑠𝑡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−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𝑟𝑎𝑧𝑝𝑎𝑑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d>
                      <m:dPr>
                        <m:ctrlPr>
                          <a:rPr lang="sl-SI" sz="4000" b="0" i="1" dirty="0" smtClean="0">
                            <a:ln w="3175">
                              <a:solidFill>
                                <a:schemeClr val="tx1"/>
                              </a:solidFill>
                            </a:ln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dPr>
                      <m:e>
                        <m:r>
                          <a:rPr lang="sl-SI" sz="4000" b="0" i="1" dirty="0" smtClean="0">
                            <a:ln w="3175">
                              <a:solidFill>
                                <a:schemeClr val="tx1"/>
                              </a:solidFill>
                            </a:ln>
                            <a:solidFill>
                              <a:schemeClr val="bg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𝑓𝑖𝑠𝑖𝑗𝑎</m:t>
                        </m:r>
                      </m:e>
                    </m:d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𝑏𝑒𝑡𝑎</m:t>
                    </m:r>
                  </m:oMath>
                </a14:m>
                <a:r>
                  <a:rPr lang="sl-SI" sz="4000" dirty="0" smtClean="0">
                    <a:ln w="3175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-</a:t>
                </a:r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9" name="Pravokotni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74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7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ravokotnik 2"/>
              <p:cNvSpPr/>
              <p:nvPr/>
            </p:nvSpPr>
            <p:spPr>
              <a:xfrm>
                <a:off x="1524000" y="3994404"/>
                <a:ext cx="9144000" cy="536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6</m:t>
                          </m:r>
                        </m:sub>
                        <m:sup>
                          <m:r>
                            <a:rPr lang="sl-SI" sz="28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→</m:t>
                      </m:r>
                      <m:sPre>
                        <m:sPre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5</m:t>
                          </m:r>
                        </m:sub>
                        <m:sup>
                          <m:r>
                            <a:rPr lang="sl-SI" sz="280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sl-SI" sz="280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</m:sPre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sSub>
                        <m:sSub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ν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e</m:t>
                          </m:r>
                        </m:sub>
                      </m:sSub>
                      <m:r>
                        <a:rPr lang="sl-SI" sz="2800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sSup>
                        <m:sSupPr>
                          <m:ctrlPr>
                            <a:rPr lang="sl-SI" sz="2800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e</m:t>
                          </m:r>
                        </m:e>
                        <m:sup>
                          <m:r>
                            <a:rPr lang="sl-SI" sz="2800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sl-SI" sz="25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1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994404"/>
                <a:ext cx="9144000" cy="5369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otnik 2"/>
              <p:cNvSpPr/>
              <p:nvPr/>
            </p:nvSpPr>
            <p:spPr>
              <a:xfrm>
                <a:off x="3680681" y="5336038"/>
                <a:ext cx="5721246" cy="876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</m:sub>
                        <m:sup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→</m:t>
                      </m:r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−</m:t>
                          </m:r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sSub>
                        <m:sSub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𝛎</m:t>
                          </m:r>
                        </m:e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𝐞</m:t>
                          </m:r>
                        </m:sub>
                      </m:sSub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sSup>
                        <m:sSup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</m:ctrlPr>
                        </m:sSupPr>
                        <m:e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𝐞</m:t>
                          </m:r>
                        </m:e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  <a:sym typeface="Wingdings" panose="05000000000000000000" pitchFamily="2" charset="2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sl-SI" sz="48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9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681" y="5336038"/>
                <a:ext cx="5721246" cy="876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4014521" y="1811570"/>
            <a:ext cx="6411483" cy="1901131"/>
            <a:chOff x="1716090" y="1586856"/>
            <a:chExt cx="6411483" cy="1901131"/>
          </a:xfrm>
        </p:grpSpPr>
        <p:pic>
          <p:nvPicPr>
            <p:cNvPr id="10" name="Picture 8" descr="http://education.jlab.org/glossary/betadecay.gif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061"/>
            <a:stretch/>
          </p:blipFill>
          <p:spPr bwMode="auto">
            <a:xfrm>
              <a:off x="1716090" y="2035630"/>
              <a:ext cx="6067425" cy="145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5305399" y="1954201"/>
              <a:ext cx="141108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sl-SI" dirty="0"/>
                <a:t>nevtrino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6716486" y="1954201"/>
              <a:ext cx="141108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sl-SI" dirty="0"/>
                <a:t>pozitron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1922918" y="1586856"/>
                  <a:ext cx="615297" cy="40806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sl-SI" sz="2000" i="1" dirty="0">
                                <a:ln w="3175">
                                  <a:noFill/>
                                </a:ln>
                                <a:latin typeface="Cambria Math" panose="02040503050406030204" pitchFamily="18" charset="0"/>
                                <a:ea typeface="Verdana" pitchFamily="34" charset="0"/>
                                <a:cs typeface="Verdana" pitchFamily="34" charset="0"/>
                              </a:rPr>
                            </m:ctrlPr>
                          </m:sPrePr>
                          <m:sub>
                            <m:r>
                              <a:rPr lang="sl-SI" sz="2000" dirty="0">
                                <a:ln w="3175">
                                  <a:noFill/>
                                </a:ln>
                                <a:latin typeface="Cambria Math" panose="02040503050406030204" pitchFamily="18" charset="0"/>
                                <a:ea typeface="Verdana" pitchFamily="34" charset="0"/>
                                <a:cs typeface="Verdana" pitchFamily="34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l-SI" sz="2000" dirty="0">
                                <a:ln w="3175">
                                  <a:noFill/>
                                </a:ln>
                                <a:latin typeface="Cambria Math" panose="02040503050406030204" pitchFamily="18" charset="0"/>
                                <a:ea typeface="Verdana" pitchFamily="34" charset="0"/>
                                <a:cs typeface="Verdana" pitchFamily="34" charset="0"/>
                              </a:rPr>
                              <m:t>10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sl-SI" sz="200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</m:sPre>
                      </m:oMath>
                    </m:oMathPara>
                  </a14:m>
                  <a:endParaRPr lang="sl-SI" sz="2000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2918" y="1586856"/>
                  <a:ext cx="615297" cy="40806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b="-2985"/>
                  </a:stretch>
                </a:blipFill>
              </p:spPr>
              <p:txBody>
                <a:bodyPr/>
                <a:lstStyle/>
                <a:p>
                  <a:r>
                    <a:rPr lang="sl-SI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3928813" y="1586856"/>
                  <a:ext cx="628121" cy="41248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sl-SI" sz="2000" i="1" dirty="0">
                                <a:ln w="3175">
                                  <a:noFill/>
                                </a:ln>
                                <a:latin typeface="Cambria Math" panose="02040503050406030204" pitchFamily="18" charset="0"/>
                                <a:ea typeface="Verdana" pitchFamily="34" charset="0"/>
                                <a:cs typeface="Verdana" pitchFamily="34" charset="0"/>
                              </a:rPr>
                            </m:ctrlPr>
                          </m:sPrePr>
                          <m:sub>
                            <m:r>
                              <a:rPr lang="sl-SI" sz="2000" dirty="0">
                                <a:ln w="3175">
                                  <a:noFill/>
                                </a:ln>
                                <a:latin typeface="Cambria Math" panose="02040503050406030204" pitchFamily="18" charset="0"/>
                                <a:ea typeface="Verdana" pitchFamily="34" charset="0"/>
                                <a:cs typeface="Verdana" pitchFamily="34" charset="0"/>
                              </a:rPr>
                              <m:t>5</m:t>
                            </m:r>
                          </m:sub>
                          <m:sup>
                            <m:r>
                              <a:rPr lang="sl-SI" sz="2000" dirty="0">
                                <a:ln w="3175">
                                  <a:noFill/>
                                </a:ln>
                                <a:latin typeface="Cambria Math" panose="02040503050406030204" pitchFamily="18" charset="0"/>
                                <a:ea typeface="Verdana" pitchFamily="34" charset="0"/>
                                <a:cs typeface="Verdana" pitchFamily="34" charset="0"/>
                              </a:rPr>
                              <m:t>10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sl-SI" sz="200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sPre>
                      </m:oMath>
                    </m:oMathPara>
                  </a14:m>
                  <a:endParaRPr lang="sl-SI" sz="2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8813" y="1586856"/>
                  <a:ext cx="628121" cy="41248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2985"/>
                  </a:stretch>
                </a:blipFill>
              </p:spPr>
              <p:txBody>
                <a:bodyPr/>
                <a:lstStyle/>
                <a:p>
                  <a:r>
                    <a:rPr lang="sl-SI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Pravokotnik 2"/>
          <p:cNvSpPr/>
          <p:nvPr/>
        </p:nvSpPr>
        <p:spPr>
          <a:xfrm>
            <a:off x="759823" y="1002132"/>
            <a:ext cx="106723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razpadu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beta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plus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l-GR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β</a:t>
            </a:r>
            <a:r>
              <a:rPr lang="sl-SI" sz="2500" b="1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+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razpade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proton na nevtron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nevtrino in pozitron.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Pravokotnik 14"/>
          <p:cNvSpPr/>
          <p:nvPr/>
        </p:nvSpPr>
        <p:spPr>
          <a:xfrm>
            <a:off x="224852" y="2469749"/>
            <a:ext cx="3484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l-GR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β</a:t>
            </a:r>
            <a:r>
              <a:rPr lang="sl-SI" sz="32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+</a:t>
            </a:r>
            <a:r>
              <a:rPr lang="sl-SI" sz="32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razpada:</a:t>
            </a:r>
            <a:endParaRPr lang="sl-SI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Pravokotnik 16"/>
              <p:cNvSpPr/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𝑅𝑎𝑑𝑖𝑜𝑎𝑘𝑡𝑖𝑣𝑛𝑜𝑠𝑡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𝑟𝑎𝑧𝑝𝑎𝑑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d>
                        <m:dPr>
                          <m:ctrlP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𝑓𝑖𝑠𝑖𝑗𝑎</m:t>
                          </m:r>
                        </m:e>
                      </m:d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𝑏𝑒𝑡𝑎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+</m:t>
                      </m:r>
                    </m:oMath>
                  </m:oMathPara>
                </a14:m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17" name="Pravokotnik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913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4" grpId="0"/>
      <p:bldP spid="15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1524000" y="126335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razpadu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gama (</a:t>
            </a:r>
            <a:r>
              <a:rPr lang="el-GR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γ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sestava jedra ne spremeni.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Jedro odda foton </a:t>
            </a:r>
            <a:r>
              <a:rPr lang="el-GR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γ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ko preide iz vzbujenega stanja v nižje stanje.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otnik 2"/>
              <p:cNvSpPr/>
              <p:nvPr/>
            </p:nvSpPr>
            <p:spPr>
              <a:xfrm>
                <a:off x="4314669" y="5018556"/>
                <a:ext cx="3562662" cy="873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</m:sub>
                        <m:sup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→</m:t>
                      </m:r>
                      <m:sPre>
                        <m:sPrePr>
                          <m:ctrlP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PrePr>
                        <m:sub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𝐙</m:t>
                          </m:r>
                        </m:sub>
                        <m:sup>
                          <m:r>
                            <a:rPr lang="sl-SI" sz="4800" b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sup>
                        <m:e>
                          <m:r>
                            <a:rPr lang="sl-SI" sz="4800" b="1" i="1" dirty="0">
                              <a:ln w="3175">
                                <a:noFill/>
                              </a:ln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𝑿</m:t>
                          </m:r>
                        </m:e>
                      </m:sPre>
                      <m:r>
                        <a:rPr lang="sl-SI" sz="4800" b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  <a:sym typeface="Wingdings" panose="05000000000000000000" pitchFamily="2" charset="2"/>
                        </a:rPr>
                        <m:t>+</m:t>
                      </m:r>
                      <m:r>
                        <a:rPr lang="sl-SI" sz="4800" b="1" i="1" dirty="0">
                          <a:ln w="3175">
                            <a:noFill/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  <a:sym typeface="Wingdings" panose="05000000000000000000" pitchFamily="2" charset="2"/>
                        </a:rPr>
                        <m:t>𝛄</m:t>
                      </m:r>
                    </m:oMath>
                  </m:oMathPara>
                </a14:m>
                <a:endParaRPr lang="sl-SI" sz="4800" b="1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9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669" y="5018556"/>
                <a:ext cx="3562662" cy="8731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ravokotnik 2"/>
          <p:cNvSpPr/>
          <p:nvPr/>
        </p:nvSpPr>
        <p:spPr>
          <a:xfrm>
            <a:off x="1524000" y="61695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Pogosto razpad gama sledi ostalim jedrskim reakcijam.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2441028"/>
            <a:ext cx="4876800" cy="2524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Pravokotnik 7"/>
              <p:cNvSpPr/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𝑅𝑎𝑑𝑖𝑜𝑎𝑘𝑡𝑖𝑣𝑛𝑜𝑠𝑡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𝑟𝑎𝑧𝑝𝑎𝑑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d>
                        <m:dPr>
                          <m:ctrlP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dPr>
                        <m:e>
                          <m:r>
                            <a:rPr lang="sl-SI" sz="4000" b="0" i="1" dirty="0" smtClean="0">
                              <a:ln w="3175">
                                <a:solidFill>
                                  <a:schemeClr val="tx1"/>
                                </a:solidFill>
                              </a:ln>
                              <a:solidFill>
                                <a:schemeClr val="bg1">
                                  <a:lumMod val="8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𝑓𝑖𝑠𝑖𝑗𝑎</m:t>
                          </m:r>
                        </m:e>
                      </m:d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𝑔𝑎𝑚𝑎</m:t>
                      </m:r>
                    </m:oMath>
                  </m:oMathPara>
                </a14:m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8" name="Pravoko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168" y="301105"/>
                <a:ext cx="1011791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78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9286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otnik 2"/>
              <p:cNvSpPr/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𝛼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,</m:t>
                    </m:r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𝛽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𝑖𝑛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𝛾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</m:oMath>
                </a14:m>
                <a:r>
                  <a:rPr lang="sl-SI" sz="4000" dirty="0" smtClean="0">
                    <a:ln w="3175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radioaktivnost</a:t>
                </a:r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39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5" y="1375348"/>
            <a:ext cx="9107805" cy="5120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/>
              <p:cNvSpPr/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𝛼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,</m:t>
                    </m:r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𝛽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𝑖𝑛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𝛾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</m:oMath>
                </a14:m>
                <a:r>
                  <a:rPr lang="sl-SI" sz="4000" dirty="0" smtClean="0">
                    <a:ln w="3175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radioaktivnost</a:t>
                </a:r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5"/>
          <a:srcRect l="3661" t="22808" r="45454" b="4799"/>
          <a:stretch/>
        </p:blipFill>
        <p:spPr>
          <a:xfrm>
            <a:off x="9197910" y="2384186"/>
            <a:ext cx="2908092" cy="3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9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720" y="156718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otnik 2"/>
              <p:cNvSpPr/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4000" dirty="0" smtClean="0">
                    <a:ln w="3175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  <a:ea typeface="Cambria Math" panose="02040503050406030204" pitchFamily="18" charset="0"/>
                    <a:cs typeface="Verdana" pitchFamily="34" charset="0"/>
                  </a:rPr>
                  <a:t>Prehajanje </a:t>
                </a:r>
                <a14:m>
                  <m:oMath xmlns:m="http://schemas.openxmlformats.org/officeDocument/2006/math"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𝛼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,</m:t>
                    </m:r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𝛽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𝑖𝑛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  <m:r>
                      <a:rPr lang="sl-SI" sz="400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𝛾</m:t>
                    </m:r>
                    <m:r>
                      <a:rPr lang="sl-SI" sz="4000" b="0" i="1" dirty="0" smtClean="0">
                        <a:ln w="3175">
                          <a:solidFill>
                            <a:schemeClr val="tx1"/>
                          </a:solidFill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 </m:t>
                    </m:r>
                  </m:oMath>
                </a14:m>
                <a:r>
                  <a:rPr lang="sl-SI" sz="4000" dirty="0" smtClean="0">
                    <a:ln w="3175">
                      <a:solidFill>
                        <a:schemeClr val="tx1"/>
                      </a:solidFill>
                    </a:ln>
                    <a:solidFill>
                      <a:schemeClr val="bg1">
                        <a:lumMod val="85000"/>
                      </a:schemeClr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skozi snov</a:t>
                </a:r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06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2990255"/>
            <a:ext cx="5143500" cy="3754755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524000" y="53879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Zgradba atoma in atomskega jedra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1524000" y="13744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Atom je sestavljen iz jedra in elektronskega oblaka.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524000" y="203452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jedru so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protoni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(p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in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nevtroni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(n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elektronskem oblaku pa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6238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524000" y="52820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Razpolovni čas</a:t>
            </a:r>
          </a:p>
        </p:txBody>
      </p:sp>
      <p:sp>
        <p:nvSpPr>
          <p:cNvPr id="3" name="Pravokotnik 2"/>
          <p:cNvSpPr/>
          <p:nvPr/>
        </p:nvSpPr>
        <p:spPr>
          <a:xfrm>
            <a:off x="1524000" y="132900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Mnoga atomska jedra so nestabilna – predvsem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jedra težkih elementov s konca periodnega sistema.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1524000" y="236122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Zato ne zdržijo dolgo v svojem stanju - prej ali slej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sevajo in razpadejo.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1524000" y="339343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Pravimo, da so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radioaktivna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074" name="Picture 2" descr="https://upload.wikimedia.org/wikipedia/commons/thumb/b/b5/Radioactive.svg/200px-Radioactiv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348844"/>
            <a:ext cx="1905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81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524000" y="28765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posamezno jedro ne moremo vedeti, kdaj bo razpadlo.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1524000" y="95696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primerjamo vzorce različnih radioaktivnih jeder, opazimo,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nekateri razpadajo hitreje kot drugi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028" name="Picture 4" descr="https://si.openprof.com/ge/images/88/eksponentni_razpad_1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3184764"/>
            <a:ext cx="8531225" cy="221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2"/>
          <p:cNvSpPr/>
          <p:nvPr/>
        </p:nvSpPr>
        <p:spPr>
          <a:xfrm>
            <a:off x="1524000" y="201099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seboj primerjamo čase njihovega razpada, in sicer – po kolikšnem času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razpade polovica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radioaktivnih jeder v vzorcu.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1523999" y="5578921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Določimo razpolovni čas: </a:t>
            </a:r>
            <a:r>
              <a:rPr lang="sl-SI" sz="4000" b="1" dirty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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01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i.openprof.com/ge/images/88/eksponentni_razpad_1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234736"/>
            <a:ext cx="8531225" cy="221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524000" y="2693395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 (0) = 32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 (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) = 16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 (2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) = 8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 (3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) = 4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 (4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) = __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2"/>
              <p:cNvSpPr/>
              <p:nvPr/>
            </p:nvSpPr>
            <p:spPr>
              <a:xfrm>
                <a:off x="1523999" y="4955202"/>
                <a:ext cx="9144000" cy="477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l-SI" sz="250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N</m:t>
                    </m:r>
                    <m:r>
                      <a:rPr lang="sl-SI" sz="250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sl-SI" sz="250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n</m:t>
                    </m:r>
                    <m:r>
                      <m:rPr>
                        <m:nor/>
                      </m:rPr>
                      <a:rPr lang="sl-SI" sz="2500" dirty="0">
                        <a:ln w="3175">
                          <a:noFill/>
                        </a:ln>
                        <a:latin typeface="Cambria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</m:t>
                    </m:r>
                    <m:r>
                      <a:rPr lang="sl-SI" sz="2500" dirty="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  <a:sym typeface="Symbol" panose="05050102010706020507" pitchFamily="18" charset="2"/>
                      </a:rPr>
                      <m:t>)</m:t>
                    </m:r>
                    <m:r>
                      <a:rPr lang="sl-SI" sz="2500">
                        <a:ln w="3175">
                          <a:noFill/>
                        </a:ln>
                        <a:latin typeface="Cambria Math" panose="02040503050406030204" pitchFamily="18" charset="0"/>
                        <a:ea typeface="Verdana" pitchFamily="34" charset="0"/>
                        <a:cs typeface="Verdana" pitchFamily="34" charset="0"/>
                      </a:rPr>
                      <m:t>=</m:t>
                    </m:r>
                    <m:sSub>
                      <m:sSubPr>
                        <m:ctrlPr>
                          <a:rPr lang="sl-SI" sz="2500" i="1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sl-SI" sz="250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n</m:t>
                        </m:r>
                      </m:e>
                      <m:sub>
                        <m:r>
                          <a:rPr lang="sl-SI" sz="250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Verdana" pitchFamily="34" charset="0"/>
                            <a:cs typeface="Verdana" pitchFamily="34" charset="0"/>
                          </a:rPr>
                          <m:t>0</m:t>
                        </m:r>
                      </m:sub>
                    </m:sSub>
                    <m:r>
                      <a:rPr lang="sl-SI" sz="2500">
                        <a:ln w="3175"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itchFamily="34" charset="0"/>
                      </a:rPr>
                      <m:t>∙</m:t>
                    </m:r>
                    <m:sSup>
                      <m:sSupPr>
                        <m:ctrlPr>
                          <a:rPr lang="sl-SI" sz="2500" i="1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</m:ctrlPr>
                      </m:sSupPr>
                      <m:e>
                        <m:r>
                          <a:rPr lang="sl-SI" sz="250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2</m:t>
                        </m:r>
                      </m:e>
                      <m:sup>
                        <m:r>
                          <a:rPr lang="sl-SI" sz="250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sl-SI" sz="250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n</m:t>
                        </m:r>
                        <m:r>
                          <a:rPr lang="sl-SI" sz="2500">
                            <a:ln w="3175">
                              <a:noFill/>
                            </a:ln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itchFamily="34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sl-SI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:endParaRPr lang="sl-SI" sz="25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9" y="4955202"/>
                <a:ext cx="9144000" cy="477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62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840" y="148590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524000" y="28765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Število radioaktivnih elementov se s časom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eksponentno zmanjšuje.</a:t>
            </a:r>
          </a:p>
        </p:txBody>
      </p:sp>
    </p:spTree>
    <p:extLst>
      <p:ext uri="{BB962C8B-B14F-4D97-AF65-F5344CB8AC3E}">
        <p14:creationId xmlns:p14="http://schemas.microsoft.com/office/powerpoint/2010/main" val="18422690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kalijevjodid.si/images/vsebina/radioloska-in-jedrska-varnost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744" y="1624011"/>
            <a:ext cx="6132512" cy="494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524000" y="28765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Število radioaktivnih elementov se s časom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eksponentno zmanjšuje.</a:t>
            </a:r>
          </a:p>
        </p:txBody>
      </p:sp>
    </p:spTree>
    <p:extLst>
      <p:ext uri="{BB962C8B-B14F-4D97-AF65-F5344CB8AC3E}">
        <p14:creationId xmlns:p14="http://schemas.microsoft.com/office/powerpoint/2010/main" val="284609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161798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524000" y="60238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Verižne jedrske reakcije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0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106" y="1240435"/>
            <a:ext cx="9107805" cy="5120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𝐽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𝑒𝑑𝑟𝑠𝑘𝑖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 </m:t>
                      </m:r>
                      <m:r>
                        <a:rPr lang="sl-SI" sz="4000" b="0" i="1" dirty="0" smtClean="0">
                          <a:ln w="3175">
                            <a:solidFill>
                              <a:schemeClr val="tx1"/>
                            </a:solidFill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𝑟𝑒𝑎𝑘𝑡𝑜𝑟</m:t>
                      </m:r>
                    </m:oMath>
                  </m:oMathPara>
                </a14:m>
                <a:endParaRPr lang="sl-SI" sz="4000" dirty="0">
                  <a:ln w="3175">
                    <a:solidFill>
                      <a:schemeClr val="tx1"/>
                    </a:solidFill>
                  </a:ln>
                  <a:solidFill>
                    <a:schemeClr val="bg1">
                      <a:lumMod val="8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12817"/>
                <a:ext cx="91440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170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24000" y="53879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Velikost atoma in atomskega jedra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7" y="1684089"/>
            <a:ext cx="4705826" cy="40809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5191576" y="3383964"/>
                <a:ext cx="2801507" cy="6652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sl-SI" sz="3600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ctrlPr>
                          <a:rPr lang="sl-SI" sz="3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l-SI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sl-SI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l-SI" sz="3600" dirty="0" smtClean="0"/>
                  <a:t> </a:t>
                </a:r>
                <a:endParaRPr lang="sl-SI" sz="36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576" y="3383964"/>
                <a:ext cx="2801507" cy="6652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596" y="2225252"/>
            <a:ext cx="2381250" cy="3238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5452318" y="4239777"/>
                <a:ext cx="21754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=1,3 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𝑓𝑚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318" y="4239777"/>
                <a:ext cx="2175467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053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154178" y="39374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 atoma in atomskega jedra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074" y="4115803"/>
            <a:ext cx="5423154" cy="27241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94" y="1615073"/>
            <a:ext cx="4229100" cy="186309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192" y="4461315"/>
            <a:ext cx="3962400" cy="2365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4844057" y="1308349"/>
                <a:ext cx="7266348" cy="6097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sz="3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sl-SI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sl-SI" sz="3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sz="36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l-SI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l-SI" sz="3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sl-SI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=1,66∙</m:t>
                    </m:r>
                    <m:sSup>
                      <m:sSupPr>
                        <m:ctrlP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sl-SI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−27</m:t>
                        </m:r>
                      </m:sup>
                    </m:sSup>
                  </m:oMath>
                </a14:m>
                <a:r>
                  <a:rPr lang="sl-SI" sz="3600" dirty="0" smtClean="0"/>
                  <a:t>kg</a:t>
                </a:r>
                <a:endParaRPr lang="sl-SI" sz="3600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057" y="1308349"/>
                <a:ext cx="7266348" cy="609719"/>
              </a:xfrm>
              <a:prstGeom prst="rect">
                <a:avLst/>
              </a:prstGeom>
              <a:blipFill>
                <a:blip r:embed="rId5"/>
                <a:stretch>
                  <a:fillRect t="-20000" r="-2768" b="-3800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6643819" y="2168221"/>
                <a:ext cx="4119013" cy="5403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=1,6726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−27</m:t>
                        </m:r>
                      </m:sup>
                    </m:sSup>
                  </m:oMath>
                </a14:m>
                <a:r>
                  <a:rPr lang="sl-SI" sz="3200" dirty="0" smtClean="0"/>
                  <a:t> kg</a:t>
                </a:r>
                <a:endParaRPr lang="sl-SI" sz="32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819" y="2168221"/>
                <a:ext cx="4119013" cy="540341"/>
              </a:xfrm>
              <a:prstGeom prst="rect">
                <a:avLst/>
              </a:prstGeom>
              <a:blipFill>
                <a:blip r:embed="rId6"/>
                <a:stretch>
                  <a:fillRect t="-20455" r="-4882" b="-3977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6656284" y="2770714"/>
                <a:ext cx="412529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=1,6929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−27</m:t>
                        </m:r>
                      </m:sup>
                    </m:sSup>
                  </m:oMath>
                </a14:m>
                <a:r>
                  <a:rPr lang="sl-SI" sz="3200" dirty="0" smtClean="0"/>
                  <a:t> kg</a:t>
                </a:r>
                <a:endParaRPr lang="sl-SI" sz="32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284" y="2770714"/>
                <a:ext cx="4125296" cy="492443"/>
              </a:xfrm>
              <a:prstGeom prst="rect">
                <a:avLst/>
              </a:prstGeom>
              <a:blipFill>
                <a:blip r:embed="rId7"/>
                <a:stretch>
                  <a:fillRect t="-25000" r="-4874" b="-5125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/>
              <p:cNvSpPr txBox="1"/>
              <p:nvPr/>
            </p:nvSpPr>
            <p:spPr>
              <a:xfrm>
                <a:off x="6676704" y="3364312"/>
                <a:ext cx="364189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=9,11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−31</m:t>
                        </m:r>
                      </m:sup>
                    </m:sSup>
                  </m:oMath>
                </a14:m>
                <a:r>
                  <a:rPr lang="sl-SI" sz="3200" dirty="0" smtClean="0"/>
                  <a:t> kg</a:t>
                </a:r>
                <a:endParaRPr lang="sl-SI" sz="3200" dirty="0"/>
              </a:p>
            </p:txBody>
          </p:sp>
        </mc:Choice>
        <mc:Fallback xmlns=""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704" y="3364312"/>
                <a:ext cx="3641894" cy="492443"/>
              </a:xfrm>
              <a:prstGeom prst="rect">
                <a:avLst/>
              </a:prstGeom>
              <a:blipFill>
                <a:blip r:embed="rId8"/>
                <a:stretch>
                  <a:fillRect t="-24691" r="-5853" b="-4938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oljeZBesedilom 9"/>
          <p:cNvSpPr txBox="1"/>
          <p:nvPr/>
        </p:nvSpPr>
        <p:spPr>
          <a:xfrm>
            <a:off x="4662592" y="3274047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/>
              <a:t>elektron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4662592" y="2747065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nevtron</a:t>
            </a:r>
            <a:endParaRPr lang="sl-SI" sz="3200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4662592" y="2160431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proton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209520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19331" y="72276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 atoma in atomskega jedra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2"/>
              <p:cNvSpPr txBox="1"/>
              <p:nvPr/>
            </p:nvSpPr>
            <p:spPr>
              <a:xfrm>
                <a:off x="3666672" y="1966902"/>
                <a:ext cx="525438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sl-SI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=−1,602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sl-SI" sz="3200" dirty="0" smtClean="0"/>
                  <a:t> As</a:t>
                </a:r>
                <a:endParaRPr lang="sl-SI" sz="3200" dirty="0"/>
              </a:p>
            </p:txBody>
          </p:sp>
        </mc:Choice>
        <mc:Fallback xmlns="">
          <p:sp>
            <p:nvSpPr>
              <p:cNvPr id="3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72" y="1966902"/>
                <a:ext cx="5254387" cy="492443"/>
              </a:xfrm>
              <a:prstGeom prst="rect">
                <a:avLst/>
              </a:prstGeom>
              <a:blipFill>
                <a:blip r:embed="rId2"/>
                <a:stretch>
                  <a:fillRect t="-25000" r="-3828" b="-5125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3666672" y="2688928"/>
                <a:ext cx="5276253" cy="5403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=+</m:t>
                    </m:r>
                    <m:sSub>
                      <m:sSubPr>
                        <m:ctrlPr>
                          <a:rPr lang="sl-SI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sl-SI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l-SI" sz="3200" b="0" i="1" smtClean="0">
                        <a:latin typeface="Cambria Math" panose="02040503050406030204" pitchFamily="18" charset="0"/>
                      </a:rPr>
                      <m:t>=+1,602</m:t>
                    </m:r>
                    <m:r>
                      <a:rPr lang="sl-SI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sl-SI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sl-SI" sz="3200" dirty="0" smtClean="0"/>
                  <a:t> As</a:t>
                </a:r>
                <a:endParaRPr lang="sl-SI" sz="32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72" y="2688928"/>
                <a:ext cx="5276253" cy="540341"/>
              </a:xfrm>
              <a:prstGeom prst="rect">
                <a:avLst/>
              </a:prstGeom>
              <a:blipFill>
                <a:blip r:embed="rId3"/>
                <a:stretch>
                  <a:fillRect t="-19101" r="-3695" b="-3932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4"/>
              <p:cNvSpPr txBox="1"/>
              <p:nvPr/>
            </p:nvSpPr>
            <p:spPr>
              <a:xfrm>
                <a:off x="3666672" y="3458852"/>
                <a:ext cx="126252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5" name="PoljeZBesedilom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72" y="3458852"/>
                <a:ext cx="126252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3666672" y="4340070"/>
                <a:ext cx="1892185" cy="5320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=+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sl-SI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72" y="4340070"/>
                <a:ext cx="1892185" cy="5320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3666672" y="5490433"/>
                <a:ext cx="21222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𝑒𝑜</m:t>
                          </m:r>
                        </m:sub>
                      </m:sSub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sl-SI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672" y="5490433"/>
                <a:ext cx="2122248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8675886" y="4917768"/>
                <a:ext cx="126252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sl-SI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l-SI" sz="3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5886" y="4917768"/>
                <a:ext cx="1262525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oljeZBesedilom 8"/>
          <p:cNvSpPr txBox="1"/>
          <p:nvPr/>
        </p:nvSpPr>
        <p:spPr>
          <a:xfrm>
            <a:off x="1019331" y="2034020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/>
              <a:t>elektron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1019331" y="2759630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proton</a:t>
            </a:r>
            <a:endParaRPr lang="sl-SI" sz="3200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1019331" y="3458852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nevtron</a:t>
            </a:r>
            <a:endParaRPr lang="sl-SI" sz="3200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1104214" y="4332993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jedro</a:t>
            </a:r>
            <a:endParaRPr lang="sl-SI" sz="3200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1104214" y="5207134"/>
            <a:ext cx="2503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Elektronska ovojnica</a:t>
            </a:r>
            <a:endParaRPr lang="sl-SI" sz="3200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6304798" y="4921860"/>
            <a:ext cx="199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3200" dirty="0" smtClean="0"/>
              <a:t>atom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219680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524001" y="46685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Podatke o zgradbi atoma razberemo iz periodnega sistema elementov.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86" y="1478535"/>
            <a:ext cx="7141029" cy="520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8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2178</Words>
  <Application>Microsoft Office PowerPoint</Application>
  <PresentationFormat>Širokozaslonsko</PresentationFormat>
  <Paragraphs>252</Paragraphs>
  <Slides>56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56</vt:i4>
      </vt:variant>
    </vt:vector>
  </HeadingPairs>
  <TitlesOfParts>
    <vt:vector size="66" baseType="lpstr">
      <vt:lpstr>Arial</vt:lpstr>
      <vt:lpstr>Calibri</vt:lpstr>
      <vt:lpstr>Calibri Light</vt:lpstr>
      <vt:lpstr>Cambria</vt:lpstr>
      <vt:lpstr>Cambria Math</vt:lpstr>
      <vt:lpstr>Symbol</vt:lpstr>
      <vt:lpstr>Times New Roman</vt:lpstr>
      <vt:lpstr>Verdana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Angela</dc:creator>
  <cp:lastModifiedBy>Angela Petek</cp:lastModifiedBy>
  <cp:revision>69</cp:revision>
  <dcterms:created xsi:type="dcterms:W3CDTF">2020-05-20T20:14:35Z</dcterms:created>
  <dcterms:modified xsi:type="dcterms:W3CDTF">2021-05-26T06:12:25Z</dcterms:modified>
</cp:coreProperties>
</file>