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7" r:id="rId2"/>
    <p:sldId id="306" r:id="rId3"/>
    <p:sldId id="307" r:id="rId4"/>
    <p:sldId id="308" r:id="rId5"/>
    <p:sldId id="309" r:id="rId6"/>
    <p:sldId id="258" r:id="rId7"/>
    <p:sldId id="316" r:id="rId8"/>
    <p:sldId id="259" r:id="rId9"/>
    <p:sldId id="260" r:id="rId10"/>
    <p:sldId id="265" r:id="rId11"/>
    <p:sldId id="304" r:id="rId12"/>
    <p:sldId id="263" r:id="rId13"/>
    <p:sldId id="289" r:id="rId14"/>
    <p:sldId id="319" r:id="rId15"/>
    <p:sldId id="269" r:id="rId16"/>
    <p:sldId id="318" r:id="rId17"/>
    <p:sldId id="303" r:id="rId18"/>
    <p:sldId id="262" r:id="rId19"/>
    <p:sldId id="302" r:id="rId20"/>
    <p:sldId id="264" r:id="rId21"/>
    <p:sldId id="266" r:id="rId22"/>
    <p:sldId id="317" r:id="rId23"/>
    <p:sldId id="320" r:id="rId24"/>
    <p:sldId id="272" r:id="rId25"/>
    <p:sldId id="273" r:id="rId26"/>
    <p:sldId id="271" r:id="rId27"/>
    <p:sldId id="276" r:id="rId28"/>
    <p:sldId id="313" r:id="rId29"/>
    <p:sldId id="274" r:id="rId30"/>
    <p:sldId id="296" r:id="rId31"/>
    <p:sldId id="293" r:id="rId32"/>
    <p:sldId id="275" r:id="rId33"/>
    <p:sldId id="297" r:id="rId34"/>
    <p:sldId id="295" r:id="rId35"/>
    <p:sldId id="294" r:id="rId36"/>
    <p:sldId id="292" r:id="rId37"/>
    <p:sldId id="311" r:id="rId38"/>
    <p:sldId id="277" r:id="rId39"/>
    <p:sldId id="268" r:id="rId40"/>
    <p:sldId id="312" r:id="rId41"/>
    <p:sldId id="299" r:id="rId42"/>
    <p:sldId id="291" r:id="rId43"/>
    <p:sldId id="300" r:id="rId44"/>
    <p:sldId id="270" r:id="rId45"/>
    <p:sldId id="301" r:id="rId46"/>
    <p:sldId id="290" r:id="rId47"/>
    <p:sldId id="278" r:id="rId48"/>
    <p:sldId id="314" r:id="rId49"/>
    <p:sldId id="285" r:id="rId50"/>
    <p:sldId id="286" r:id="rId51"/>
    <p:sldId id="287" r:id="rId52"/>
    <p:sldId id="315" r:id="rId53"/>
    <p:sldId id="280" r:id="rId54"/>
    <p:sldId id="281" r:id="rId55"/>
    <p:sldId id="305" r:id="rId56"/>
    <p:sldId id="282" r:id="rId57"/>
    <p:sldId id="283" r:id="rId58"/>
    <p:sldId id="284" r:id="rId5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25F65-3D8A-4D04-AF8D-7BDBDAB0C68C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D4F0FF-CD25-47A3-9E0C-D71C8D5D557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7558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9847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https://youtu.be/wrzWAox8NCM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48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8028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9342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9189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7636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8443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863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5083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327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02801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843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4951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494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90600-EADC-48A4-A98B-1F749B8AFC0A}" type="datetimeFigureOut">
              <a:rPr lang="sl-SI" smtClean="0"/>
              <a:t>13. 04. 2021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AC37F-F491-4E64-8823-CFC5B39A322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2093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2gtHxFSj6ag" TargetMode="External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hyperlink" Target="https://www.youtube.com/watch?v=uNeZGfUhG1E" TargetMode="External"/><Relationship Id="rId2" Type="http://schemas.openxmlformats.org/officeDocument/2006/relationships/hyperlink" Target="https://www.acs.psu.edu/drussell/Demos/superposition/standing.gi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4EDr2YY9lyA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hyperlink" Target="https://www.youtube.com/watch?v=C6qL0RVd98c" TargetMode="External"/><Relationship Id="rId4" Type="http://schemas.openxmlformats.org/officeDocument/2006/relationships/hyperlink" Target="https://www.youtube.com/watch?v=_BbkDTrYVhM" TargetMode="Externa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youtube.com/watch?v=7_ZsPItGLUQ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hyperlink" Target="https://www.youtube.com/watch?v=6JeyiM0YNo4&amp;feature=related" TargetMode="External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youtube.com/watch?v=8YGQmV3NxMI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hyperlink" Target="https://www.youtube.com/watch?v=kyq6QGkVTJU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youtube.com/watch?v=MICCl0ke058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youtube.com/watch?v=N5Ch2NThFvY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youtube.com/watch?v=JBRJZnXUxT8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youtube.com/watch?v=Wf0mZ42Kf7w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animations.physics.unsw.edu.au/waves-sound/standing-waves/index.html#8.5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youtube.com/watch?v=jz8IIk_bps0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IU8xeJlJ0mk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0.png"/><Relationship Id="rId13" Type="http://schemas.openxmlformats.org/officeDocument/2006/relationships/image" Target="../media/image430.pn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12" Type="http://schemas.openxmlformats.org/officeDocument/2006/relationships/image" Target="../media/image42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10.png"/><Relationship Id="rId5" Type="http://schemas.openxmlformats.org/officeDocument/2006/relationships/image" Target="../media/image43.png"/><Relationship Id="rId10" Type="http://schemas.openxmlformats.org/officeDocument/2006/relationships/image" Target="../media/image400.png"/><Relationship Id="rId4" Type="http://schemas.openxmlformats.org/officeDocument/2006/relationships/image" Target="../media/image42.png"/><Relationship Id="rId9" Type="http://schemas.openxmlformats.org/officeDocument/2006/relationships/image" Target="../media/image3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youtube.com/watch?v=qUiB_zd9M0k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youtube.com/watch?v=cBZmyG-WqNo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youtube.com/watch?v=bHdHaYNX4Tk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www.youtube.com/watch?v=Iuv6hY6zsd0&amp;list=RDCMUCHnyfMqiRRG1u-2MsSQLbXA&amp;start_radio=1&amp;t=329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s://www.youtube.com/watch?v=7GLDgtwsMUo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https://phet.colorado.edu/sims/html/wave-interference/latest/wave-interference_bs.html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www.opensourcephysics.org/osp/EJSS/4031/139.htm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3" Type="http://schemas.openxmlformats.org/officeDocument/2006/relationships/image" Target="../media/image57.png"/><Relationship Id="rId7" Type="http://schemas.openxmlformats.org/officeDocument/2006/relationships/image" Target="../media/image5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58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hyperlink" Target="https://www.animations.physics.unsw.edu.au/light/interference/#4.3" TargetMode="External"/><Relationship Id="rId7" Type="http://schemas.openxmlformats.org/officeDocument/2006/relationships/hyperlink" Target="https://www.youtube.com/watch?v=QyeN1T1VyF8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hyperlink" Target="https://www.youtube.com/watch?v=xjMjWtntm9k" TargetMode="External"/><Relationship Id="rId4" Type="http://schemas.openxmlformats.org/officeDocument/2006/relationships/image" Target="../media/image68.png"/><Relationship Id="rId9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hyperlink" Target="https://www.youtube.com/watch?v=xjMjWtntm9k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sourcephysics.org/osp/EJSS/4124/152.htm" TargetMode="External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hyperlink" Target="https://www.youtube.com/watch?v=8LrrWvfyqLo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9.png"/><Relationship Id="rId7" Type="http://schemas.openxmlformats.org/officeDocument/2006/relationships/hyperlink" Target="https://phet.colorado.edu/sims/html/wave-interference/latest/wave-interference_bs.html" TargetMode="External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0.png"/><Relationship Id="rId5" Type="http://schemas.openxmlformats.org/officeDocument/2006/relationships/image" Target="../media/image67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1.bin"/><Relationship Id="rId4" Type="http://schemas.openxmlformats.org/officeDocument/2006/relationships/image" Target="../media/image9.wmf"/><Relationship Id="rId9" Type="http://schemas.openxmlformats.org/officeDocument/2006/relationships/oleObject" Target="../embeddings/oleObject10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sourcephysics.org/osp/EJSS/4031/139.htm" TargetMode="External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image" Target="../media/image9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hyperlink" Target="https://www.youtube.com/watch?v=lcAQTXTLNSs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hyperlink" Target="https://www.youtube.com/watch?v=aNC6Cw9OmOo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hyperlink" Target="https://www.youtube.com/watch?v=jzmqeRp_tmk" TargetMode="Externa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71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0.png"/><Relationship Id="rId5" Type="http://schemas.openxmlformats.org/officeDocument/2006/relationships/image" Target="../media/image101.png"/><Relationship Id="rId4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hyperlink" Target="https://www.youtube.com/watch?v=RN54AxqR7BM" TargetMode="Externa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hyperlink" Target="https://www.youtube.com/watch?v=7_2Wi646M0o" TargetMode="Externa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6.png"/><Relationship Id="rId2" Type="http://schemas.openxmlformats.org/officeDocument/2006/relationships/hyperlink" Target="https://www.youtube.com/watch?v=DQDJGlewGI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JX_A99Bq9AI" TargetMode="External"/><Relationship Id="rId5" Type="http://schemas.openxmlformats.org/officeDocument/2006/relationships/image" Target="../media/image105.png"/><Relationship Id="rId4" Type="http://schemas.openxmlformats.org/officeDocument/2006/relationships/hyperlink" Target="https://www.acs.psu.edu/drussell/Demos/doppler/doppler.html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notesSlide" Target="../notesSlides/notesSlide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780.png"/><Relationship Id="rId7" Type="http://schemas.openxmlformats.org/officeDocument/2006/relationships/image" Target="../media/image830.png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0.png"/><Relationship Id="rId5" Type="http://schemas.openxmlformats.org/officeDocument/2006/relationships/image" Target="../media/image810.png"/><Relationship Id="rId4" Type="http://schemas.openxmlformats.org/officeDocument/2006/relationships/image" Target="../media/image7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hyperlink" Target="http://www.opensourcephysics.org/osp/EJSS/4125/153.htm" TargetMode="Externa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hyperlink" Target="https://www.youtube.com/watch?v=E9qpbt0v5Hw" TargetMode="Externa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gi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hyperlink" Target="https://www.vascak.cz/data/android/physicsatschool/template.php?s=opt_polarizacefiltr&amp;l=si" TargetMode="Externa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C6qL0RVd98c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hyperlink" Target="https://www.youtube.com/watch?v=-6U4uembaNQ&amp;index=8&amp;list=PLPzvFZOsMZt5L-H9AidJJNeaz6Q4V6FDc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eogebr.si/valovanje/sestevanje-dveh-potujocih-motenj/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50.png"/><Relationship Id="rId2" Type="http://schemas.openxmlformats.org/officeDocument/2006/relationships/hyperlink" Target="https://www.acs.psu.edu/drussell/Demos/SWR/SWR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openxmlformats.org/officeDocument/2006/relationships/hyperlink" Target="https://www.acs.psu.edu/drussell/Demos/superposition/superposition.html" TargetMode="External"/><Relationship Id="rId10" Type="http://schemas.openxmlformats.org/officeDocument/2006/relationships/hyperlink" Target="http://www.geogebr.si/valovanje/stojece-valovanje/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youtube.com/watch?v=PVX4V5Adbzk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00.png"/><Relationship Id="rId2" Type="http://schemas.openxmlformats.org/officeDocument/2006/relationships/hyperlink" Target="https://www.youtube.com/watch?v=no7ZPPqtZE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0.png"/><Relationship Id="rId4" Type="http://schemas.openxmlformats.org/officeDocument/2006/relationships/image" Target="../media/image1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6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3612700" y="2609482"/>
            <a:ext cx="5225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Valovni pojavi</a:t>
            </a:r>
            <a:endParaRPr lang="sl-SI" sz="5400" dirty="0"/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060" y="3826240"/>
            <a:ext cx="3291840" cy="246888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5193322" y="6113556"/>
            <a:ext cx="329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STOJEČE VALOVANJE</a:t>
            </a:r>
            <a:endParaRPr lang="sl-SI" sz="2400" b="1" dirty="0"/>
          </a:p>
        </p:txBody>
      </p:sp>
      <p:pic>
        <p:nvPicPr>
          <p:cNvPr id="5" name="Slika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871" y="3699540"/>
            <a:ext cx="4293680" cy="2414016"/>
          </a:xfrm>
          <a:prstGeom prst="rect">
            <a:avLst/>
          </a:prstGeom>
        </p:spPr>
      </p:pic>
      <p:pic>
        <p:nvPicPr>
          <p:cNvPr id="6" name="Slika 5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765" y="540802"/>
            <a:ext cx="3643122" cy="2048256"/>
          </a:xfrm>
          <a:prstGeom prst="rect">
            <a:avLst/>
          </a:prstGeom>
        </p:spPr>
      </p:pic>
      <p:pic>
        <p:nvPicPr>
          <p:cNvPr id="8" name="Slika 7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3823" y="540802"/>
            <a:ext cx="3382899" cy="1901952"/>
          </a:xfrm>
          <a:prstGeom prst="rect">
            <a:avLst/>
          </a:prstGeom>
        </p:spPr>
      </p:pic>
      <p:pic>
        <p:nvPicPr>
          <p:cNvPr id="9" name="Slika 8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22933" y="3662248"/>
            <a:ext cx="3566571" cy="2113524"/>
          </a:xfrm>
          <a:prstGeom prst="rect">
            <a:avLst/>
          </a:prstGeom>
        </p:spPr>
      </p:pic>
      <p:sp>
        <p:nvSpPr>
          <p:cNvPr id="10" name="PoljeZBesedilom 9"/>
          <p:cNvSpPr txBox="1"/>
          <p:nvPr/>
        </p:nvSpPr>
        <p:spPr>
          <a:xfrm>
            <a:off x="1241983" y="6216179"/>
            <a:ext cx="329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INTERFERENCA</a:t>
            </a:r>
            <a:endParaRPr lang="sl-SI" sz="2400" b="1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498406" y="79137"/>
            <a:ext cx="329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UKLON</a:t>
            </a:r>
            <a:endParaRPr lang="sl-SI" sz="2400" b="1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4330339" y="79137"/>
            <a:ext cx="3656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UKLON IN INTERFERENCA</a:t>
            </a:r>
            <a:endParaRPr lang="sl-SI" sz="2400" b="1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8554568" y="80293"/>
            <a:ext cx="329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DOPPLERJEV POJAV</a:t>
            </a:r>
            <a:endParaRPr lang="sl-SI" sz="2400" b="1" dirty="0"/>
          </a:p>
        </p:txBody>
      </p:sp>
      <p:sp>
        <p:nvSpPr>
          <p:cNvPr id="14" name="PoljeZBesedilom 13"/>
          <p:cNvSpPr txBox="1"/>
          <p:nvPr/>
        </p:nvSpPr>
        <p:spPr>
          <a:xfrm>
            <a:off x="8361900" y="5905208"/>
            <a:ext cx="329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 smtClean="0"/>
              <a:t>POLARIZACIJA</a:t>
            </a:r>
            <a:endParaRPr lang="sl-SI" sz="2400" b="1" dirty="0"/>
          </a:p>
        </p:txBody>
      </p:sp>
      <p:pic>
        <p:nvPicPr>
          <p:cNvPr id="15" name="Slika 14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61900" y="562382"/>
            <a:ext cx="3663125" cy="208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6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  <p:bldP spid="11" grpId="0"/>
      <p:bldP spid="12" grpId="0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961" y="1409305"/>
            <a:ext cx="5787311" cy="4361213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933979" y="317734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Stoječi mikrovalovi</a:t>
            </a:r>
            <a:endParaRPr lang="sl-SI" sz="5400" dirty="0"/>
          </a:p>
        </p:txBody>
      </p:sp>
      <p:cxnSp>
        <p:nvCxnSpPr>
          <p:cNvPr id="5" name="Raven puščični povezovalnik 4"/>
          <p:cNvCxnSpPr/>
          <p:nvPr/>
        </p:nvCxnSpPr>
        <p:spPr>
          <a:xfrm flipH="1" flipV="1">
            <a:off x="4347148" y="4646950"/>
            <a:ext cx="1394085" cy="29980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Raven povezovalnik 7"/>
          <p:cNvCxnSpPr/>
          <p:nvPr/>
        </p:nvCxnSpPr>
        <p:spPr>
          <a:xfrm flipH="1">
            <a:off x="4300931" y="4507340"/>
            <a:ext cx="134911" cy="434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ven povezovalnik 8"/>
          <p:cNvCxnSpPr/>
          <p:nvPr/>
        </p:nvCxnSpPr>
        <p:spPr>
          <a:xfrm flipH="1">
            <a:off x="4499548" y="4514538"/>
            <a:ext cx="134911" cy="434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ovezovalnik 9"/>
          <p:cNvCxnSpPr/>
          <p:nvPr/>
        </p:nvCxnSpPr>
        <p:spPr>
          <a:xfrm flipH="1">
            <a:off x="4703165" y="4537025"/>
            <a:ext cx="134911" cy="434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ovezovalnik 10"/>
          <p:cNvCxnSpPr/>
          <p:nvPr/>
        </p:nvCxnSpPr>
        <p:spPr>
          <a:xfrm flipH="1">
            <a:off x="4891792" y="4596981"/>
            <a:ext cx="134911" cy="434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ovezovalnik 11"/>
          <p:cNvCxnSpPr/>
          <p:nvPr/>
        </p:nvCxnSpPr>
        <p:spPr>
          <a:xfrm flipH="1">
            <a:off x="5060429" y="4616970"/>
            <a:ext cx="134911" cy="434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ovezovalnik 12"/>
          <p:cNvCxnSpPr/>
          <p:nvPr/>
        </p:nvCxnSpPr>
        <p:spPr>
          <a:xfrm flipH="1">
            <a:off x="5229066" y="4646950"/>
            <a:ext cx="134911" cy="434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ven povezovalnik 13"/>
          <p:cNvCxnSpPr/>
          <p:nvPr/>
        </p:nvCxnSpPr>
        <p:spPr>
          <a:xfrm flipH="1">
            <a:off x="5430308" y="4724696"/>
            <a:ext cx="134911" cy="434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>
          <a:xfrm flipH="1">
            <a:off x="5636524" y="4736313"/>
            <a:ext cx="134911" cy="434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oljeZBesedilom 17"/>
              <p:cNvSpPr txBox="1"/>
              <p:nvPr/>
            </p:nvSpPr>
            <p:spPr>
              <a:xfrm>
                <a:off x="5229066" y="5412879"/>
                <a:ext cx="846933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l-SI" sz="2000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sl-SI" sz="2000" dirty="0"/>
              </a:p>
            </p:txBody>
          </p:sp>
        </mc:Choice>
        <mc:Fallback xmlns="">
          <p:sp>
            <p:nvSpPr>
              <p:cNvPr id="18" name="PoljeZBesedilom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066" y="5412879"/>
                <a:ext cx="846933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  <a:prstDash val="dash"/>
              </a:ln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oljeZBesedilom 18"/>
              <p:cNvSpPr txBox="1"/>
              <p:nvPr/>
            </p:nvSpPr>
            <p:spPr>
              <a:xfrm>
                <a:off x="4003617" y="4029487"/>
                <a:ext cx="102308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l-SI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l-SI" sz="2000" dirty="0"/>
              </a:p>
            </p:txBody>
          </p:sp>
        </mc:Choice>
        <mc:Fallback xmlns="">
          <p:sp>
            <p:nvSpPr>
              <p:cNvPr id="19" name="PoljeZBesedilom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617" y="4029487"/>
                <a:ext cx="102308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PoljeZBesedilom 19"/>
              <p:cNvSpPr txBox="1"/>
              <p:nvPr/>
            </p:nvSpPr>
            <p:spPr>
              <a:xfrm>
                <a:off x="8132162" y="2406891"/>
                <a:ext cx="2413417" cy="7378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=2∙</m:t>
                      </m:r>
                      <m:f>
                        <m:f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20" name="PoljeZBesedilom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2162" y="2406891"/>
                <a:ext cx="2413417" cy="7378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PoljeZBesedilom 20"/>
              <p:cNvSpPr txBox="1"/>
              <p:nvPr/>
            </p:nvSpPr>
            <p:spPr>
              <a:xfrm>
                <a:off x="4634459" y="3157164"/>
                <a:ext cx="1573967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21" name="PoljeZBesedilom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459" y="3157164"/>
                <a:ext cx="157396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12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  <p:bldP spid="19" grpId="0" animBg="1"/>
      <p:bldP spid="20" grpId="0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1933979" y="317734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Stoječi mikrovalovi</a:t>
            </a:r>
            <a:endParaRPr lang="sl-SI" sz="5400" dirty="0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080" y="144526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70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2018040" y="374575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strun</a:t>
            </a:r>
            <a:endParaRPr lang="sl-SI" sz="54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66" y="1977312"/>
            <a:ext cx="4881491" cy="36563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5972685" y="3125679"/>
                <a:ext cx="5205656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𝐇𝐢𝐭𝐫𝐨𝐬𝐭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𝐯𝐚𝐥𝐨𝐯𝐚𝐧𝐣𝐚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𝐧𝐚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𝐬𝐭𝐫𝐮𝐧𝐢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𝐜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sl-SI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l-SI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400" b="1" i="0" smtClean="0">
                                  <a:latin typeface="Cambria Math" panose="02040503050406030204" pitchFamily="18" charset="0"/>
                                </a:rPr>
                                <m:t>𝐅</m:t>
                              </m:r>
                            </m:num>
                            <m:den>
                              <m:r>
                                <a:rPr lang="sl-SI" sz="2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𝛍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685" y="3125679"/>
                <a:ext cx="5205656" cy="10911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Slika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428" y="1241064"/>
            <a:ext cx="4680109" cy="19074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7206013" y="4675040"/>
                <a:ext cx="1861022" cy="7670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𝛌</m:t>
                          </m:r>
                        </m:e>
                        <m:sub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sub>
                      </m:sSub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num>
                        <m:den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6013" y="4675040"/>
                <a:ext cx="1861022" cy="76700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/>
              <p:cNvSpPr/>
              <p:nvPr/>
            </p:nvSpPr>
            <p:spPr>
              <a:xfrm>
                <a:off x="5867881" y="4158864"/>
                <a:ext cx="62055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𝐕𝐚𝐥𝐨𝐯𝐧𝐞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𝐝𝐨𝐥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𝐢𝐧𝐞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𝐥𝐚𝐬𝐭𝐧𝐞𝐠𝐚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𝐧𝐢𝐡𝐚𝐧𝐣𝐚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𝐬𝐭𝐫𝐮𝐧𝐞</m:t>
                      </m:r>
                      <m:r>
                        <a:rPr lang="sl-SI" sz="2400" b="1">
                          <a:latin typeface="Cambria Math" panose="02040503050406030204" pitchFamily="18" charset="0"/>
                        </a:rPr>
                        <m:t>: </m:t>
                      </m:r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7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881" y="4158864"/>
                <a:ext cx="6205545" cy="461665"/>
              </a:xfrm>
              <a:prstGeom prst="rect">
                <a:avLst/>
              </a:prstGeom>
              <a:blipFill>
                <a:blip r:embed="rId7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otnik 7"/>
              <p:cNvSpPr/>
              <p:nvPr/>
            </p:nvSpPr>
            <p:spPr>
              <a:xfrm>
                <a:off x="5867881" y="5496556"/>
                <a:ext cx="541526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𝐅𝐫𝐞𝐤𝐯𝐞𝐧𝐜𝐞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>
                          <a:latin typeface="Cambria Math" panose="02040503050406030204" pitchFamily="18" charset="0"/>
                        </a:rPr>
                        <m:t>𝐥𝐚𝐬𝐭𝐧𝐞𝐠𝐚</m:t>
                      </m:r>
                      <m:r>
                        <a:rPr lang="sl-SI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>
                          <a:latin typeface="Cambria Math" panose="02040503050406030204" pitchFamily="18" charset="0"/>
                        </a:rPr>
                        <m:t>𝐧𝐢𝐡𝐚𝐧𝐣𝐚</m:t>
                      </m:r>
                      <m:r>
                        <a:rPr lang="sl-SI" sz="24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400" b="1">
                          <a:latin typeface="Cambria Math" panose="02040503050406030204" pitchFamily="18" charset="0"/>
                        </a:rPr>
                        <m:t>𝐬𝐭𝐫𝐮𝐧𝐞</m:t>
                      </m:r>
                      <m:r>
                        <a:rPr lang="sl-SI" sz="2400" b="1">
                          <a:latin typeface="Cambria Math" panose="02040503050406030204" pitchFamily="18" charset="0"/>
                        </a:rPr>
                        <m:t>: </m:t>
                      </m:r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8" name="Pravokotni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881" y="5496556"/>
                <a:ext cx="5415265" cy="461665"/>
              </a:xfrm>
              <a:prstGeom prst="rect">
                <a:avLst/>
              </a:prstGeom>
              <a:blipFill>
                <a:blip r:embed="rId8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8"/>
              <p:cNvSpPr txBox="1"/>
              <p:nvPr/>
            </p:nvSpPr>
            <p:spPr>
              <a:xfrm>
                <a:off x="7183704" y="5958221"/>
                <a:ext cx="3093667" cy="6982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sub>
                      </m:sSub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sSub>
                            <m:sSubPr>
                              <m:ctrlPr>
                                <a:rPr lang="sl-SI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𝛌</m:t>
                              </m:r>
                            </m:e>
                            <m:sub>
                              <m:r>
                                <a:rPr lang="sl-SI" sz="2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𝐧</m:t>
                              </m:r>
                            </m:sub>
                          </m:sSub>
                        </m:den>
                      </m:f>
                      <m:r>
                        <a:rPr lang="sl-SI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𝐧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l-SI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</m:t>
                          </m:r>
                        </m:num>
                        <m:den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sl-SI" sz="24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9" name="PoljeZBesedilom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704" y="5958221"/>
                <a:ext cx="3093667" cy="6982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Raven puščični povezovalnik 10"/>
          <p:cNvCxnSpPr/>
          <p:nvPr/>
        </p:nvCxnSpPr>
        <p:spPr>
          <a:xfrm>
            <a:off x="822960" y="5496556"/>
            <a:ext cx="4467497" cy="0"/>
          </a:xfrm>
          <a:prstGeom prst="straightConnector1">
            <a:avLst/>
          </a:pr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oljeZBesedilom 11"/>
              <p:cNvSpPr txBox="1"/>
              <p:nvPr/>
            </p:nvSpPr>
            <p:spPr>
              <a:xfrm>
                <a:off x="2118517" y="5773555"/>
                <a:ext cx="25057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l-SI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𝒍</m:t>
                    </m:r>
                    <m:r>
                      <a:rPr lang="sl-SI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b="1" dirty="0" smtClean="0"/>
                  <a:t>….dolžina vpete strune</a:t>
                </a:r>
                <a:endParaRPr lang="sl-SI" b="1" dirty="0"/>
              </a:p>
            </p:txBody>
          </p:sp>
        </mc:Choice>
        <mc:Fallback xmlns="">
          <p:sp>
            <p:nvSpPr>
              <p:cNvPr id="12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517" y="5773555"/>
                <a:ext cx="2505734" cy="369332"/>
              </a:xfrm>
              <a:prstGeom prst="rect">
                <a:avLst/>
              </a:prstGeom>
              <a:blipFill>
                <a:blip r:embed="rId10"/>
                <a:stretch>
                  <a:fillRect t="-8197" r="-730" b="-2459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762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77434"/>
            <a:ext cx="5855018" cy="32918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018040" y="374575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strun</a:t>
            </a:r>
            <a:endParaRPr lang="sl-SI" sz="5400" dirty="0"/>
          </a:p>
        </p:txBody>
      </p:sp>
      <p:pic>
        <p:nvPicPr>
          <p:cNvPr id="6" name="Slika 5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982" y="3377434"/>
            <a:ext cx="5855018" cy="329184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8613" y="1258985"/>
            <a:ext cx="2237426" cy="20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320" y="1405890"/>
            <a:ext cx="9144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364353" y="242784"/>
            <a:ext cx="9353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zraka v piščalih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10522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360" y="1330377"/>
            <a:ext cx="9107805" cy="512064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364353" y="242784"/>
            <a:ext cx="9353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zraka v piščalih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06867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680" y="1343660"/>
            <a:ext cx="9144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364353" y="242784"/>
            <a:ext cx="9353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zraka v piščalih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92522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036" y="1495269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364353" y="242784"/>
            <a:ext cx="9353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zraka v piščalih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38942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494923" y="302745"/>
            <a:ext cx="110924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strun in zraka v piščalih</a:t>
            </a:r>
            <a:endParaRPr lang="sl-SI" sz="5400" dirty="0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591" y="1892180"/>
            <a:ext cx="8327136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6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257" y="1737360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627335" y="422666"/>
            <a:ext cx="10827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strun in zraka v piščalih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05123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279909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555681" y="25673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Interferenca valovanja na vrvi-stoječe valovanje </a:t>
            </a:r>
            <a:endParaRPr lang="sl-SI" sz="2500" b="1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72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1364353" y="242784"/>
            <a:ext cx="9353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zraka v piščalih</a:t>
            </a:r>
            <a:endParaRPr lang="sl-SI" sz="54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502" y="1780391"/>
            <a:ext cx="2828789" cy="17558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910" y="1860067"/>
            <a:ext cx="2810500" cy="1755800"/>
          </a:xfrm>
          <a:prstGeom prst="rect">
            <a:avLst/>
          </a:prstGeom>
        </p:spPr>
      </p:pic>
      <p:pic>
        <p:nvPicPr>
          <p:cNvPr id="6" name="Slika 5"/>
          <p:cNvPicPr/>
          <p:nvPr/>
        </p:nvPicPr>
        <p:blipFill rotWithShape="1">
          <a:blip r:embed="rId4"/>
          <a:srcRect l="29432" t="25582" r="23611" b="21781"/>
          <a:stretch/>
        </p:blipFill>
        <p:spPr bwMode="auto">
          <a:xfrm>
            <a:off x="8334029" y="1780391"/>
            <a:ext cx="2705100" cy="1704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4935" y="3927519"/>
            <a:ext cx="3603048" cy="111566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532" y="3868735"/>
            <a:ext cx="3584759" cy="1164437"/>
          </a:xfrm>
          <a:prstGeom prst="rect">
            <a:avLst/>
          </a:prstGeom>
        </p:spPr>
      </p:pic>
      <p:pic>
        <p:nvPicPr>
          <p:cNvPr id="10" name="Slika 9" descr="C:\Users\Angela\AppData\Local\Microsoft\Windows\INetCache\Content.MSO\FC564CE3.tmp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460" y="3928759"/>
            <a:ext cx="3581400" cy="1114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PoljeZBesedilom 10"/>
          <p:cNvSpPr txBox="1"/>
          <p:nvPr/>
        </p:nvSpPr>
        <p:spPr>
          <a:xfrm>
            <a:off x="1364353" y="1143758"/>
            <a:ext cx="147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Zaprta piščal</a:t>
            </a:r>
            <a:endParaRPr lang="sl-SI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5303108" y="1177843"/>
            <a:ext cx="147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Odprta piščal</a:t>
            </a:r>
            <a:endParaRPr lang="sl-SI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8948527" y="1189983"/>
            <a:ext cx="1985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Polodprta piščal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oljeZBesedilom 13"/>
              <p:cNvSpPr txBox="1"/>
              <p:nvPr/>
            </p:nvSpPr>
            <p:spPr>
              <a:xfrm>
                <a:off x="683622" y="5204936"/>
                <a:ext cx="3064669" cy="66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4" name="PoljeZBesedilom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22" y="5204936"/>
                <a:ext cx="3064669" cy="66742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PoljeZBesedilom 14"/>
              <p:cNvSpPr txBox="1"/>
              <p:nvPr/>
            </p:nvSpPr>
            <p:spPr>
              <a:xfrm>
                <a:off x="4394055" y="5204937"/>
                <a:ext cx="3064669" cy="66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5" name="PoljeZBesedilom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4055" y="5204937"/>
                <a:ext cx="3064669" cy="6674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PoljeZBesedilom 15"/>
              <p:cNvSpPr txBox="1"/>
              <p:nvPr/>
            </p:nvSpPr>
            <p:spPr>
              <a:xfrm>
                <a:off x="8334029" y="5204935"/>
                <a:ext cx="3064669" cy="667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6" name="PoljeZBesedilom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4029" y="5204935"/>
                <a:ext cx="3064669" cy="66742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PoljeZBesedilom 16"/>
              <p:cNvSpPr txBox="1"/>
              <p:nvPr/>
            </p:nvSpPr>
            <p:spPr>
              <a:xfrm>
                <a:off x="683622" y="6044127"/>
                <a:ext cx="3064669" cy="566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+1)</m:t>
                      </m:r>
                      <m:f>
                        <m:fPr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7" name="PoljeZBesedilom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22" y="6044127"/>
                <a:ext cx="3064669" cy="5666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oljeZBesedilom 17"/>
              <p:cNvSpPr txBox="1"/>
              <p:nvPr/>
            </p:nvSpPr>
            <p:spPr>
              <a:xfrm>
                <a:off x="4508824" y="6044127"/>
                <a:ext cx="3064669" cy="566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+1)</m:t>
                      </m:r>
                      <m:f>
                        <m:fPr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8" name="PoljeZBesedilom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824" y="6044127"/>
                <a:ext cx="3064669" cy="5666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oljeZBesedilom 18"/>
              <p:cNvSpPr txBox="1"/>
              <p:nvPr/>
            </p:nvSpPr>
            <p:spPr>
              <a:xfrm>
                <a:off x="8234935" y="6034113"/>
                <a:ext cx="3064669" cy="566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𝝂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+1)</m:t>
                      </m:r>
                      <m:f>
                        <m:fPr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9" name="PoljeZBesedilom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935" y="6034113"/>
                <a:ext cx="3064669" cy="5666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993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12233"/>
            <a:ext cx="5985129" cy="336499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543732" y="497617"/>
            <a:ext cx="108276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zraka v zaprti in polodprti  piščali</a:t>
            </a:r>
            <a:endParaRPr lang="sl-SI" sz="5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0579" y="2712233"/>
            <a:ext cx="6011421" cy="337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1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595" y="2251943"/>
            <a:ext cx="8249920" cy="464058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543732" y="497617"/>
            <a:ext cx="108276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zraka v zaprti in polodprti  piščali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329018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840" y="1754326"/>
            <a:ext cx="9144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467360" y="0"/>
            <a:ext cx="111986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Lastna nihanja zraka v </a:t>
            </a:r>
            <a:r>
              <a:rPr lang="sl-SI" sz="5400" dirty="0" smtClean="0"/>
              <a:t>polodprti  piščali in merjenje hitrosti zvoka v zraku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344063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802" y="1465289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39844" y="374575"/>
            <a:ext cx="1139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dveh koherentnih izvorov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413119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802" y="1435308"/>
            <a:ext cx="9107805" cy="512064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239844" y="374575"/>
            <a:ext cx="1139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dveh koherentnih izvorov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0012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802" y="1510259"/>
            <a:ext cx="9107805" cy="512064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239844" y="374575"/>
            <a:ext cx="1139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dveh koherentnih izvorov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309667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802" y="1518932"/>
            <a:ext cx="9107805" cy="512064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239844" y="374575"/>
            <a:ext cx="1139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dveh koherentnih izvorov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128951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457" y="1297905"/>
            <a:ext cx="9144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39844" y="374575"/>
            <a:ext cx="1139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dveh koherentnih izvorov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65787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8" y="642806"/>
            <a:ext cx="3009524" cy="356190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2574" y="776140"/>
            <a:ext cx="2980952" cy="3428571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4"/>
          <a:srcRect b="6512"/>
          <a:stretch/>
        </p:blipFill>
        <p:spPr>
          <a:xfrm>
            <a:off x="4049242" y="4204711"/>
            <a:ext cx="4476190" cy="2653289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6537" y="1066437"/>
            <a:ext cx="5181600" cy="2847975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2018040" y="374575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</a:t>
            </a:r>
            <a:endParaRPr lang="sl-SI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564580" y="5705277"/>
                <a:ext cx="27414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sl-SI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±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e>
                      </m:func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80" y="5705277"/>
                <a:ext cx="2741452" cy="461665"/>
              </a:xfrm>
              <a:prstGeom prst="rect">
                <a:avLst/>
              </a:prstGeom>
              <a:blipFill>
                <a:blip r:embed="rId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ravokotnik 7"/>
              <p:cNvSpPr/>
              <p:nvPr/>
            </p:nvSpPr>
            <p:spPr>
              <a:xfrm>
                <a:off x="8412341" y="5539942"/>
                <a:ext cx="3730060" cy="792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sl-SI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±(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)∙</m:t>
                          </m:r>
                          <m:f>
                            <m:fPr>
                              <m:ctrlPr>
                                <a:rPr lang="sl-SI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sl-SI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8" name="Pravokotni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341" y="5539942"/>
                <a:ext cx="3730060" cy="7923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8"/>
              <p:cNvSpPr txBox="1"/>
              <p:nvPr/>
            </p:nvSpPr>
            <p:spPr>
              <a:xfrm>
                <a:off x="564580" y="4782419"/>
                <a:ext cx="2473377" cy="793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sl-SI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sl-SI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9" name="PoljeZBesedilom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80" y="4782419"/>
                <a:ext cx="2473377" cy="7936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9"/>
              <p:cNvSpPr txBox="1"/>
              <p:nvPr/>
            </p:nvSpPr>
            <p:spPr>
              <a:xfrm>
                <a:off x="8878137" y="4774895"/>
                <a:ext cx="2473377" cy="876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sl-SI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sl-SI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sl-SI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l-SI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sl-SI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l-SI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l-SI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𝝀</m:t>
                                  </m:r>
                                </m:num>
                                <m:den>
                                  <m:r>
                                    <a:rPr lang="sl-SI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sl-SI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sl-SI" sz="2000" b="1" dirty="0"/>
              </a:p>
            </p:txBody>
          </p:sp>
        </mc:Choice>
        <mc:Fallback xmlns="">
          <p:sp>
            <p:nvSpPr>
              <p:cNvPr id="10" name="PoljeZBesedilom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137" y="4774895"/>
                <a:ext cx="2473377" cy="87620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oljeZBesedilom 10"/>
          <p:cNvSpPr txBox="1"/>
          <p:nvPr/>
        </p:nvSpPr>
        <p:spPr>
          <a:xfrm>
            <a:off x="1126481" y="4405563"/>
            <a:ext cx="1753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OJAČITVE:</a:t>
            </a:r>
            <a:endParaRPr lang="sl-SI" sz="2400" b="1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9102574" y="4405563"/>
            <a:ext cx="1753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OSLABITVE:</a:t>
            </a:r>
            <a:endParaRPr lang="sl-SI" sz="2400" b="1" dirty="0"/>
          </a:p>
        </p:txBody>
      </p:sp>
    </p:spTree>
    <p:extLst>
      <p:ext uri="{BB962C8B-B14F-4D97-AF65-F5344CB8AC3E}">
        <p14:creationId xmlns:p14="http://schemas.microsoft.com/office/powerpoint/2010/main" val="429431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6492827" y="904431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Image" r:id="rId3" imgW="3758400" imgH="1117440" progId="Photoshop.Image.13">
                  <p:embed/>
                </p:oleObj>
              </mc:Choice>
              <mc:Fallback>
                <p:oleObj name="Image" r:id="rId3" imgW="3758400" imgH="1117440" progId="Photoshop.Image.13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92827" y="904431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Arrow 6"/>
          <p:cNvSpPr/>
          <p:nvPr/>
        </p:nvSpPr>
        <p:spPr>
          <a:xfrm rot="5400000">
            <a:off x="3507144" y="4961923"/>
            <a:ext cx="622644" cy="262467"/>
          </a:xfrm>
          <a:prstGeom prst="rightArrow">
            <a:avLst>
              <a:gd name="adj1" fmla="val 50000"/>
              <a:gd name="adj2" fmla="val 14032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" name="Pravokotnik 2"/>
          <p:cNvSpPr/>
          <p:nvPr/>
        </p:nvSpPr>
        <p:spPr>
          <a:xfrm>
            <a:off x="1524000" y="163721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isti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hkrati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interferirajo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(se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ojačijo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oslabijo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1648466" y="861721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Image" r:id="rId5" imgW="3758400" imgH="1117440" progId="Photoshop.Image.13">
                  <p:embed/>
                </p:oleObj>
              </mc:Choice>
              <mc:Fallback>
                <p:oleObj name="Image" r:id="rId5" imgW="3758400" imgH="1117440" progId="Photoshop.Image.13">
                  <p:embed/>
                  <p:pic>
                    <p:nvPicPr>
                      <p:cNvPr id="11" name="Object 1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48466" y="861721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ross 11"/>
          <p:cNvSpPr/>
          <p:nvPr/>
        </p:nvSpPr>
        <p:spPr>
          <a:xfrm>
            <a:off x="5783447" y="941702"/>
            <a:ext cx="457200" cy="429109"/>
          </a:xfrm>
          <a:prstGeom prst="plus">
            <a:avLst>
              <a:gd name="adj" fmla="val 3881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1915580" y="4150976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Image" r:id="rId6" imgW="3758400" imgH="1117440" progId="Photoshop.Image.13">
                  <p:embed/>
                </p:oleObj>
              </mc:Choice>
              <mc:Fallback>
                <p:oleObj name="Image" r:id="rId6" imgW="3758400" imgH="1117440" progId="Photoshop.Image.13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15580" y="4150976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1915580" y="3041987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Image" r:id="rId7" imgW="3758400" imgH="1117440" progId="Photoshop.Image.13">
                  <p:embed/>
                </p:oleObj>
              </mc:Choice>
              <mc:Fallback>
                <p:oleObj name="Image" r:id="rId7" imgW="3758400" imgH="1117440" progId="Photoshop.Image.13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15580" y="3041987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ross 15"/>
          <p:cNvSpPr/>
          <p:nvPr/>
        </p:nvSpPr>
        <p:spPr>
          <a:xfrm>
            <a:off x="3589867" y="3633928"/>
            <a:ext cx="457200" cy="429109"/>
          </a:xfrm>
          <a:prstGeom prst="plus">
            <a:avLst>
              <a:gd name="adj" fmla="val 3881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1915580" y="5414635"/>
          <a:ext cx="3882803" cy="1039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Image" r:id="rId8" imgW="3758400" imgH="1117440" progId="Photoshop.Image.13">
                  <p:embed/>
                </p:oleObj>
              </mc:Choice>
              <mc:Fallback>
                <p:oleObj name="Image" r:id="rId8" imgW="3758400" imgH="1117440" progId="Photoshop.Image.13">
                  <p:embed/>
                  <p:pic>
                    <p:nvPicPr>
                      <p:cNvPr id="18" name="Object 1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15580" y="5414635"/>
                        <a:ext cx="3882803" cy="10397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ravokotnik 2"/>
          <p:cNvSpPr/>
          <p:nvPr/>
        </p:nvSpPr>
        <p:spPr>
          <a:xfrm>
            <a:off x="6875399" y="3779729"/>
            <a:ext cx="2672945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so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hribi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doline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poravnani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dobimo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ojačitev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180166" y="2977205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45833" y="3293988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838700" y="3136638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avokotnik 2"/>
          <p:cNvSpPr/>
          <p:nvPr/>
        </p:nvSpPr>
        <p:spPr>
          <a:xfrm>
            <a:off x="1555681" y="25673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Interferenca </a:t>
            </a:r>
          </a:p>
        </p:txBody>
      </p:sp>
    </p:spTree>
    <p:extLst>
      <p:ext uri="{BB962C8B-B14F-4D97-AF65-F5344CB8AC3E}">
        <p14:creationId xmlns:p14="http://schemas.microsoft.com/office/powerpoint/2010/main" val="98963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6" grpId="0" animBg="1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239843" y="374575"/>
            <a:ext cx="1139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Nekoherentni in koherentni izvor</a:t>
            </a:r>
            <a:endParaRPr lang="sl-SI" sz="54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452" y="1297905"/>
            <a:ext cx="7370948" cy="3391256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476532" y="4976735"/>
            <a:ext cx="891914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/>
              <a:t>Dva izvora valovanja sta koherentna (</a:t>
            </a:r>
            <a:r>
              <a:rPr lang="sl-SI" sz="2800" b="1" dirty="0" smtClean="0"/>
              <a:t>usklajena-zelena oznaka), </a:t>
            </a:r>
            <a:r>
              <a:rPr lang="sl-SI" sz="2800" b="1" dirty="0"/>
              <a:t>če oddajata valovanje v isto smer z enako valovno dolžino. V tem primeru imata stalno fazno razliko.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7095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295" y="2039560"/>
            <a:ext cx="4011516" cy="506012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021" y="2480662"/>
            <a:ext cx="4011516" cy="542591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9541" y="3443990"/>
            <a:ext cx="2944623" cy="2956816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9116" y="2795673"/>
            <a:ext cx="5069873" cy="380374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994" y="3090395"/>
            <a:ext cx="2800350" cy="2100263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239844" y="374575"/>
            <a:ext cx="11392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Nekoherentni in koherentni izvor</a:t>
            </a:r>
            <a:endParaRPr lang="sl-SI" sz="5400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135536" y="1330671"/>
            <a:ext cx="5845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 smtClean="0"/>
              <a:t>Nekoherentni izvori svetlobe so vsa svetila in sonce.</a:t>
            </a:r>
            <a:endParaRPr lang="sl-SI" sz="2800" b="1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6529116" y="1330671"/>
            <a:ext cx="5378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/>
              <a:t>Koherentni izvor svetlobe je laser.</a:t>
            </a:r>
            <a:endParaRPr lang="sl-SI" sz="2800" b="1" dirty="0"/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844" y="5257800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6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2018040" y="374575"/>
            <a:ext cx="9359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na tankih plasteh</a:t>
            </a:r>
            <a:endParaRPr lang="sl-SI" sz="5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t="15778"/>
          <a:stretch/>
        </p:blipFill>
        <p:spPr>
          <a:xfrm>
            <a:off x="1287705" y="1297905"/>
            <a:ext cx="3243429" cy="2246550"/>
          </a:xfrm>
          <a:prstGeom prst="rect">
            <a:avLst/>
          </a:prstGeom>
        </p:spPr>
      </p:pic>
      <p:pic>
        <p:nvPicPr>
          <p:cNvPr id="5" name="Slika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073" y="3778124"/>
            <a:ext cx="3685714" cy="2752381"/>
          </a:xfrm>
          <a:prstGeom prst="rect">
            <a:avLst/>
          </a:prstGeom>
        </p:spPr>
      </p:pic>
      <p:pic>
        <p:nvPicPr>
          <p:cNvPr id="6" name="Slika 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3361" y="1297905"/>
            <a:ext cx="6034286" cy="2331428"/>
          </a:xfrm>
          <a:prstGeom prst="rect">
            <a:avLst/>
          </a:prstGeom>
        </p:spPr>
      </p:pic>
      <p:pic>
        <p:nvPicPr>
          <p:cNvPr id="8" name="Slika 7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2666" y="3778124"/>
            <a:ext cx="4784556" cy="269076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459" y="3561018"/>
            <a:ext cx="2547679" cy="318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55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2018040" y="374575"/>
            <a:ext cx="9359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na tankih plasteh</a:t>
            </a:r>
            <a:endParaRPr lang="sl-SI" sz="54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388" y="1419553"/>
            <a:ext cx="3148551" cy="4355665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t="5098"/>
          <a:stretch/>
        </p:blipFill>
        <p:spPr>
          <a:xfrm>
            <a:off x="5876634" y="1419553"/>
            <a:ext cx="3398693" cy="268087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2354" y="4405543"/>
            <a:ext cx="3267252" cy="2036727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9200376" y="3407929"/>
            <a:ext cx="26282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 smtClean="0"/>
              <a:t>Merjenje debeline tankih lističev zlata.</a:t>
            </a:r>
            <a:endParaRPr lang="sl-SI" sz="2800" b="1" dirty="0"/>
          </a:p>
        </p:txBody>
      </p:sp>
    </p:spTree>
    <p:extLst>
      <p:ext uri="{BB962C8B-B14F-4D97-AF65-F5344CB8AC3E}">
        <p14:creationId xmlns:p14="http://schemas.microsoft.com/office/powerpoint/2010/main" val="2307573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61743" y="374575"/>
            <a:ext cx="11855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na tankih plasteh v naravi</a:t>
            </a:r>
            <a:endParaRPr lang="sl-SI" sz="54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3776"/>
            <a:ext cx="4688961" cy="311362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651" y="2934209"/>
            <a:ext cx="4221784" cy="254956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704" y="1297905"/>
            <a:ext cx="3189947" cy="2172681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0268" y="4519096"/>
            <a:ext cx="3192142" cy="21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68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/>
          <p:cNvSpPr txBox="1"/>
          <p:nvPr/>
        </p:nvSpPr>
        <p:spPr>
          <a:xfrm>
            <a:off x="1408753" y="449590"/>
            <a:ext cx="9359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na tankih plasteh</a:t>
            </a:r>
            <a:endParaRPr lang="sl-SI" sz="5400" dirty="0"/>
          </a:p>
        </p:txBody>
      </p:sp>
      <p:grpSp>
        <p:nvGrpSpPr>
          <p:cNvPr id="16" name="Skupina 15"/>
          <p:cNvGrpSpPr/>
          <p:nvPr/>
        </p:nvGrpSpPr>
        <p:grpSpPr>
          <a:xfrm>
            <a:off x="1229977" y="1653187"/>
            <a:ext cx="9717046" cy="5028518"/>
            <a:chOff x="176462" y="1698156"/>
            <a:chExt cx="9717046" cy="5028518"/>
          </a:xfrm>
        </p:grpSpPr>
        <p:pic>
          <p:nvPicPr>
            <p:cNvPr id="2" name="Slika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21177" y="1698156"/>
              <a:ext cx="4346825" cy="2060627"/>
            </a:xfrm>
            <a:prstGeom prst="rect">
              <a:avLst/>
            </a:prstGeom>
          </p:spPr>
        </p:pic>
        <p:pic>
          <p:nvPicPr>
            <p:cNvPr id="3" name="Slika 2"/>
            <p:cNvPicPr/>
            <p:nvPr/>
          </p:nvPicPr>
          <p:blipFill rotWithShape="1">
            <a:blip r:embed="rId3"/>
            <a:srcRect l="9357" t="27401" r="15022" b="12942"/>
            <a:stretch/>
          </p:blipFill>
          <p:spPr bwMode="auto">
            <a:xfrm>
              <a:off x="3421177" y="4418350"/>
              <a:ext cx="4353560" cy="193103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" name="PoljeZBesedilom 4"/>
            <p:cNvSpPr txBox="1"/>
            <p:nvPr/>
          </p:nvSpPr>
          <p:spPr>
            <a:xfrm>
              <a:off x="246573" y="1819791"/>
              <a:ext cx="303143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400" b="1" dirty="0" smtClean="0"/>
                <a:t>Odboj svetlobe na prvi meji tanke plasti je enakovreden odboju na pritrjenem koncu vrvi.</a:t>
              </a:r>
              <a:endParaRPr lang="sl-SI" sz="2400" b="1" dirty="0"/>
            </a:p>
          </p:txBody>
        </p:sp>
        <p:sp>
          <p:nvSpPr>
            <p:cNvPr id="7" name="PoljeZBesedilom 6"/>
            <p:cNvSpPr txBox="1"/>
            <p:nvPr/>
          </p:nvSpPr>
          <p:spPr>
            <a:xfrm>
              <a:off x="176462" y="4418350"/>
              <a:ext cx="303143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2400" b="1" dirty="0" smtClean="0"/>
                <a:t>Odboj svetlobe na drugi meji tanke plasti </a:t>
              </a:r>
              <a:r>
                <a:rPr lang="sl-SI" sz="2400" b="1" dirty="0"/>
                <a:t>je enakovreden odboju na </a:t>
              </a:r>
              <a:r>
                <a:rPr lang="sl-SI" sz="2400" b="1" dirty="0" smtClean="0"/>
                <a:t>prostem </a:t>
              </a:r>
              <a:r>
                <a:rPr lang="sl-SI" sz="2400" b="1" dirty="0"/>
                <a:t>koncu vrvi.</a:t>
              </a:r>
            </a:p>
            <a:p>
              <a:endParaRPr lang="sl-SI" sz="2400" b="1" dirty="0"/>
            </a:p>
          </p:txBody>
        </p:sp>
        <p:sp>
          <p:nvSpPr>
            <p:cNvPr id="8" name="PoljeZBesedilom 7"/>
            <p:cNvSpPr txBox="1"/>
            <p:nvPr/>
          </p:nvSpPr>
          <p:spPr>
            <a:xfrm>
              <a:off x="5918298" y="1894090"/>
              <a:ext cx="155897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 smtClean="0"/>
                <a:t>Vpadni val</a:t>
              </a:r>
              <a:endParaRPr lang="sl-SI" b="1" dirty="0"/>
            </a:p>
          </p:txBody>
        </p:sp>
        <p:sp>
          <p:nvSpPr>
            <p:cNvPr id="10" name="PoljeZBesedilom 9"/>
            <p:cNvSpPr txBox="1"/>
            <p:nvPr/>
          </p:nvSpPr>
          <p:spPr>
            <a:xfrm>
              <a:off x="5918298" y="4505577"/>
              <a:ext cx="169670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 smtClean="0"/>
                <a:t>Vpadni val</a:t>
              </a:r>
              <a:endParaRPr lang="sl-SI" b="1" dirty="0"/>
            </a:p>
          </p:txBody>
        </p:sp>
        <p:sp>
          <p:nvSpPr>
            <p:cNvPr id="11" name="PoljeZBesedilom 10"/>
            <p:cNvSpPr txBox="1"/>
            <p:nvPr/>
          </p:nvSpPr>
          <p:spPr>
            <a:xfrm>
              <a:off x="6160957" y="3476678"/>
              <a:ext cx="160704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 smtClean="0"/>
                <a:t>Odbiti val</a:t>
              </a:r>
              <a:endParaRPr lang="sl-SI" b="1" dirty="0"/>
            </a:p>
          </p:txBody>
        </p:sp>
        <p:sp>
          <p:nvSpPr>
            <p:cNvPr id="12" name="PoljeZBesedilom 11"/>
            <p:cNvSpPr txBox="1"/>
            <p:nvPr/>
          </p:nvSpPr>
          <p:spPr>
            <a:xfrm>
              <a:off x="5594589" y="5799365"/>
              <a:ext cx="160704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 smtClean="0"/>
                <a:t>Odbiti val</a:t>
              </a:r>
              <a:endParaRPr lang="sl-SI" b="1" dirty="0"/>
            </a:p>
          </p:txBody>
        </p:sp>
        <p:sp>
          <p:nvSpPr>
            <p:cNvPr id="13" name="PoljeZBesedilom 12"/>
            <p:cNvSpPr txBox="1"/>
            <p:nvPr/>
          </p:nvSpPr>
          <p:spPr>
            <a:xfrm>
              <a:off x="7633090" y="2695801"/>
              <a:ext cx="22604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 smtClean="0"/>
                <a:t>Pritrjen konec vrvi</a:t>
              </a:r>
              <a:endParaRPr lang="sl-SI" b="1" dirty="0"/>
            </a:p>
          </p:txBody>
        </p:sp>
        <p:sp>
          <p:nvSpPr>
            <p:cNvPr id="14" name="PoljeZBesedilom 13"/>
            <p:cNvSpPr txBox="1"/>
            <p:nvPr/>
          </p:nvSpPr>
          <p:spPr>
            <a:xfrm>
              <a:off x="7633090" y="5255200"/>
              <a:ext cx="22604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 dirty="0" smtClean="0"/>
                <a:t>Prost konec vrvi</a:t>
              </a:r>
              <a:endParaRPr lang="sl-SI" b="1" dirty="0"/>
            </a:p>
          </p:txBody>
        </p:sp>
        <p:sp>
          <p:nvSpPr>
            <p:cNvPr id="15" name="Pravokotnik 14"/>
            <p:cNvSpPr/>
            <p:nvPr/>
          </p:nvSpPr>
          <p:spPr>
            <a:xfrm>
              <a:off x="7183005" y="6078353"/>
              <a:ext cx="591732" cy="271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155751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144" y="1540240"/>
            <a:ext cx="9107805" cy="512064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400299" y="404555"/>
            <a:ext cx="9359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Interferenca na tankih plasteh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100224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kupnost.sio.si/egradiva/fizika/videofon_fizika/02/slike/02_1_4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99832" y="1482112"/>
            <a:ext cx="5792337" cy="434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2"/>
          <p:cNvSpPr/>
          <p:nvPr/>
        </p:nvSpPr>
        <p:spPr>
          <a:xfrm>
            <a:off x="1524000" y="139178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 valovanja</a:t>
            </a:r>
          </a:p>
          <a:p>
            <a:pPr algn="ctr"/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prehodu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skozi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režo</a:t>
            </a:r>
            <a:endParaRPr lang="en-GB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širijo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geometrijsko senco.</a:t>
            </a:r>
          </a:p>
        </p:txBody>
      </p:sp>
      <p:sp>
        <p:nvSpPr>
          <p:cNvPr id="3" name="Rectangle 2"/>
          <p:cNvSpPr/>
          <p:nvPr/>
        </p:nvSpPr>
        <p:spPr>
          <a:xfrm>
            <a:off x="1576703" y="5933702"/>
            <a:ext cx="11472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hlinkClick r:id="rId3"/>
              </a:rPr>
              <a:t>URL uklon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8553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26" y="3394683"/>
            <a:ext cx="5855018" cy="329184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4590462" y="317734"/>
            <a:ext cx="2509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Uklon</a:t>
            </a:r>
            <a:endParaRPr lang="sl-SI" sz="54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743" y="3394683"/>
            <a:ext cx="5829257" cy="327749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127" y="584521"/>
            <a:ext cx="4179380" cy="2204657"/>
          </a:xfrm>
          <a:prstGeom prst="rect">
            <a:avLst/>
          </a:prstGeom>
        </p:spPr>
      </p:pic>
      <p:grpSp>
        <p:nvGrpSpPr>
          <p:cNvPr id="8" name="Skupina 7"/>
          <p:cNvGrpSpPr/>
          <p:nvPr/>
        </p:nvGrpSpPr>
        <p:grpSpPr>
          <a:xfrm>
            <a:off x="7099578" y="410067"/>
            <a:ext cx="4770289" cy="2617211"/>
            <a:chOff x="7099578" y="410067"/>
            <a:chExt cx="4770289" cy="2617211"/>
          </a:xfrm>
        </p:grpSpPr>
        <p:pic>
          <p:nvPicPr>
            <p:cNvPr id="3" name="Slika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578" y="584521"/>
              <a:ext cx="4770289" cy="2442757"/>
            </a:xfrm>
            <a:prstGeom prst="rect">
              <a:avLst/>
            </a:prstGeom>
          </p:spPr>
        </p:pic>
        <p:sp>
          <p:nvSpPr>
            <p:cNvPr id="5" name="PoljeZBesedilom 4"/>
            <p:cNvSpPr txBox="1"/>
            <p:nvPr/>
          </p:nvSpPr>
          <p:spPr>
            <a:xfrm>
              <a:off x="8244590" y="410067"/>
              <a:ext cx="35976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l-SI" dirty="0" smtClean="0"/>
                <a:t>d</a:t>
              </a:r>
              <a:endParaRPr lang="sl-SI" dirty="0"/>
            </a:p>
          </p:txBody>
        </p:sp>
      </p:grpSp>
    </p:spTree>
    <p:extLst>
      <p:ext uri="{BB962C8B-B14F-4D97-AF65-F5344CB8AC3E}">
        <p14:creationId xmlns:p14="http://schemas.microsoft.com/office/powerpoint/2010/main" val="25244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40040" t="20829" r="34529" b="10686"/>
          <a:stretch/>
        </p:blipFill>
        <p:spPr>
          <a:xfrm>
            <a:off x="7620000" y="495535"/>
            <a:ext cx="4202243" cy="636246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82477"/>
            <a:ext cx="7620000" cy="2085975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933979" y="317734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Uklon in interferenca</a:t>
            </a:r>
            <a:endParaRPr lang="sl-SI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1351212" y="6078166"/>
                <a:ext cx="27414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sl-SI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±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e>
                      </m:func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212" y="6078166"/>
                <a:ext cx="2741452" cy="461665"/>
              </a:xfrm>
              <a:prstGeom prst="rect">
                <a:avLst/>
              </a:prstGeom>
              <a:blipFill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/>
              <p:cNvSpPr/>
              <p:nvPr/>
            </p:nvSpPr>
            <p:spPr>
              <a:xfrm>
                <a:off x="4444415" y="5855190"/>
                <a:ext cx="3730060" cy="792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sl-SI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±(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)∙</m:t>
                          </m:r>
                          <m:f>
                            <m:fPr>
                              <m:ctrlPr>
                                <a:rPr lang="sl-SI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sl-SI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7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4415" y="5855190"/>
                <a:ext cx="3730060" cy="7923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Slika 7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3048" y="1281131"/>
            <a:ext cx="4553903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8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6518501" y="5464065"/>
          <a:ext cx="3620333" cy="241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Image" r:id="rId3" imgW="4749120" imgH="749160" progId="Photoshop.Image.13">
                  <p:embed/>
                </p:oleObj>
              </mc:Choice>
              <mc:Fallback>
                <p:oleObj name="Image" r:id="rId3" imgW="4749120" imgH="749160" progId="Photoshop.Image.13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18501" y="5464065"/>
                        <a:ext cx="3620333" cy="241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Arrow 6"/>
          <p:cNvSpPr/>
          <p:nvPr/>
        </p:nvSpPr>
        <p:spPr>
          <a:xfrm rot="5400000">
            <a:off x="8110065" y="4819521"/>
            <a:ext cx="622644" cy="262467"/>
          </a:xfrm>
          <a:prstGeom prst="rightArrow">
            <a:avLst>
              <a:gd name="adj1" fmla="val 50000"/>
              <a:gd name="adj2" fmla="val 14032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grpSp>
        <p:nvGrpSpPr>
          <p:cNvPr id="3" name="Group 2"/>
          <p:cNvGrpSpPr/>
          <p:nvPr/>
        </p:nvGrpSpPr>
        <p:grpSpPr>
          <a:xfrm>
            <a:off x="6028267" y="3999186"/>
            <a:ext cx="4856468" cy="504000"/>
            <a:chOff x="4504267" y="3999186"/>
            <a:chExt cx="4856468" cy="504000"/>
          </a:xfrm>
        </p:grpSpPr>
        <p:graphicFrame>
          <p:nvGraphicFramePr>
            <p:cNvPr id="17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5477932" y="3999186"/>
            <a:ext cx="3882803" cy="5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2" name="Image" r:id="rId5" imgW="3758400" imgH="1117440" progId="Photoshop.Image.13">
                    <p:embed/>
                  </p:oleObj>
                </mc:Choice>
                <mc:Fallback>
                  <p:oleObj name="Image" r:id="rId5" imgW="3758400" imgH="1117440" progId="Photoshop.Image.13">
                    <p:embed/>
                    <p:pic>
                      <p:nvPicPr>
                        <p:cNvPr id="17" name="Object 16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477932" y="3999186"/>
                          <a:ext cx="3882803" cy="5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4504267" y="3999186"/>
            <a:ext cx="3882803" cy="5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3" name="Image" r:id="rId7" imgW="3758400" imgH="1117440" progId="Photoshop.Image.13">
                    <p:embed/>
                  </p:oleObj>
                </mc:Choice>
                <mc:Fallback>
                  <p:oleObj name="Image" r:id="rId7" imgW="3758400" imgH="1117440" progId="Photoshop.Image.13">
                    <p:embed/>
                    <p:pic>
                      <p:nvPicPr>
                        <p:cNvPr id="14" name="Object 13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504267" y="3999186"/>
                          <a:ext cx="3882803" cy="5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" name="Object 14"/>
          <p:cNvGraphicFramePr>
            <a:graphicFrameLocks noChangeAspect="1"/>
          </p:cNvGraphicFramePr>
          <p:nvPr>
            <p:extLst/>
          </p:nvPr>
        </p:nvGraphicFramePr>
        <p:xfrm>
          <a:off x="6518501" y="2899585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Image" r:id="rId8" imgW="3758400" imgH="1117440" progId="Photoshop.Image.13">
                  <p:embed/>
                </p:oleObj>
              </mc:Choice>
              <mc:Fallback>
                <p:oleObj name="Image" r:id="rId8" imgW="3758400" imgH="1117440" progId="Photoshop.Image.13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18501" y="2899585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ross 15"/>
          <p:cNvSpPr/>
          <p:nvPr/>
        </p:nvSpPr>
        <p:spPr>
          <a:xfrm>
            <a:off x="8192788" y="3491526"/>
            <a:ext cx="457200" cy="429109"/>
          </a:xfrm>
          <a:prstGeom prst="plus">
            <a:avLst>
              <a:gd name="adj" fmla="val 3881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Pravokotnik 2"/>
          <p:cNvSpPr/>
          <p:nvPr/>
        </p:nvSpPr>
        <p:spPr>
          <a:xfrm>
            <a:off x="1919416" y="3435578"/>
            <a:ext cx="37540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so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hribi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doline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zamaknjeni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polovico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valovne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dolžine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dobimo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oslabitev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7248754" y="3068290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441621" y="2961660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23"/>
          <p:cNvGraphicFramePr>
            <a:graphicFrameLocks noChangeAspect="1"/>
          </p:cNvGraphicFramePr>
          <p:nvPr>
            <p:extLst/>
          </p:nvPr>
        </p:nvGraphicFramePr>
        <p:xfrm>
          <a:off x="6479986" y="1182107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" name="Image" r:id="rId9" imgW="3758400" imgH="1117440" progId="Photoshop.Image.13">
                  <p:embed/>
                </p:oleObj>
              </mc:Choice>
              <mc:Fallback>
                <p:oleObj name="Image" r:id="rId9" imgW="3758400" imgH="1117440" progId="Photoshop.Image.13">
                  <p:embed/>
                  <p:pic>
                    <p:nvPicPr>
                      <p:cNvPr id="24" name="Object 2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79986" y="1182107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Pravokotnik 2"/>
          <p:cNvSpPr/>
          <p:nvPr/>
        </p:nvSpPr>
        <p:spPr>
          <a:xfrm>
            <a:off x="1524000" y="183582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isti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hkrati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interferirajo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(se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ojačijo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oslabijo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6" name="Object 25"/>
          <p:cNvGraphicFramePr>
            <a:graphicFrameLocks noChangeAspect="1"/>
          </p:cNvGraphicFramePr>
          <p:nvPr>
            <p:extLst/>
          </p:nvPr>
        </p:nvGraphicFramePr>
        <p:xfrm>
          <a:off x="1790698" y="1129835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6" name="Image" r:id="rId10" imgW="3758400" imgH="1117440" progId="Photoshop.Image.13">
                  <p:embed/>
                </p:oleObj>
              </mc:Choice>
              <mc:Fallback>
                <p:oleObj name="Image" r:id="rId10" imgW="3758400" imgH="1117440" progId="Photoshop.Image.13">
                  <p:embed/>
                  <p:pic>
                    <p:nvPicPr>
                      <p:cNvPr id="26" name="Object 2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90698" y="1129835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Cross 26"/>
          <p:cNvSpPr/>
          <p:nvPr/>
        </p:nvSpPr>
        <p:spPr>
          <a:xfrm>
            <a:off x="5848142" y="1182108"/>
            <a:ext cx="457200" cy="429109"/>
          </a:xfrm>
          <a:prstGeom prst="plus">
            <a:avLst>
              <a:gd name="adj" fmla="val 3881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Pravokotnik 2"/>
          <p:cNvSpPr/>
          <p:nvPr/>
        </p:nvSpPr>
        <p:spPr>
          <a:xfrm>
            <a:off x="1555681" y="25673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Interferenca </a:t>
            </a:r>
          </a:p>
        </p:txBody>
      </p:sp>
      <p:sp>
        <p:nvSpPr>
          <p:cNvPr id="20" name="Right Arrow 6"/>
          <p:cNvSpPr/>
          <p:nvPr/>
        </p:nvSpPr>
        <p:spPr>
          <a:xfrm rot="5400000">
            <a:off x="8110065" y="4819523"/>
            <a:ext cx="622644" cy="262467"/>
          </a:xfrm>
          <a:prstGeom prst="rightArrow">
            <a:avLst>
              <a:gd name="adj1" fmla="val 50000"/>
              <a:gd name="adj2" fmla="val 14032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grpSp>
        <p:nvGrpSpPr>
          <p:cNvPr id="21" name="Group 2"/>
          <p:cNvGrpSpPr/>
          <p:nvPr/>
        </p:nvGrpSpPr>
        <p:grpSpPr>
          <a:xfrm>
            <a:off x="6028267" y="3999187"/>
            <a:ext cx="4856468" cy="504000"/>
            <a:chOff x="4504267" y="3999186"/>
            <a:chExt cx="4856468" cy="504000"/>
          </a:xfrm>
        </p:grpSpPr>
        <p:graphicFrame>
          <p:nvGraphicFramePr>
            <p:cNvPr id="28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5477932" y="3999186"/>
            <a:ext cx="3882803" cy="5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7" name="Image" r:id="rId5" imgW="3758400" imgH="1117440" progId="Photoshop.Image.13">
                    <p:embed/>
                  </p:oleObj>
                </mc:Choice>
                <mc:Fallback>
                  <p:oleObj name="Image" r:id="rId5" imgW="3758400" imgH="1117440" progId="Photoshop.Image.13">
                    <p:embed/>
                    <p:pic>
                      <p:nvPicPr>
                        <p:cNvPr id="28" name="Object 16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477932" y="3999186"/>
                          <a:ext cx="3882803" cy="5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4504267" y="3999186"/>
            <a:ext cx="3882803" cy="5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8" name="Image" r:id="rId7" imgW="3758400" imgH="1117440" progId="Photoshop.Image.13">
                    <p:embed/>
                  </p:oleObj>
                </mc:Choice>
                <mc:Fallback>
                  <p:oleObj name="Image" r:id="rId7" imgW="3758400" imgH="1117440" progId="Photoshop.Image.13">
                    <p:embed/>
                    <p:pic>
                      <p:nvPicPr>
                        <p:cNvPr id="29" name="Object 13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504267" y="3999186"/>
                          <a:ext cx="3882803" cy="5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0" name="Object 14"/>
          <p:cNvGraphicFramePr>
            <a:graphicFrameLocks noChangeAspect="1"/>
          </p:cNvGraphicFramePr>
          <p:nvPr>
            <p:extLst/>
          </p:nvPr>
        </p:nvGraphicFramePr>
        <p:xfrm>
          <a:off x="6518501" y="2899586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Image" r:id="rId8" imgW="3758400" imgH="1117440" progId="Photoshop.Image.13">
                  <p:embed/>
                </p:oleObj>
              </mc:Choice>
              <mc:Fallback>
                <p:oleObj name="Image" r:id="rId8" imgW="3758400" imgH="1117440" progId="Photoshop.Image.13">
                  <p:embed/>
                  <p:pic>
                    <p:nvPicPr>
                      <p:cNvPr id="30" name="Object 1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18501" y="2899586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633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9" grpId="0"/>
      <p:bldP spid="25" grpId="0"/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1524000" y="139177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 in interferenca valovanja</a:t>
            </a:r>
          </a:p>
          <a:p>
            <a:pPr algn="ctr"/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gre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skozi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dve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reži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se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vsaki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reži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ukloni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en-GB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Uklonjeni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pa med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seboj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interferirata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Nastanejo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ojačitve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oslabitve</a:t>
            </a:r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3"/>
          <a:stretch/>
        </p:blipFill>
        <p:spPr>
          <a:xfrm>
            <a:off x="2283985" y="1944220"/>
            <a:ext cx="4935415" cy="48833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768273" y="2117762"/>
            <a:ext cx="5023235" cy="2434869"/>
            <a:chOff x="1588580" y="1601292"/>
            <a:chExt cx="5023235" cy="243486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2350476" y="2133600"/>
              <a:ext cx="1922587" cy="1902561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571999" y="1601292"/>
              <a:ext cx="0" cy="243486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700955" y="2215662"/>
              <a:ext cx="1910860" cy="1820499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ravokotnik 2"/>
            <p:cNvSpPr/>
            <p:nvPr/>
          </p:nvSpPr>
          <p:spPr>
            <a:xfrm>
              <a:off x="1588580" y="1682525"/>
              <a:ext cx="2066783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2500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rPr>
                <a:t>ojačitve</a:t>
              </a:r>
            </a:p>
          </p:txBody>
        </p:sp>
      </p:grpSp>
      <p:grpSp>
        <p:nvGrpSpPr>
          <p:cNvPr id="2054" name="Group 2053"/>
          <p:cNvGrpSpPr/>
          <p:nvPr/>
        </p:nvGrpSpPr>
        <p:grpSpPr>
          <a:xfrm>
            <a:off x="1997675" y="2223270"/>
            <a:ext cx="5308441" cy="2419723"/>
            <a:chOff x="1817982" y="1706800"/>
            <a:chExt cx="5308441" cy="2419723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3430610" y="1706800"/>
              <a:ext cx="978147" cy="219698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4614239" y="1788862"/>
              <a:ext cx="874652" cy="211492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4870936" y="3395543"/>
              <a:ext cx="2255487" cy="73098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 flipV="1">
              <a:off x="1817982" y="3761034"/>
              <a:ext cx="2326125" cy="36548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Pravokotnik 2"/>
          <p:cNvSpPr/>
          <p:nvPr/>
        </p:nvSpPr>
        <p:spPr>
          <a:xfrm>
            <a:off x="2502947" y="1828277"/>
            <a:ext cx="20667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oslabitve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6342657"/>
            <a:ext cx="57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hlinkClick r:id="rId3"/>
              </a:rPr>
              <a:t>URL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24"/>
              <p:cNvSpPr txBox="1"/>
              <p:nvPr/>
            </p:nvSpPr>
            <p:spPr>
              <a:xfrm>
                <a:off x="7735112" y="2485910"/>
                <a:ext cx="24187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GB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sin</m:t>
                      </m:r>
                      <m:sSub>
                        <m:sSub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α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lang="sl-SI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m:rPr>
                          <m:sty m:val="p"/>
                        </m:rPr>
                        <a:rPr lang="en-GB" sz="320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5112" y="2485910"/>
                <a:ext cx="2418739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ravokotnik 2"/>
              <p:cNvSpPr/>
              <p:nvPr/>
            </p:nvSpPr>
            <p:spPr>
              <a:xfrm>
                <a:off x="7263538" y="3306085"/>
                <a:ext cx="3361885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 dirty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d: </a:t>
                </a:r>
                <a:r>
                  <a:rPr lang="en-GB" sz="2400" dirty="0" err="1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razdalja</a:t>
                </a:r>
                <a:r>
                  <a:rPr lang="en-GB" sz="2400" dirty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med</a:t>
                </a:r>
              </a:p>
              <a:p>
                <a:pPr algn="ctr"/>
                <a:r>
                  <a:rPr lang="en-GB" sz="2400" dirty="0" err="1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dvema</a:t>
                </a:r>
                <a:r>
                  <a:rPr lang="en-GB" sz="2400" dirty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</a:t>
                </a:r>
                <a:r>
                  <a:rPr lang="en-GB" sz="2400" dirty="0" err="1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režama</a:t>
                </a:r>
                <a:endParaRPr lang="en-GB" sz="2400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endParaRPr lang="en-GB" sz="2400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r>
                  <a:rPr lang="en-GB" sz="2400" dirty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N: red </a:t>
                </a:r>
                <a:r>
                  <a:rPr lang="en-GB" sz="2400" dirty="0" err="1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ojačitve</a:t>
                </a:r>
                <a:endParaRPr lang="en-GB" sz="2400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endParaRPr lang="en-GB" sz="2400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40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</m:oMath>
                </a14:m>
                <a:r>
                  <a:rPr lang="en-GB" sz="2400" dirty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: </a:t>
                </a:r>
                <a:r>
                  <a:rPr lang="en-GB" sz="2400" dirty="0" err="1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smer</a:t>
                </a:r>
                <a:r>
                  <a:rPr lang="en-GB" sz="2400" dirty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 N-</a:t>
                </a:r>
                <a:r>
                  <a:rPr lang="en-GB" sz="2400" dirty="0" err="1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te</a:t>
                </a:r>
                <a:r>
                  <a:rPr lang="en-GB" sz="2400" dirty="0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 </a:t>
                </a:r>
                <a:r>
                  <a:rPr lang="en-GB" sz="2400" dirty="0" err="1">
                    <a:ln w="3175">
                      <a:noFill/>
                    </a:ln>
                    <a:solidFill>
                      <a:srgbClr val="00B050"/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  <a:sym typeface="Symbol" panose="05050102010706020507" pitchFamily="18" charset="2"/>
                  </a:rPr>
                  <a:t>ojačitve</a:t>
                </a:r>
                <a:endParaRPr lang="sl-SI" sz="2400" dirty="0">
                  <a:ln w="3175">
                    <a:noFill/>
                  </a:ln>
                  <a:solidFill>
                    <a:srgbClr val="00B05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3538" y="3306085"/>
                <a:ext cx="3361885" cy="2308324"/>
              </a:xfrm>
              <a:prstGeom prst="rect">
                <a:avLst/>
              </a:prstGeom>
              <a:blipFill>
                <a:blip r:embed="rId5"/>
                <a:stretch>
                  <a:fillRect t="-2111" b="-50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950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uild="p"/>
      <p:bldP spid="16" grpId="0"/>
      <p:bldP spid="1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243" y="1405328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018040" y="374575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Uklon in interferenca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334537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04" y="1809968"/>
            <a:ext cx="7286244" cy="409651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018040" y="374575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Uklon in interferenca</a:t>
            </a:r>
            <a:endParaRPr lang="sl-SI" sz="5400" dirty="0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9946" y="2242718"/>
            <a:ext cx="3930206" cy="287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81" y="1420319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018040" y="374575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Uklon in interferenca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59050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335" y="2714520"/>
            <a:ext cx="3328704" cy="3731076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6195" y="2849431"/>
            <a:ext cx="3072650" cy="3731076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4"/>
          <a:srcRect t="16110" b="25706"/>
          <a:stretch/>
        </p:blipFill>
        <p:spPr>
          <a:xfrm>
            <a:off x="4545545" y="4242216"/>
            <a:ext cx="3326144" cy="1948722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2018040" y="374575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Uklon laserske svetlobe</a:t>
            </a:r>
            <a:endParaRPr lang="sl-SI" sz="5400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589" y="1118022"/>
            <a:ext cx="3248231" cy="2443488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9265991" y="1364588"/>
            <a:ext cx="1753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OJAČITVE:</a:t>
            </a:r>
            <a:endParaRPr lang="sl-SI" sz="2400" b="1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932935" y="1634169"/>
            <a:ext cx="1753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OSLABITVE:</a:t>
            </a:r>
            <a:endParaRPr lang="sl-SI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jeZBesedilom 10"/>
              <p:cNvSpPr txBox="1"/>
              <p:nvPr/>
            </p:nvSpPr>
            <p:spPr>
              <a:xfrm>
                <a:off x="8906226" y="2432071"/>
                <a:ext cx="2473377" cy="72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sl-SI" sz="2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sl-SI" sz="2400" b="1" i="0" smtClean="0">
                              <a:latin typeface="Cambria Math" panose="02040503050406030204" pitchFamily="18" charset="0"/>
                            </a:rPr>
                            <m:t>𝐭𝐚𝐧</m:t>
                          </m:r>
                        </m:fName>
                        <m:e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  <m:r>
                        <a:rPr lang="sl-SI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r>
                            <a:rPr lang="sl-SI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</m:t>
                          </m:r>
                        </m:den>
                      </m:f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11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6226" y="2432071"/>
                <a:ext cx="2473377" cy="7224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oljeZBesedilom 11"/>
              <p:cNvSpPr txBox="1"/>
              <p:nvPr/>
            </p:nvSpPr>
            <p:spPr>
              <a:xfrm>
                <a:off x="8906226" y="1877202"/>
                <a:ext cx="27076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sl-SI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 ±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l-SI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𝝀</m:t>
                          </m:r>
                        </m:e>
                      </m:func>
                    </m:oMath>
                  </m:oMathPara>
                </a14:m>
                <a:endParaRPr lang="sl-SI" sz="2400" b="1" dirty="0"/>
              </a:p>
            </p:txBody>
          </p:sp>
        </mc:Choice>
        <mc:Fallback xmlns="">
          <p:sp>
            <p:nvSpPr>
              <p:cNvPr id="12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6226" y="1877202"/>
                <a:ext cx="2707626" cy="461665"/>
              </a:xfrm>
              <a:prstGeom prst="rect">
                <a:avLst/>
              </a:prstGeom>
              <a:blipFill>
                <a:blip r:embed="rId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Raven puščični povezovalnik 6"/>
          <p:cNvCxnSpPr>
            <a:stCxn id="5" idx="3"/>
          </p:cNvCxnSpPr>
          <p:nvPr/>
        </p:nvCxnSpPr>
        <p:spPr>
          <a:xfrm>
            <a:off x="7871689" y="5216577"/>
            <a:ext cx="0" cy="974361"/>
          </a:xfrm>
          <a:prstGeom prst="straightConnector1">
            <a:avLst/>
          </a:prstGeom>
          <a:ln w="381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 flipH="1">
            <a:off x="5081666" y="6310859"/>
            <a:ext cx="2173573" cy="0"/>
          </a:xfrm>
          <a:prstGeom prst="straightConnector1">
            <a:avLst/>
          </a:prstGeom>
          <a:ln w="38100">
            <a:solidFill>
              <a:schemeClr val="accent1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oljeZBesedilom 18"/>
          <p:cNvSpPr txBox="1"/>
          <p:nvPr/>
        </p:nvSpPr>
        <p:spPr>
          <a:xfrm>
            <a:off x="7976631" y="5472924"/>
            <a:ext cx="374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a</a:t>
            </a:r>
            <a:endParaRPr lang="sl-SI" sz="2400" b="1" dirty="0"/>
          </a:p>
        </p:txBody>
      </p:sp>
      <p:sp>
        <p:nvSpPr>
          <p:cNvPr id="20" name="PoljeZBesedilom 19"/>
          <p:cNvSpPr txBox="1"/>
          <p:nvPr/>
        </p:nvSpPr>
        <p:spPr>
          <a:xfrm>
            <a:off x="6021240" y="6214763"/>
            <a:ext cx="374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D</a:t>
            </a:r>
            <a:endParaRPr lang="sl-SI" sz="2400" b="1" dirty="0"/>
          </a:p>
        </p:txBody>
      </p:sp>
    </p:spTree>
    <p:extLst>
      <p:ext uri="{BB962C8B-B14F-4D97-AF65-F5344CB8AC3E}">
        <p14:creationId xmlns:p14="http://schemas.microsoft.com/office/powerpoint/2010/main" val="114770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9" grpId="0"/>
      <p:bldP spid="2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943" y="1297905"/>
            <a:ext cx="9107805" cy="512064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2018040" y="374575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Uklon laserske svetlobe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324841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9155" y="1690140"/>
            <a:ext cx="8717471" cy="4901184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018040" y="374575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Uklon svetlobe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397252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7540" y="1235339"/>
            <a:ext cx="5204460" cy="292608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933979" y="317734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Dopplerjev pojav</a:t>
            </a:r>
            <a:endParaRPr lang="sl-SI" sz="5400" dirty="0"/>
          </a:p>
        </p:txBody>
      </p:sp>
      <p:pic>
        <p:nvPicPr>
          <p:cNvPr id="4" name="Slika 3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189" y="1235339"/>
            <a:ext cx="5204460" cy="2926080"/>
          </a:xfrm>
          <a:prstGeom prst="rect">
            <a:avLst/>
          </a:prstGeom>
        </p:spPr>
      </p:pic>
      <p:pic>
        <p:nvPicPr>
          <p:cNvPr id="5" name="Slika 4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2419" y="3931920"/>
            <a:ext cx="5204460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2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ain whistle and doppler effect Google Videos Google Chrom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29001" y="1649084"/>
            <a:ext cx="5554083" cy="4165562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1524000" y="113373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Dopplerjev pojav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sprememba zaznane frekvence zaradi medsebojnega gibanja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oddajnika in sprejemnika.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49084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556" y="1307256"/>
            <a:ext cx="7605241" cy="2767979"/>
          </a:xfrm>
          <a:prstGeom prst="rect">
            <a:avLst/>
          </a:prstGeom>
        </p:spPr>
      </p:pic>
      <p:sp>
        <p:nvSpPr>
          <p:cNvPr id="10" name="PoljeZBesedilom 9"/>
          <p:cNvSpPr txBox="1"/>
          <p:nvPr/>
        </p:nvSpPr>
        <p:spPr>
          <a:xfrm>
            <a:off x="1933979" y="317734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Dopplerjev pojav</a:t>
            </a:r>
            <a:endParaRPr lang="sl-SI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ravokotnik 11"/>
              <p:cNvSpPr/>
              <p:nvPr/>
            </p:nvSpPr>
            <p:spPr>
              <a:xfrm>
                <a:off x="3274771" y="4411879"/>
                <a:ext cx="5835828" cy="10048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𝛎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𝐩𝐨𝐬𝐥𝐮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š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𝐚𝐥𝐜𝐚</m:t>
                          </m:r>
                        </m:sub>
                      </m:sSub>
                      <m:r>
                        <a:rPr lang="sl-SI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𝛎</m:t>
                          </m:r>
                        </m:e>
                        <m:sub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𝐢𝐳𝐯𝐨𝐫𝐚</m:t>
                          </m:r>
                        </m:sub>
                      </m:sSub>
                      <m:r>
                        <a:rPr lang="sl-SI" sz="28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l-SI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sSub>
                            <m:sSubPr>
                              <m:ctrlPr>
                                <a:rPr lang="sl-SI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𝐯</m:t>
                              </m:r>
                            </m:e>
                            <m:sub>
                              <m:r>
                                <a:rPr lang="sl-SI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𝐩𝐨𝐬𝐥𝐮</m:t>
                              </m:r>
                              <m:r>
                                <a:rPr lang="sl-SI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š</m:t>
                              </m:r>
                              <m:r>
                                <a:rPr lang="sl-SI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𝐚𝐥𝐜𝐚</m:t>
                              </m:r>
                              <m:r>
                                <a:rPr lang="sl-SI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𝐜</m:t>
                          </m:r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sSub>
                            <m:sSubPr>
                              <m:ctrlPr>
                                <a:rPr lang="sl-SI" sz="2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𝐯</m:t>
                              </m:r>
                            </m:e>
                            <m:sub>
                              <m:r>
                                <a:rPr lang="sl-SI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𝐢𝐳𝐯𝐨𝐫𝐚</m:t>
                              </m:r>
                            </m:sub>
                          </m:sSub>
                          <m:r>
                            <a:rPr lang="sl-SI" sz="28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sl-SI" sz="2800" b="1" dirty="0"/>
              </a:p>
            </p:txBody>
          </p:sp>
        </mc:Choice>
        <mc:Fallback xmlns="">
          <p:sp>
            <p:nvSpPr>
              <p:cNvPr id="12" name="Pravokotnik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771" y="4411879"/>
                <a:ext cx="5835828" cy="10048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ravokotnik 13"/>
              <p:cNvSpPr/>
              <p:nvPr/>
            </p:nvSpPr>
            <p:spPr>
              <a:xfrm>
                <a:off x="1032021" y="5536434"/>
                <a:ext cx="4881401" cy="394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𝛎</m:t>
                          </m:r>
                        </m:e>
                        <m:sub>
                          <m:r>
                            <a:rPr lang="sl-SI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𝐩𝐨𝐬𝐥𝐮</m:t>
                          </m:r>
                          <m:r>
                            <a:rPr lang="sl-SI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š</m:t>
                          </m:r>
                          <m:r>
                            <a:rPr lang="sl-SI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𝐚𝐥𝐜𝐚</m:t>
                          </m:r>
                        </m:sub>
                      </m:sSub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….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𝐟𝐫𝐞𝐤𝐯𝐞𝐧𝐜𝐚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𝐤𝐢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𝐣𝐨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𝐬𝐥𝐢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š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𝐢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𝐩𝐨𝐬𝐥𝐮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š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𝐚𝐥𝐞𝐜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4" name="Pravokotnik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21" y="5536434"/>
                <a:ext cx="4881401" cy="394210"/>
              </a:xfrm>
              <a:prstGeom prst="rect">
                <a:avLst/>
              </a:prstGeom>
              <a:blipFill>
                <a:blip r:embed="rId4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Pravokotnik 15"/>
              <p:cNvSpPr/>
              <p:nvPr/>
            </p:nvSpPr>
            <p:spPr>
              <a:xfrm>
                <a:off x="1032021" y="6070442"/>
                <a:ext cx="31036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𝛎</m:t>
                          </m:r>
                        </m:e>
                        <m:sub>
                          <m:r>
                            <a:rPr lang="sl-SI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𝐢𝐳𝐯𝐨𝐫𝐚</m:t>
                          </m:r>
                        </m:sub>
                      </m:sSub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….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𝐟𝐫𝐞𝐤𝐯𝐞𝐧𝐜𝐚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𝐢𝐳𝐯𝐨𝐫𝐚</m:t>
                      </m:r>
                      <m:r>
                        <a:rPr lang="sl-SI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6" name="Pravokotnik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21" y="6070442"/>
                <a:ext cx="310367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Pravokotnik 14"/>
              <p:cNvSpPr/>
              <p:nvPr/>
            </p:nvSpPr>
            <p:spPr>
              <a:xfrm>
                <a:off x="6663177" y="5556678"/>
                <a:ext cx="4050724" cy="394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𝐯</m:t>
                        </m:r>
                      </m:e>
                      <m:sub>
                        <m:r>
                          <a:rPr lang="sl-SI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𝐩𝐨𝐬𝐥𝐮</m:t>
                        </m:r>
                        <m:r>
                          <a:rPr lang="sl-SI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š</m:t>
                        </m:r>
                        <m:r>
                          <a:rPr lang="sl-SI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𝐚𝐥𝐜𝐚</m:t>
                        </m:r>
                      </m:sub>
                    </m:sSub>
                  </m:oMath>
                </a14:m>
                <a:r>
                  <a:rPr lang="sl-SI" dirty="0" smtClean="0"/>
                  <a:t>………</a:t>
                </a:r>
                <a:r>
                  <a:rPr lang="sl-SI" b="1" dirty="0" smtClean="0"/>
                  <a:t>hitrost gibanja poslušalca</a:t>
                </a:r>
                <a:endParaRPr lang="sl-SI" b="1" dirty="0"/>
              </a:p>
            </p:txBody>
          </p:sp>
        </mc:Choice>
        <mc:Fallback xmlns="">
          <p:sp>
            <p:nvSpPr>
              <p:cNvPr id="15" name="Pravokotnik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177" y="5556678"/>
                <a:ext cx="4050724" cy="394210"/>
              </a:xfrm>
              <a:prstGeom prst="rect">
                <a:avLst/>
              </a:prstGeom>
              <a:blipFill>
                <a:blip r:embed="rId6"/>
                <a:stretch>
                  <a:fillRect t="-7813" r="-602" b="-203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ravokotnik 17"/>
              <p:cNvSpPr/>
              <p:nvPr/>
            </p:nvSpPr>
            <p:spPr>
              <a:xfrm>
                <a:off x="6663177" y="5950888"/>
                <a:ext cx="328814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𝐯</m:t>
                        </m:r>
                      </m:e>
                      <m:sub>
                        <m:r>
                          <a:rPr lang="sl-SI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𝐢𝐳𝐯𝐨𝐫𝐚</m:t>
                        </m:r>
                      </m:sub>
                    </m:sSub>
                  </m:oMath>
                </a14:m>
                <a:r>
                  <a:rPr lang="sl-SI" dirty="0" smtClean="0"/>
                  <a:t>………</a:t>
                </a:r>
                <a:r>
                  <a:rPr lang="sl-SI" b="1" dirty="0" smtClean="0"/>
                  <a:t>hitrost gibanja izvora</a:t>
                </a:r>
                <a:endParaRPr lang="sl-SI" b="1" dirty="0"/>
              </a:p>
            </p:txBody>
          </p:sp>
        </mc:Choice>
        <mc:Fallback xmlns="">
          <p:sp>
            <p:nvSpPr>
              <p:cNvPr id="18" name="Pravokotnik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177" y="5950888"/>
                <a:ext cx="3288144" cy="369332"/>
              </a:xfrm>
              <a:prstGeom prst="rect">
                <a:avLst/>
              </a:prstGeom>
              <a:blipFill>
                <a:blip r:embed="rId7"/>
                <a:stretch>
                  <a:fillRect t="-8197" r="-1299" b="-2459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Slika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7959" y="1307256"/>
            <a:ext cx="804762" cy="199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15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2"/>
          <p:cNvSpPr/>
          <p:nvPr/>
        </p:nvSpPr>
        <p:spPr>
          <a:xfrm>
            <a:off x="1555681" y="25673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Interferenca </a:t>
            </a:r>
          </a:p>
        </p:txBody>
      </p:sp>
      <p:pic>
        <p:nvPicPr>
          <p:cNvPr id="7" name="Picture 2" descr="Oscillations GIFs - Get the best GIF on GIPHY">
            <a:extLst>
              <a:ext uri="{FF2B5EF4-FFF2-40B4-BE49-F238E27FC236}">
                <a16:creationId xmlns:a16="http://schemas.microsoft.com/office/drawing/2014/main" id="{EE6F8598-E32F-4EA3-B998-A133DDE144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432" y="1875450"/>
            <a:ext cx="7858125" cy="262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50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893" y="1802206"/>
            <a:ext cx="7168896" cy="4074509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/>
          <a:srcRect l="-1559" t="717" r="19626" b="-717"/>
          <a:stretch/>
        </p:blipFill>
        <p:spPr>
          <a:xfrm>
            <a:off x="566151" y="1241064"/>
            <a:ext cx="4725377" cy="2091109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933979" y="317734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Dopplerjev pojav</a:t>
            </a:r>
            <a:endParaRPr lang="sl-SI" sz="54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253" y="3839460"/>
            <a:ext cx="3819525" cy="25717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077" y="1241064"/>
            <a:ext cx="877900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1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45" y="1495269"/>
            <a:ext cx="6437376" cy="4828032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774" y="1920615"/>
            <a:ext cx="4572000" cy="342900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933979" y="317734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Dopplerjev pojav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49315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320" y="1313180"/>
            <a:ext cx="9144000" cy="514350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933979" y="317734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Dopplerjev pojav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287816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736" y="1976775"/>
            <a:ext cx="6902286" cy="4283714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1768213" y="599119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Polarizacija valovanja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47980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tap.iop.org/vibration/em/313/img_full_4669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254" y="2463877"/>
            <a:ext cx="8092673" cy="363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2"/>
          <p:cNvSpPr/>
          <p:nvPr/>
        </p:nvSpPr>
        <p:spPr>
          <a:xfrm>
            <a:off x="1618938" y="4740040"/>
            <a:ext cx="640966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Polarizirano valovanje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ima stalno smer odmika.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5407135" y="2289403"/>
            <a:ext cx="20667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1. </a:t>
            </a:r>
            <a:r>
              <a:rPr lang="en-GB" sz="2500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polarizator</a:t>
            </a:r>
            <a:r>
              <a:rPr lang="en-GB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8476501" y="2938326"/>
            <a:ext cx="206678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2. </a:t>
            </a:r>
            <a:r>
              <a:rPr lang="en-GB" sz="2500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polarizator</a:t>
            </a:r>
            <a:r>
              <a:rPr lang="en-GB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analizator</a:t>
            </a:r>
            <a:r>
              <a:rPr lang="en-GB" sz="2500" dirty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459453" y="1602103"/>
            <a:ext cx="43643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Nepolarizirano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u="sng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 smeri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odmika.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1768213" y="599119"/>
            <a:ext cx="9085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Polarizacija valovanja na vrvi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52754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165" y="2389861"/>
            <a:ext cx="6435799" cy="3303099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1768213" y="599119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Polarizacija mikrovalov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66629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12575" t="13731" r="24924" b="12499"/>
          <a:stretch/>
        </p:blipFill>
        <p:spPr>
          <a:xfrm>
            <a:off x="2645012" y="1918740"/>
            <a:ext cx="6505732" cy="4317167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1768213" y="599119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Polarizacija svetlobe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113174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0" y="137048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https://youtu.be/r-9uMxmj-HQ?t=42s</a:t>
            </a:r>
          </a:p>
        </p:txBody>
      </p:sp>
      <p:pic>
        <p:nvPicPr>
          <p:cNvPr id="4" name="The Effects of Polarized Sunglasses on Smartphones!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25878" y="1714500"/>
            <a:ext cx="9144000" cy="5143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154" y="321714"/>
            <a:ext cx="1905000" cy="1905000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1768213" y="599119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Polarizacija svetlobe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39425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50" y="2148953"/>
            <a:ext cx="4885714" cy="2895238"/>
          </a:xfrm>
          <a:prstGeom prst="rect">
            <a:avLst/>
          </a:prstGeom>
        </p:spPr>
      </p:pic>
      <p:pic>
        <p:nvPicPr>
          <p:cNvPr id="5" name="Slika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0360" y="2091810"/>
            <a:ext cx="5247619" cy="2952381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1723242" y="599119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Polarizacija svetlobe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346456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3143437" y="494033"/>
            <a:ext cx="5225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Stoječe valovanje</a:t>
            </a:r>
            <a:endParaRPr lang="sl-SI" sz="5400" dirty="0"/>
          </a:p>
        </p:txBody>
      </p:sp>
      <p:pic>
        <p:nvPicPr>
          <p:cNvPr id="4" name="Slika 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8888" t="18035" r="41082" b="5611"/>
          <a:stretch/>
        </p:blipFill>
        <p:spPr>
          <a:xfrm>
            <a:off x="8742162" y="1555199"/>
            <a:ext cx="2733981" cy="234588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380" y="4477152"/>
            <a:ext cx="3461853" cy="1895776"/>
          </a:xfrm>
          <a:prstGeom prst="rect">
            <a:avLst/>
          </a:prstGeom>
        </p:spPr>
      </p:pic>
      <p:pic>
        <p:nvPicPr>
          <p:cNvPr id="6" name="Slika 5">
            <a:hlinkClick r:id="rId5"/>
          </p:cNvPr>
          <p:cNvPicPr>
            <a:picLocks noChangeAspect="1"/>
          </p:cNvPicPr>
          <p:nvPr/>
        </p:nvPicPr>
        <p:blipFill rotWithShape="1">
          <a:blip r:embed="rId6"/>
          <a:srcRect l="7040" t="30619" r="63261" b="36822"/>
          <a:stretch/>
        </p:blipFill>
        <p:spPr>
          <a:xfrm>
            <a:off x="0" y="1322850"/>
            <a:ext cx="3477719" cy="21435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jeZBesedilom 12"/>
              <p:cNvSpPr txBox="1"/>
              <p:nvPr/>
            </p:nvSpPr>
            <p:spPr>
              <a:xfrm>
                <a:off x="3458230" y="1693896"/>
                <a:ext cx="5116155" cy="2894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2800" b="1" dirty="0" smtClean="0"/>
                  <a:t>Nastane pri sestavljanju dveh valovanj, ki se širita v nasprotnih smereh (vpadnega in odbitega). Pri sestavljanju nastanejo hrbti in vozli. Razdalja med sosednjima vozloma je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𝛌</m:t>
                        </m:r>
                      </m:num>
                      <m:den>
                        <m:r>
                          <a:rPr lang="sl-SI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sl-SI" sz="2800" b="1" dirty="0" smtClean="0"/>
                  <a:t>.</a:t>
                </a:r>
                <a:endParaRPr lang="sl-SI" sz="2800" b="1" dirty="0"/>
              </a:p>
            </p:txBody>
          </p:sp>
        </mc:Choice>
        <mc:Fallback xmlns="">
          <p:sp>
            <p:nvSpPr>
              <p:cNvPr id="13" name="PoljeZBesedilom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8230" y="1693896"/>
                <a:ext cx="5116155" cy="2894190"/>
              </a:xfrm>
              <a:prstGeom prst="rect">
                <a:avLst/>
              </a:prstGeom>
              <a:blipFill>
                <a:blip r:embed="rId7"/>
                <a:stretch>
                  <a:fillRect l="-2381" t="-2105" r="-3690" b="-147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Slika 2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722" y="4533599"/>
            <a:ext cx="3513011" cy="1975104"/>
          </a:xfrm>
          <a:prstGeom prst="rect">
            <a:avLst/>
          </a:prstGeom>
        </p:spPr>
      </p:pic>
      <p:pic>
        <p:nvPicPr>
          <p:cNvPr id="7" name="Slika 6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2646" y="4397824"/>
            <a:ext cx="3513011" cy="197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2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248" y="1714500"/>
            <a:ext cx="9144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539676" y="453393"/>
            <a:ext cx="5225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Stoječe valovanje</a:t>
            </a:r>
            <a:endParaRPr lang="sl-SI" sz="5400" dirty="0"/>
          </a:p>
        </p:txBody>
      </p:sp>
    </p:spTree>
    <p:extLst>
      <p:ext uri="{BB962C8B-B14F-4D97-AF65-F5344CB8AC3E}">
        <p14:creationId xmlns:p14="http://schemas.microsoft.com/office/powerpoint/2010/main" val="301297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779" y="3235373"/>
            <a:ext cx="8742422" cy="23959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jeZBesedilom 2"/>
              <p:cNvSpPr txBox="1"/>
              <p:nvPr/>
            </p:nvSpPr>
            <p:spPr>
              <a:xfrm>
                <a:off x="4924267" y="1694576"/>
                <a:ext cx="2413417" cy="7378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=2∙</m:t>
                      </m:r>
                      <m:f>
                        <m:f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3" name="PoljeZBesedilom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267" y="1694576"/>
                <a:ext cx="2413417" cy="7378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oljeZBesedilom 3"/>
          <p:cNvSpPr txBox="1"/>
          <p:nvPr/>
        </p:nvSpPr>
        <p:spPr>
          <a:xfrm>
            <a:off x="2353705" y="571131"/>
            <a:ext cx="7514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Stoječe valovanje na vrvi</a:t>
            </a:r>
            <a:endParaRPr lang="sl-SI" sz="5400" dirty="0"/>
          </a:p>
        </p:txBody>
      </p:sp>
      <p:cxnSp>
        <p:nvCxnSpPr>
          <p:cNvPr id="6" name="Raven puščični povezovalnik 5"/>
          <p:cNvCxnSpPr/>
          <p:nvPr/>
        </p:nvCxnSpPr>
        <p:spPr>
          <a:xfrm>
            <a:off x="4227226" y="4557010"/>
            <a:ext cx="4646951" cy="11242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5763717" y="3363389"/>
                <a:ext cx="1573967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717" y="3363389"/>
                <a:ext cx="157396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9"/>
              <p:cNvSpPr txBox="1"/>
              <p:nvPr/>
            </p:nvSpPr>
            <p:spPr>
              <a:xfrm>
                <a:off x="3803759" y="3321215"/>
                <a:ext cx="102308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l-SI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l-SI" sz="2000" dirty="0"/>
              </a:p>
            </p:txBody>
          </p:sp>
        </mc:Choice>
        <mc:Fallback xmlns="">
          <p:sp>
            <p:nvSpPr>
              <p:cNvPr id="10" name="PoljeZBesedilom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759" y="3321215"/>
                <a:ext cx="102308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PoljeZBesedilom 10"/>
              <p:cNvSpPr txBox="1"/>
              <p:nvPr/>
            </p:nvSpPr>
            <p:spPr>
              <a:xfrm>
                <a:off x="8486476" y="3288987"/>
                <a:ext cx="846933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l-SI" sz="20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sl-SI" sz="2000" dirty="0"/>
              </a:p>
            </p:txBody>
          </p:sp>
        </mc:Choice>
        <mc:Fallback xmlns="">
          <p:sp>
            <p:nvSpPr>
              <p:cNvPr id="11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476" y="3288987"/>
                <a:ext cx="84693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  <a:prstDash val="dash"/>
              </a:ln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Raven povezovalnik 12"/>
          <p:cNvCxnSpPr/>
          <p:nvPr/>
        </p:nvCxnSpPr>
        <p:spPr>
          <a:xfrm>
            <a:off x="4227226" y="3844977"/>
            <a:ext cx="0" cy="12516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>
          <a:xfrm flipH="1">
            <a:off x="8874177" y="3844977"/>
            <a:ext cx="14990" cy="12516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693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1933979" y="317734"/>
            <a:ext cx="8259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5400" dirty="0" smtClean="0"/>
              <a:t>Stoječe valovanje na vzmeti</a:t>
            </a:r>
            <a:endParaRPr lang="sl-SI" sz="54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754" y="1389530"/>
            <a:ext cx="4536061" cy="4688961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383" y="1359679"/>
            <a:ext cx="3514725" cy="4686300"/>
          </a:xfrm>
          <a:prstGeom prst="rect">
            <a:avLst/>
          </a:prstGeom>
        </p:spPr>
      </p:pic>
      <p:cxnSp>
        <p:nvCxnSpPr>
          <p:cNvPr id="6" name="Raven puščični povezovalnik 5"/>
          <p:cNvCxnSpPr/>
          <p:nvPr/>
        </p:nvCxnSpPr>
        <p:spPr>
          <a:xfrm flipH="1">
            <a:off x="5801193" y="2312860"/>
            <a:ext cx="89941" cy="2143593"/>
          </a:xfrm>
          <a:prstGeom prst="straightConnector1">
            <a:avLst/>
          </a:prstGeom>
          <a:ln w="571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4054580" y="3056498"/>
                <a:ext cx="1573967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l-SI" sz="3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580" y="3056498"/>
                <a:ext cx="1573967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6029623" y="2112805"/>
                <a:ext cx="102308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l-SI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l-SI" sz="20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9623" y="2112805"/>
                <a:ext cx="1023086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PoljeZBesedilom 8"/>
              <p:cNvSpPr txBox="1"/>
              <p:nvPr/>
            </p:nvSpPr>
            <p:spPr>
              <a:xfrm>
                <a:off x="6117699" y="4256398"/>
                <a:ext cx="846933" cy="4001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l-SI" sz="2000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sl-SI" sz="2000" dirty="0"/>
              </a:p>
            </p:txBody>
          </p:sp>
        </mc:Choice>
        <mc:Fallback xmlns="">
          <p:sp>
            <p:nvSpPr>
              <p:cNvPr id="9" name="PoljeZBesedilom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699" y="4256398"/>
                <a:ext cx="84693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  <a:prstDash val="dash"/>
              </a:ln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9"/>
              <p:cNvSpPr txBox="1"/>
              <p:nvPr/>
            </p:nvSpPr>
            <p:spPr>
              <a:xfrm>
                <a:off x="8986602" y="2711677"/>
                <a:ext cx="2413417" cy="7378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sl-SI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=2∙</m:t>
                      </m:r>
                      <m:f>
                        <m:fPr>
                          <m:ctrlP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l-SI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l-SI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sl-SI" sz="2800" dirty="0"/>
              </a:p>
            </p:txBody>
          </p:sp>
        </mc:Choice>
        <mc:Fallback xmlns="">
          <p:sp>
            <p:nvSpPr>
              <p:cNvPr id="10" name="PoljeZBesedilom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6602" y="2711677"/>
                <a:ext cx="2413417" cy="7378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495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2063</TotalTime>
  <Words>990</Words>
  <Application>Microsoft Office PowerPoint</Application>
  <PresentationFormat>Širokozaslonsko</PresentationFormat>
  <Paragraphs>159</Paragraphs>
  <Slides>58</Slides>
  <Notes>2</Notes>
  <HiddenSlides>0</HiddenSlides>
  <MMClips>2</MMClips>
  <ScaleCrop>false</ScaleCrop>
  <HeadingPairs>
    <vt:vector size="8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58</vt:i4>
      </vt:variant>
    </vt:vector>
  </HeadingPairs>
  <TitlesOfParts>
    <vt:vector size="67" baseType="lpstr">
      <vt:lpstr>Arial</vt:lpstr>
      <vt:lpstr>Calibri</vt:lpstr>
      <vt:lpstr>Calibri Light</vt:lpstr>
      <vt:lpstr>Cambria</vt:lpstr>
      <vt:lpstr>Cambria Math</vt:lpstr>
      <vt:lpstr>Symbol</vt:lpstr>
      <vt:lpstr>Verdana</vt:lpstr>
      <vt:lpstr>Officeova tema</vt:lpstr>
      <vt:lpstr>Image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Angela</dc:creator>
  <cp:lastModifiedBy>Angela Petek</cp:lastModifiedBy>
  <cp:revision>90</cp:revision>
  <dcterms:created xsi:type="dcterms:W3CDTF">2020-04-16T06:01:36Z</dcterms:created>
  <dcterms:modified xsi:type="dcterms:W3CDTF">2021-04-13T07:40:32Z</dcterms:modified>
</cp:coreProperties>
</file>