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0" r:id="rId3"/>
    <p:sldId id="271" r:id="rId4"/>
    <p:sldId id="275" r:id="rId5"/>
    <p:sldId id="276" r:id="rId6"/>
    <p:sldId id="287" r:id="rId7"/>
    <p:sldId id="295" r:id="rId8"/>
    <p:sldId id="278" r:id="rId9"/>
    <p:sldId id="285" r:id="rId10"/>
    <p:sldId id="281" r:id="rId11"/>
    <p:sldId id="297" r:id="rId12"/>
    <p:sldId id="286" r:id="rId13"/>
    <p:sldId id="291" r:id="rId14"/>
    <p:sldId id="304" r:id="rId15"/>
    <p:sldId id="296" r:id="rId16"/>
    <p:sldId id="294" r:id="rId17"/>
    <p:sldId id="283" r:id="rId18"/>
    <p:sldId id="292" r:id="rId19"/>
    <p:sldId id="280" r:id="rId20"/>
    <p:sldId id="282" r:id="rId21"/>
    <p:sldId id="298" r:id="rId22"/>
    <p:sldId id="288" r:id="rId23"/>
    <p:sldId id="299" r:id="rId24"/>
    <p:sldId id="273" r:id="rId25"/>
    <p:sldId id="300" r:id="rId26"/>
    <p:sldId id="301" r:id="rId27"/>
    <p:sldId id="302" r:id="rId28"/>
    <p:sldId id="303" r:id="rId29"/>
    <p:sldId id="266" r:id="rId30"/>
    <p:sldId id="274" r:id="rId31"/>
    <p:sldId id="289" r:id="rId32"/>
    <p:sldId id="290" r:id="rId33"/>
    <p:sldId id="305" r:id="rId34"/>
    <p:sldId id="306" r:id="rId35"/>
    <p:sldId id="307" r:id="rId36"/>
    <p:sldId id="308" r:id="rId3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48" autoAdjust="0"/>
  </p:normalViewPr>
  <p:slideViewPr>
    <p:cSldViewPr>
      <p:cViewPr varScale="1">
        <p:scale>
          <a:sx n="68" d="100"/>
          <a:sy n="68" d="100"/>
        </p:scale>
        <p:origin x="5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26. 05. 2020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978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26. 05. 2020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02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26. 05. 2020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691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26. 05. 2020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7964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26. 05. 2020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3719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26. 05. 2020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0692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26. 05. 2020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2185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26. 05. 2020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125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26. 05. 2020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5429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26. 05. 2020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497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F2BD-7791-4267-93B1-58F6A93E8058}" type="datetimeFigureOut">
              <a:rPr lang="sl-SI" smtClean="0"/>
              <a:t>26. 05. 2020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6903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DF2BD-7791-4267-93B1-58F6A93E8058}" type="datetimeFigureOut">
              <a:rPr lang="sl-SI" smtClean="0"/>
              <a:t>26. 05. 2020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9B33F-B8DD-41A2-A46E-C63B71251E1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6129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baumer.com/medias/sys_master/images-content/images-content/h98/hae/8940792119326/Grafik-Polarisation-2-EN.gif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youtube.com/watch?v=11w32FwMvbI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youtube.com/watch?v=cdaJNNSOvbY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youtube.com/watch?v=-Yh-U8Ro-P0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svt-lycee-elorn.ovh/spath_islande.php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hyperlink" Target="https://www.youtube.com/watch?v=MoZar-gCj3E" TargetMode="Externa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baumer.com/medias/sys_master/images-content/images-content/h6e/h8a/8940791922718/Grafik-Polarisation-1-EN.gif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NR=1&amp;feature=endscreen&amp;v=E9qpbt0v5Hw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youtube.com/watch?v=TP5JOfrPguQ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hyperlink" Target="https://www.youtube.com/watch?v=C6qL0RVd98c" TargetMode="External"/><Relationship Id="rId7" Type="http://schemas.openxmlformats.org/officeDocument/2006/relationships/hyperlink" Target="https://www.vascak.cz/data/android/physicsatschool/template.php?s=opt_polarizacefiltr&amp;l=si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hyperlink" Target="https://www.youtube.com/watch?v=lwviV-t722I" TargetMode="Externa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hyperlink" Target="https://www.suncane-naocale.com/polarizacija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youtube.com/watch?v=FKlF0zf_QR4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www.youtube.com/watch?v=edDurjQHQNQ" TargetMode="Externa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www.youtube.com/watch?v=Bf0NEe7FhyM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thumbs.gfycat.com/DemandingVeneratedBilby-size_restricted.gi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hyperlink" Target="https://i.gifer.com/4hTu.gif" TargetMode="Externa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youtube.com/watch?v=ZudziPffS9E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upload.wikimedia.org/wikipedia/commons/0/08/Wave_Polarisation.gi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475656" y="2495110"/>
            <a:ext cx="648072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/>
              <a:t>Polarizacija </a:t>
            </a:r>
            <a:r>
              <a:rPr lang="sl-SI" sz="4050" dirty="0" smtClean="0"/>
              <a:t>valovanja, </a:t>
            </a:r>
          </a:p>
          <a:p>
            <a:pPr algn="ctr"/>
            <a:r>
              <a:rPr lang="sl-SI" sz="4050" dirty="0" smtClean="0"/>
              <a:t> polarizator in analizator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525310"/>
            <a:ext cx="3314700" cy="170154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546" y="605173"/>
            <a:ext cx="3238500" cy="140970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314175"/>
            <a:ext cx="3429000" cy="228028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221088"/>
            <a:ext cx="4548010" cy="191431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979712" y="553446"/>
            <a:ext cx="1730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kovinska rešetka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6754552" y="60517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reža</a:t>
            </a:r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5868144" y="4581128"/>
            <a:ext cx="1210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polarizator</a:t>
            </a:r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7402624" y="3889390"/>
            <a:ext cx="1129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analizator</a:t>
            </a:r>
            <a:endParaRPr lang="sl-SI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2411760" y="5950732"/>
            <a:ext cx="1210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polarizator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8385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9" grpId="0"/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628800"/>
            <a:ext cx="6827520" cy="384048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403648" y="620688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/>
              <a:t>Polarizacija svetlobe</a:t>
            </a:r>
          </a:p>
        </p:txBody>
      </p:sp>
    </p:spTree>
    <p:extLst>
      <p:ext uri="{BB962C8B-B14F-4D97-AF65-F5344CB8AC3E}">
        <p14:creationId xmlns:p14="http://schemas.microsoft.com/office/powerpoint/2010/main" val="294286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844824"/>
            <a:ext cx="7431973" cy="4176062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403648" y="620688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/>
              <a:t>Polarizacija svetlobe</a:t>
            </a:r>
          </a:p>
        </p:txBody>
      </p:sp>
    </p:spTree>
    <p:extLst>
      <p:ext uri="{BB962C8B-B14F-4D97-AF65-F5344CB8AC3E}">
        <p14:creationId xmlns:p14="http://schemas.microsoft.com/office/powerpoint/2010/main" val="227385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296541" y="2132856"/>
            <a:ext cx="64087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dirty="0"/>
              <a:t>Polarizator </a:t>
            </a:r>
            <a:r>
              <a:rPr lang="sl-SI" sz="2800" dirty="0" smtClean="0"/>
              <a:t>je </a:t>
            </a:r>
            <a:r>
              <a:rPr lang="sl-SI" sz="2800" dirty="0"/>
              <a:t>optični element, ki žarek elektromagnetnega valovanja s poljubno polarizacijo, spremeni v žarek z določeno </a:t>
            </a:r>
            <a:r>
              <a:rPr lang="sl-SI" sz="2800" dirty="0" smtClean="0"/>
              <a:t>polarizacijo, ki jo določa sestava snovi.</a:t>
            </a:r>
            <a:endParaRPr lang="sl-SI" sz="28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1403648" y="620688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Polarizator svetlobe</a:t>
            </a:r>
            <a:endParaRPr lang="sl-SI" sz="4050" dirty="0"/>
          </a:p>
        </p:txBody>
      </p:sp>
    </p:spTree>
    <p:extLst>
      <p:ext uri="{BB962C8B-B14F-4D97-AF65-F5344CB8AC3E}">
        <p14:creationId xmlns:p14="http://schemas.microsoft.com/office/powerpoint/2010/main" val="255100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l="7181" t="21349" r="7846"/>
          <a:stretch/>
        </p:blipFill>
        <p:spPr>
          <a:xfrm>
            <a:off x="395536" y="1844824"/>
            <a:ext cx="5112568" cy="331592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403648" y="620688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Polarizacijska folija</a:t>
            </a:r>
            <a:endParaRPr lang="sl-SI" sz="405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1869689"/>
            <a:ext cx="2993395" cy="34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80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4784"/>
            <a:ext cx="9107805" cy="512064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403648" y="620688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Polarizacijska folija</a:t>
            </a:r>
            <a:endParaRPr lang="sl-SI" sz="4050" dirty="0"/>
          </a:p>
        </p:txBody>
      </p:sp>
    </p:spTree>
    <p:extLst>
      <p:ext uri="{BB962C8B-B14F-4D97-AF65-F5344CB8AC3E}">
        <p14:creationId xmlns:p14="http://schemas.microsoft.com/office/powerpoint/2010/main" val="265439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700808"/>
            <a:ext cx="7546467" cy="4242816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796" y="404664"/>
            <a:ext cx="6194073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2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46" y="2362593"/>
            <a:ext cx="7775939" cy="2146527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259631" y="172180"/>
            <a:ext cx="691276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Izotropni in anizotropni kristali</a:t>
            </a:r>
            <a:endParaRPr lang="sl-SI" sz="405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616" y="4530073"/>
            <a:ext cx="3438442" cy="2188654"/>
          </a:xfrm>
          <a:prstGeom prst="rect">
            <a:avLst/>
          </a:prstGeom>
        </p:spPr>
      </p:pic>
      <p:sp>
        <p:nvSpPr>
          <p:cNvPr id="8" name="PoljeZBesedilom 7"/>
          <p:cNvSpPr txBox="1"/>
          <p:nvPr/>
        </p:nvSpPr>
        <p:spPr>
          <a:xfrm>
            <a:off x="117784" y="764704"/>
            <a:ext cx="9145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Izotropne snovi (steklo) ne spreminjajo polarizacije svetlobe, anizotropne snovi pa so </a:t>
            </a:r>
            <a:r>
              <a:rPr lang="sl-SI" sz="2800" b="1" dirty="0" smtClean="0"/>
              <a:t>optično aktivne </a:t>
            </a:r>
            <a:r>
              <a:rPr lang="sl-SI" sz="2800" dirty="0" smtClean="0"/>
              <a:t>(sučejo polarizacijo) ali </a:t>
            </a:r>
            <a:r>
              <a:rPr lang="sl-SI" sz="2800" b="1" dirty="0" smtClean="0"/>
              <a:t>dvolomne</a:t>
            </a:r>
            <a:r>
              <a:rPr lang="sl-SI" sz="2800" dirty="0" smtClean="0"/>
              <a:t> (polarizacija vpliva na smer širjenja žarka).</a:t>
            </a:r>
            <a:endParaRPr lang="sl-SI" sz="2800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1" y="4597128"/>
            <a:ext cx="2819400" cy="212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4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971600" y="358533"/>
            <a:ext cx="705678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/>
              <a:t>Polarizacija </a:t>
            </a:r>
            <a:r>
              <a:rPr lang="sl-SI" sz="4050" dirty="0" smtClean="0"/>
              <a:t>svetlobe, ki izkorišča dvolomnost nekaterih kristalov</a:t>
            </a:r>
            <a:endParaRPr lang="sl-SI" sz="4050" dirty="0"/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658" y="1762963"/>
            <a:ext cx="2853175" cy="2139881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6859" y="1770175"/>
            <a:ext cx="2707773" cy="2232122"/>
          </a:xfrm>
          <a:prstGeom prst="rect">
            <a:avLst/>
          </a:prstGeom>
        </p:spPr>
      </p:pic>
      <p:pic>
        <p:nvPicPr>
          <p:cNvPr id="9" name="Slika 8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9712" y="4229765"/>
            <a:ext cx="4320914" cy="242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7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1796202"/>
            <a:ext cx="4570567" cy="2313267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4206040"/>
            <a:ext cx="3240671" cy="2259008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800766"/>
            <a:ext cx="3416495" cy="234106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4245241"/>
            <a:ext cx="4546242" cy="2219807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971600" y="358533"/>
            <a:ext cx="705678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/>
              <a:t>Polarizacija </a:t>
            </a:r>
            <a:r>
              <a:rPr lang="sl-SI" sz="4050" dirty="0" smtClean="0"/>
              <a:t>svetlobe, ki izkorišča dvolomnost nekaterih kristalov</a:t>
            </a:r>
            <a:endParaRPr lang="sl-SI" sz="4050" dirty="0"/>
          </a:p>
        </p:txBody>
      </p:sp>
    </p:spTree>
    <p:extLst>
      <p:ext uri="{BB962C8B-B14F-4D97-AF65-F5344CB8AC3E}">
        <p14:creationId xmlns:p14="http://schemas.microsoft.com/office/powerpoint/2010/main" val="420646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2132856"/>
            <a:ext cx="6949440" cy="390906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403648" y="620688"/>
            <a:ext cx="619449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/>
              <a:t>Polarizacija </a:t>
            </a:r>
            <a:r>
              <a:rPr lang="sl-SI" sz="4050" dirty="0" smtClean="0"/>
              <a:t>svetlobe z odbojem-</a:t>
            </a:r>
            <a:r>
              <a:rPr lang="sl-SI" sz="4050" dirty="0" err="1" smtClean="0"/>
              <a:t>Brewstrov</a:t>
            </a:r>
            <a:r>
              <a:rPr lang="sl-SI" sz="4050" dirty="0" smtClean="0"/>
              <a:t> kot</a:t>
            </a:r>
            <a:endParaRPr lang="sl-SI" sz="4050" dirty="0"/>
          </a:p>
        </p:txBody>
      </p:sp>
    </p:spTree>
    <p:extLst>
      <p:ext uri="{BB962C8B-B14F-4D97-AF65-F5344CB8AC3E}">
        <p14:creationId xmlns:p14="http://schemas.microsoft.com/office/powerpoint/2010/main" val="100879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049" y="2996952"/>
            <a:ext cx="5176715" cy="3212786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819350" y="521514"/>
            <a:ext cx="7208115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/>
              <a:t>Polarizacija </a:t>
            </a:r>
            <a:r>
              <a:rPr lang="sl-SI" sz="4050" dirty="0" smtClean="0"/>
              <a:t>valovanja</a:t>
            </a:r>
          </a:p>
          <a:p>
            <a:pPr algn="ctr"/>
            <a:r>
              <a:rPr lang="sl-SI" sz="4050" dirty="0" smtClean="0"/>
              <a:t>določa ravnino nihanja transverzalnim valovanjem. </a:t>
            </a:r>
            <a:endParaRPr lang="sl-SI" sz="4050" dirty="0"/>
          </a:p>
        </p:txBody>
      </p:sp>
    </p:spTree>
    <p:extLst>
      <p:ext uri="{BB962C8B-B14F-4D97-AF65-F5344CB8AC3E}">
        <p14:creationId xmlns:p14="http://schemas.microsoft.com/office/powerpoint/2010/main" val="358519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b="32979"/>
          <a:stretch/>
        </p:blipFill>
        <p:spPr>
          <a:xfrm>
            <a:off x="1320456" y="2492896"/>
            <a:ext cx="6233090" cy="2883048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1339752" y="620688"/>
            <a:ext cx="619449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/>
              <a:t>Polarizacija </a:t>
            </a:r>
            <a:r>
              <a:rPr lang="sl-SI" sz="4050" dirty="0" smtClean="0"/>
              <a:t>svetlobe z večkratnim odbojem</a:t>
            </a:r>
            <a:endParaRPr lang="sl-SI" sz="4050" dirty="0"/>
          </a:p>
        </p:txBody>
      </p:sp>
    </p:spTree>
    <p:extLst>
      <p:ext uri="{BB962C8B-B14F-4D97-AF65-F5344CB8AC3E}">
        <p14:creationId xmlns:p14="http://schemas.microsoft.com/office/powerpoint/2010/main" val="179814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700808"/>
            <a:ext cx="7936802" cy="4462272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403648" y="620688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/>
              <a:t>Polarizacija </a:t>
            </a:r>
            <a:r>
              <a:rPr lang="sl-SI" sz="4050" dirty="0" smtClean="0"/>
              <a:t>neba</a:t>
            </a:r>
            <a:endParaRPr lang="sl-SI" sz="4050" dirty="0"/>
          </a:p>
        </p:txBody>
      </p:sp>
    </p:spTree>
    <p:extLst>
      <p:ext uri="{BB962C8B-B14F-4D97-AF65-F5344CB8AC3E}">
        <p14:creationId xmlns:p14="http://schemas.microsoft.com/office/powerpoint/2010/main" val="286247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484784"/>
            <a:ext cx="2883658" cy="2060627"/>
          </a:xfrm>
          <a:prstGeom prst="rect">
            <a:avLst/>
          </a:prstGeom>
        </p:spPr>
      </p:pic>
      <p:pic>
        <p:nvPicPr>
          <p:cNvPr id="4" name="Slika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4005064"/>
            <a:ext cx="3664014" cy="2170364"/>
          </a:xfrm>
          <a:prstGeom prst="rect">
            <a:avLst/>
          </a:prstGeom>
        </p:spPr>
      </p:pic>
      <p:pic>
        <p:nvPicPr>
          <p:cNvPr id="5" name="Slika 4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2958" y="1568032"/>
            <a:ext cx="5371042" cy="1938696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299092" y="229204"/>
            <a:ext cx="847083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Tekoči kristali so dvolomni, ki jo lahko spreminjamo z napetostjo.</a:t>
            </a:r>
            <a:endParaRPr lang="sl-SI" sz="4050" dirty="0"/>
          </a:p>
        </p:txBody>
      </p:sp>
      <p:pic>
        <p:nvPicPr>
          <p:cNvPr id="8" name="Slika 7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5875" y="3785471"/>
            <a:ext cx="4248488" cy="281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71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403648" y="620688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Polarizacijska očala</a:t>
            </a:r>
            <a:endParaRPr lang="sl-SI" sz="405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2"/>
          <a:srcRect t="24807"/>
          <a:stretch/>
        </p:blipFill>
        <p:spPr>
          <a:xfrm>
            <a:off x="467544" y="1916832"/>
            <a:ext cx="8474174" cy="36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3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3000" y="960036"/>
            <a:ext cx="542925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350" dirty="0">
                <a:solidFill>
                  <a:schemeClr val="bg1"/>
                </a:solidFill>
              </a:rPr>
              <a:t>https://youtu.be/r-9uMxmj-HQ?t=42s</a:t>
            </a:r>
          </a:p>
        </p:txBody>
      </p:sp>
      <p:pic>
        <p:nvPicPr>
          <p:cNvPr id="4" name="The Effects of Polarized Sunglasses on Smartphones!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4409" y="2143125"/>
            <a:ext cx="6858000" cy="3857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116" y="1098536"/>
            <a:ext cx="1428750" cy="1428750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1403648" y="620688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Polarizacijska očala</a:t>
            </a:r>
            <a:endParaRPr lang="sl-SI" sz="4050" dirty="0"/>
          </a:p>
        </p:txBody>
      </p:sp>
    </p:spTree>
    <p:extLst>
      <p:ext uri="{BB962C8B-B14F-4D97-AF65-F5344CB8AC3E}">
        <p14:creationId xmlns:p14="http://schemas.microsoft.com/office/powerpoint/2010/main" val="227998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403648" y="620688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Polarizacijska očala</a:t>
            </a:r>
            <a:endParaRPr lang="sl-SI" sz="4050" dirty="0"/>
          </a:p>
        </p:txBody>
      </p:sp>
      <p:pic>
        <p:nvPicPr>
          <p:cNvPr id="3" name="Označba mesta vsebine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180431"/>
            <a:ext cx="7620000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0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57" y="972099"/>
            <a:ext cx="8279086" cy="491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7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37" y="947713"/>
            <a:ext cx="8559526" cy="496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166" y="953809"/>
            <a:ext cx="7431668" cy="495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50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3D PROJEKCIJA V KINU</a:t>
            </a:r>
            <a:endParaRPr lang="sl-SI" dirty="0"/>
          </a:p>
        </p:txBody>
      </p:sp>
      <p:pic>
        <p:nvPicPr>
          <p:cNvPr id="5" name="Označba mesta vsebine 4"/>
          <p:cNvPicPr>
            <a:picLocks noGrp="1"/>
          </p:cNvPicPr>
          <p:nvPr>
            <p:ph idx="1"/>
          </p:nvPr>
        </p:nvPicPr>
        <p:blipFill rotWithShape="1">
          <a:blip r:embed="rId2"/>
          <a:srcRect l="12401" t="19408" r="12863" b="6195"/>
          <a:stretch/>
        </p:blipFill>
        <p:spPr bwMode="auto">
          <a:xfrm>
            <a:off x="528617" y="1600200"/>
            <a:ext cx="8086766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2492896"/>
            <a:ext cx="2592549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6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tap.iop.org/vibration/em/313/img_full_4669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941" y="2705158"/>
            <a:ext cx="6069505" cy="272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2"/>
          <p:cNvSpPr/>
          <p:nvPr/>
        </p:nvSpPr>
        <p:spPr>
          <a:xfrm>
            <a:off x="1214203" y="4412280"/>
            <a:ext cx="4807247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875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Polarizirano valovanje</a:t>
            </a:r>
          </a:p>
          <a:p>
            <a:pPr algn="ctr"/>
            <a:r>
              <a:rPr lang="sl-SI" sz="1875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ima stalno smer odmika.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4055352" y="2574303"/>
            <a:ext cx="1550087" cy="380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875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1. </a:t>
            </a:r>
            <a:r>
              <a:rPr lang="en-GB" sz="1875" dirty="0" err="1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polarizator</a:t>
            </a:r>
            <a:r>
              <a:rPr lang="en-GB" sz="1875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endParaRPr lang="sl-SI" sz="1875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6357376" y="3060994"/>
            <a:ext cx="1550087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875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2. </a:t>
            </a:r>
            <a:r>
              <a:rPr lang="en-GB" sz="1875" dirty="0" err="1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polarizator</a:t>
            </a:r>
            <a:r>
              <a:rPr lang="en-GB" sz="1875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1875" dirty="0" err="1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analizator</a:t>
            </a:r>
            <a:r>
              <a:rPr lang="en-GB" sz="1875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1875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344590" y="2058827"/>
            <a:ext cx="3273237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875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Nepolarizirano</a:t>
            </a:r>
            <a:r>
              <a:rPr lang="sl-SI" sz="1875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valovanje</a:t>
            </a:r>
          </a:p>
          <a:p>
            <a:pPr algn="ctr"/>
            <a:r>
              <a:rPr lang="sl-SI" sz="1875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ima več smeri odmika.</a:t>
            </a:r>
          </a:p>
        </p:txBody>
      </p:sp>
      <p:sp>
        <p:nvSpPr>
          <p:cNvPr id="8" name="PoljeZBesedilom 7"/>
          <p:cNvSpPr txBox="1"/>
          <p:nvPr/>
        </p:nvSpPr>
        <p:spPr>
          <a:xfrm>
            <a:off x="1331640" y="515505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/>
              <a:t>Polarizacija </a:t>
            </a:r>
            <a:r>
              <a:rPr lang="sl-SI" sz="4050" dirty="0" smtClean="0"/>
              <a:t>valovanja na vrvi</a:t>
            </a:r>
            <a:endParaRPr lang="sl-SI" sz="4050" dirty="0"/>
          </a:p>
        </p:txBody>
      </p:sp>
    </p:spTree>
    <p:extLst>
      <p:ext uri="{BB962C8B-B14F-4D97-AF65-F5344CB8AC3E}">
        <p14:creationId xmlns:p14="http://schemas.microsoft.com/office/powerpoint/2010/main" val="334794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/>
          <p:cNvSpPr txBox="1"/>
          <p:nvPr/>
        </p:nvSpPr>
        <p:spPr>
          <a:xfrm>
            <a:off x="1445465" y="620688"/>
            <a:ext cx="619449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Neverjetni poskusi s polarizirano svetlobo</a:t>
            </a:r>
            <a:endParaRPr lang="sl-SI" sz="4050" dirty="0"/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420888"/>
            <a:ext cx="728624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8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1403648" y="620688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Povzetek o polarizaciji</a:t>
            </a:r>
            <a:endParaRPr lang="sl-SI" sz="4050" dirty="0"/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700808"/>
            <a:ext cx="8047417" cy="4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916832"/>
            <a:ext cx="7892870" cy="4435042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403648" y="620688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Povzetek o polarizaciji</a:t>
            </a:r>
            <a:endParaRPr lang="sl-SI" sz="4050" dirty="0"/>
          </a:p>
        </p:txBody>
      </p:sp>
    </p:spTree>
    <p:extLst>
      <p:ext uri="{BB962C8B-B14F-4D97-AF65-F5344CB8AC3E}">
        <p14:creationId xmlns:p14="http://schemas.microsoft.com/office/powerpoint/2010/main" val="164617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1" y="0"/>
            <a:ext cx="4781812" cy="690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2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3" y="332656"/>
            <a:ext cx="9102726" cy="606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0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4" y="404664"/>
            <a:ext cx="9102726" cy="606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2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32" y="188639"/>
            <a:ext cx="9196979" cy="645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12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268698" y="460778"/>
            <a:ext cx="862950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50" dirty="0" smtClean="0"/>
              <a:t>EM valovanja so lahko </a:t>
            </a:r>
            <a:r>
              <a:rPr lang="sl-SI" sz="4050" dirty="0" err="1" smtClean="0"/>
              <a:t>nepolarizirana</a:t>
            </a:r>
            <a:r>
              <a:rPr lang="sl-SI" sz="4050" dirty="0"/>
              <a:t> </a:t>
            </a:r>
            <a:r>
              <a:rPr lang="sl-SI" sz="4050" dirty="0" smtClean="0"/>
              <a:t>ali linearno, eliptično in krožno polarizirana</a:t>
            </a:r>
            <a:endParaRPr lang="sl-SI" sz="4050" dirty="0"/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t="19608"/>
          <a:stretch/>
        </p:blipFill>
        <p:spPr>
          <a:xfrm>
            <a:off x="407341" y="3810366"/>
            <a:ext cx="8730228" cy="1842831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5142"/>
            <a:ext cx="8878496" cy="1839688"/>
          </a:xfrm>
          <a:prstGeom prst="rect">
            <a:avLst/>
          </a:prstGeom>
        </p:spPr>
      </p:pic>
      <p:pic>
        <p:nvPicPr>
          <p:cNvPr id="2" name="Slika 1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7944" y="5191125"/>
            <a:ext cx="1993582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13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65" y="1988840"/>
            <a:ext cx="7571888" cy="3319011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326160" y="692696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Polarizacija EM valovanja</a:t>
            </a:r>
            <a:endParaRPr lang="sl-SI" sz="4050" dirty="0"/>
          </a:p>
        </p:txBody>
      </p:sp>
    </p:spTree>
    <p:extLst>
      <p:ext uri="{BB962C8B-B14F-4D97-AF65-F5344CB8AC3E}">
        <p14:creationId xmlns:p14="http://schemas.microsoft.com/office/powerpoint/2010/main" val="132554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326160" y="692696"/>
            <a:ext cx="619449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Mikrovalove polariziramo s kovinsko rešetko </a:t>
            </a:r>
            <a:endParaRPr lang="sl-SI" sz="405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1201305" y="2204864"/>
            <a:ext cx="64442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/>
              <a:t>Uporabimo žično </a:t>
            </a:r>
            <a:r>
              <a:rPr lang="sl-SI" sz="2400" b="1" dirty="0" smtClean="0"/>
              <a:t>rešetko, </a:t>
            </a:r>
            <a:r>
              <a:rPr lang="sl-SI" sz="2400" b="1" dirty="0"/>
              <a:t>kjer žice delujejo kot “</a:t>
            </a:r>
            <a:r>
              <a:rPr lang="sl-SI" sz="2400" b="1" dirty="0" err="1"/>
              <a:t>sipalci</a:t>
            </a:r>
            <a:r>
              <a:rPr lang="sl-SI" sz="2400" b="1" dirty="0" smtClean="0"/>
              <a:t>” vpadnega </a:t>
            </a:r>
            <a:r>
              <a:rPr lang="sl-SI" sz="2400" b="1" dirty="0"/>
              <a:t>valovanja. V žicah, ki so vzporedne nihajočemu polju, elektroni zanihajo in sevajo. Nazaj </a:t>
            </a:r>
            <a:r>
              <a:rPr lang="sl-SI" sz="2400" b="1" dirty="0" smtClean="0"/>
              <a:t>izsevane mikrovalove </a:t>
            </a:r>
            <a:r>
              <a:rPr lang="sl-SI" sz="2400" b="1" dirty="0"/>
              <a:t>vidimo kot “odbiti val”, naprej </a:t>
            </a:r>
            <a:r>
              <a:rPr lang="sl-SI" sz="2400" b="1" dirty="0" smtClean="0"/>
              <a:t>izsevani mikrovalovi so v proti fazi </a:t>
            </a:r>
            <a:r>
              <a:rPr lang="sl-SI" sz="2400" b="1" dirty="0"/>
              <a:t>s prepuščenim delom </a:t>
            </a:r>
            <a:r>
              <a:rPr lang="sl-SI" sz="2400" b="1" dirty="0" smtClean="0"/>
              <a:t>mikrovalov zato se odštejejo. Rešetka </a:t>
            </a:r>
            <a:r>
              <a:rPr lang="sl-SI" sz="2400" b="1" dirty="0"/>
              <a:t>ne prepušča valov </a:t>
            </a:r>
            <a:r>
              <a:rPr lang="sl-SI" sz="2400" b="1" dirty="0" smtClean="0"/>
              <a:t>vzdolž dolžine </a:t>
            </a:r>
            <a:r>
              <a:rPr lang="sl-SI" sz="2400" b="1" dirty="0"/>
              <a:t>žic v </a:t>
            </a:r>
            <a:r>
              <a:rPr lang="sl-SI" sz="2400" b="1" dirty="0" smtClean="0"/>
              <a:t>rešetki.</a:t>
            </a:r>
            <a:endParaRPr lang="sl-SI" sz="2400" b="1" dirty="0"/>
          </a:p>
        </p:txBody>
      </p:sp>
    </p:spTree>
    <p:extLst>
      <p:ext uri="{BB962C8B-B14F-4D97-AF65-F5344CB8AC3E}">
        <p14:creationId xmlns:p14="http://schemas.microsoft.com/office/powerpoint/2010/main" val="346118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3439451"/>
            <a:ext cx="5204460" cy="292608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326160" y="692696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 smtClean="0"/>
              <a:t>Polarizacija mikrovalov</a:t>
            </a:r>
            <a:endParaRPr lang="sl-SI" sz="405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587041"/>
            <a:ext cx="3316511" cy="1700931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035716"/>
            <a:ext cx="2638425" cy="1733550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539552" y="346673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Mikrovalovna pečica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3505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403648" y="620688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/>
              <a:t>Polarizacija svetlobe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1403648" y="1682805"/>
            <a:ext cx="6194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sl-SI" sz="2800" b="1" dirty="0" smtClean="0"/>
              <a:t>Polarizacija svetlobe dokazuje, da je svetloba transverzalno valovanje.</a:t>
            </a:r>
            <a:endParaRPr lang="sl-SI" sz="2800" b="1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1403648" y="2690917"/>
            <a:ext cx="6194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sl-SI" sz="2800" b="1" dirty="0" smtClean="0"/>
              <a:t>Sončna svetloba in svetloba običajnih svetil je </a:t>
            </a:r>
            <a:r>
              <a:rPr lang="sl-SI" sz="2800" b="1" dirty="0" err="1" smtClean="0"/>
              <a:t>nepolarizirana</a:t>
            </a:r>
            <a:r>
              <a:rPr lang="sl-SI" sz="2800" b="1" dirty="0" smtClean="0"/>
              <a:t>.</a:t>
            </a:r>
            <a:endParaRPr lang="sl-SI" sz="2800" b="1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1403648" y="3789040"/>
            <a:ext cx="6194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sl-SI" sz="2800" b="1" dirty="0" smtClean="0"/>
              <a:t>Laserska svetloba je linearno polarizirana.</a:t>
            </a:r>
            <a:endParaRPr lang="sl-SI" sz="2800" b="1" dirty="0"/>
          </a:p>
        </p:txBody>
      </p:sp>
    </p:spTree>
    <p:extLst>
      <p:ext uri="{BB962C8B-B14F-4D97-AF65-F5344CB8AC3E}">
        <p14:creationId xmlns:p14="http://schemas.microsoft.com/office/powerpoint/2010/main" val="302932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87" y="2924944"/>
            <a:ext cx="8014679" cy="3748085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467541" y="1412776"/>
            <a:ext cx="86764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Polarizacija je </a:t>
            </a:r>
            <a:r>
              <a:rPr lang="sl-SI" sz="2800" dirty="0"/>
              <a:t>lastnost valovanja, ki opisuje smer nihanja električnega polja. V splošnem je polarizacija svetlobe eliptična, v posebnih primerih pa je linearna ali krožna: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1403648" y="620688"/>
            <a:ext cx="619449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50" dirty="0"/>
              <a:t>Polarizacija svetlobe</a:t>
            </a:r>
          </a:p>
        </p:txBody>
      </p:sp>
    </p:spTree>
    <p:extLst>
      <p:ext uri="{BB962C8B-B14F-4D97-AF65-F5344CB8AC3E}">
        <p14:creationId xmlns:p14="http://schemas.microsoft.com/office/powerpoint/2010/main" val="29228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325</Words>
  <Application>Microsoft Office PowerPoint</Application>
  <PresentationFormat>Diaprojekcija na zaslonu (4:3)</PresentationFormat>
  <Paragraphs>50</Paragraphs>
  <Slides>36</Slides>
  <Notes>0</Notes>
  <HiddenSlides>0</HiddenSlides>
  <MMClips>1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36</vt:i4>
      </vt:variant>
    </vt:vector>
  </HeadingPairs>
  <TitlesOfParts>
    <vt:vector size="42" baseType="lpstr">
      <vt:lpstr>Arial</vt:lpstr>
      <vt:lpstr>Calibri</vt:lpstr>
      <vt:lpstr>Cambria</vt:lpstr>
      <vt:lpstr>Verdana</vt:lpstr>
      <vt:lpstr>Wingdings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3D PROJEKCIJA V KINU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POLARIZACIJA</dc:title>
  <dc:creator>Angela Petek</dc:creator>
  <cp:lastModifiedBy>Angela</cp:lastModifiedBy>
  <cp:revision>54</cp:revision>
  <dcterms:created xsi:type="dcterms:W3CDTF">2017-04-18T07:01:00Z</dcterms:created>
  <dcterms:modified xsi:type="dcterms:W3CDTF">2020-05-26T10:50:41Z</dcterms:modified>
</cp:coreProperties>
</file>