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77" r:id="rId4"/>
    <p:sldId id="258" r:id="rId5"/>
    <p:sldId id="278" r:id="rId6"/>
    <p:sldId id="260" r:id="rId7"/>
    <p:sldId id="281" r:id="rId8"/>
    <p:sldId id="282" r:id="rId9"/>
    <p:sldId id="284" r:id="rId10"/>
    <p:sldId id="285" r:id="rId11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EB7D85"/>
    <a:srgbClr val="FF66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78" d="100"/>
          <a:sy n="78" d="100"/>
        </p:scale>
        <p:origin x="-84" y="-3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Droplets-HD-Title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/>
          <a:lstStyle>
            <a:lvl1pPr algn="ctr">
              <a:defRPr sz="48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/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3DA290-8AE8-44B2-B1DB-7E4398472E11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230E2-BDB9-4D2F-86D7-D57FA5DF0B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0327BA-5116-41A1-8357-372A6AEEF835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2219AF-2748-4610-8648-B8562AD14A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4B713-9413-4F3B-A4FE-2F85DE9F789B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8BA30-D4AF-449E-A7DF-C905435AD7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12"/>
          <p:cNvSpPr txBox="1"/>
          <p:nvPr/>
        </p:nvSpPr>
        <p:spPr>
          <a:xfrm>
            <a:off x="1001713" y="754063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“</a:t>
            </a:r>
          </a:p>
        </p:txBody>
      </p:sp>
      <p:sp>
        <p:nvSpPr>
          <p:cNvPr id="7" name="TextBox 13"/>
          <p:cNvSpPr txBox="1"/>
          <p:nvPr/>
        </p:nvSpPr>
        <p:spPr>
          <a:xfrm>
            <a:off x="10556875" y="2994025"/>
            <a:ext cx="609600" cy="584200"/>
          </a:xfrm>
          <a:prstGeom prst="rect">
            <a:avLst/>
          </a:prstGeom>
        </p:spPr>
        <p:txBody>
          <a:bodyPr anchor="ctr"/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algn="r" fontAlgn="auto">
              <a:spcAft>
                <a:spcPts val="0"/>
              </a:spcAft>
              <a:defRPr/>
            </a:pPr>
            <a:r>
              <a:rPr lang="en-US" sz="8000" dirty="0">
                <a:effectLst/>
                <a:latin typeface="+mn-lt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/>
          <a:lstStyle>
            <a:lvl1pPr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/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19171-5C5B-4FDD-8DFD-19F9C8ADF72C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BC86C-0C89-4850-806F-9528D4A4E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94C54-EB53-4519-B84E-3E1B9BEEA23A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0F210E-6ED2-4FD3-B103-20F026FE2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64CC9-DE2D-4CFC-BBB7-D4E107EB7569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506306-A828-4A0F-AE9A-249AC7C98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5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Date Placeholder 2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8AF37D-6E9B-4CBD-8E24-ACA0BB62FEB2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Slide Number Placeholder 4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A1CE6C-1A41-4C31-98FF-4DA7914ED9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1D630E-1869-48FA-B5D3-D63DCDFBD4E7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F7FEF-1D86-41A2-8C1C-3243E4D0EB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8FEF1-CDA3-40EA-8089-0899F98F7513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208A9A-C7BF-4448-86A7-B451497DD0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753D75-FA12-46CF-9EB3-B4CA22DE6F14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23B40-8BDD-4897-A2A2-E53D7F704A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/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A8435E-1BA7-48FD-AB04-DE2882410124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3C1928-EA97-4245-A73C-2DBA731FC3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49017-A1C8-40AA-8D27-86488423F6F6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66D9B-F245-4500-973F-CC051FBE7F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4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D0975-907B-46C0-9C05-2F5C4B4AD1E5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42CDA2-4BAA-4FED-902D-31518D5B3E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56B98-86E6-4DB8-BBBC-2A5E47B7CDE1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1481DF-F7D5-4FFB-9DD7-83FE54D959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CCE14-2343-4BB2-AE91-76DDDDBA9C0A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CC5341-C1BC-4C0A-ABCD-CEC1CD82A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7CA88E-EAAE-4370-829F-3845B7CE28AF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E89BFD-2615-4CE7-AFE4-5449F1979C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9" descr="Droplets-HD-Content-R1d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58BED-49BC-4737-9E22-91C90D6E90D0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D0A382-4718-4569-806C-D3B75AEC7E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619125"/>
            <a:ext cx="10363200" cy="1595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2366963"/>
            <a:ext cx="10363200" cy="3424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8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A5F6CF2A-AFCC-42A3-A370-3BBF419BD5CE}" type="datetimeFigureOut">
              <a:rPr lang="en-US"/>
              <a:pPr>
                <a:defRPr/>
              </a:pPr>
              <a:t>6/14/2020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0" y="5883275"/>
            <a:ext cx="667226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3" y="5883275"/>
            <a:ext cx="7635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dirty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C11045AD-E6D2-49B6-80F3-04B0D14AD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p:txStyles>
    <p:titleStyle>
      <a:lvl1pPr algn="ctr" rtl="0" fontAlgn="base">
        <a:lnSpc>
          <a:spcPct val="90000"/>
        </a:lnSpc>
        <a:spcBef>
          <a:spcPct val="0"/>
        </a:spcBef>
        <a:spcAft>
          <a:spcPct val="0"/>
        </a:spcAft>
        <a:defRPr sz="3600" kern="1200" cap="all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2pPr>
      <a:lvl3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3pPr>
      <a:lvl4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4pPr>
      <a:lvl5pPr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5pPr>
      <a:lvl6pPr marL="4572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6pPr>
      <a:lvl7pPr marL="9144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7pPr>
      <a:lvl8pPr marL="13716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8pPr>
      <a:lvl9pPr marL="1828800" algn="ctr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Tw Cen MT" pitchFamily="34" charset="-18"/>
        </a:defRPr>
      </a:lvl9pPr>
    </p:titleStyle>
    <p:bodyStyle>
      <a:lvl1pPr marL="228600" indent="-228600" algn="l" rtl="0" fontAlgn="base">
        <a:lnSpc>
          <a:spcPct val="120000"/>
        </a:lnSpc>
        <a:spcBef>
          <a:spcPts val="1000"/>
        </a:spcBef>
        <a:spcAft>
          <a:spcPct val="0"/>
        </a:spcAft>
        <a:buClr>
          <a:schemeClr val="tx1"/>
        </a:buClr>
        <a:buFont typeface="Arial" charset="0"/>
        <a:buChar char="•"/>
        <a:defRPr sz="2000" kern="1200" cap="all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kern="1200" cap="all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600" kern="1200" cap="all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120000"/>
        </a:lnSpc>
        <a:spcBef>
          <a:spcPts val="500"/>
        </a:spcBef>
        <a:spcAft>
          <a:spcPct val="0"/>
        </a:spcAft>
        <a:buClr>
          <a:schemeClr val="tx1"/>
        </a:buClr>
        <a:buFont typeface="Arial" charset="0"/>
        <a:buChar char="•"/>
        <a:defRPr sz="1400" kern="1200" cap="all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_CTYymbbEL4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T41m8g4Mnm8" TargetMode="External"/><Relationship Id="rId5" Type="http://schemas.openxmlformats.org/officeDocument/2006/relationships/image" Target="../media/image11.png"/><Relationship Id="rId4" Type="http://schemas.openxmlformats.org/officeDocument/2006/relationships/hyperlink" Target="https://www.youtube.com/watch?v=gOQVitDRWuk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sl.wikipedia.org/wiki/Mezzosopran" TargetMode="External"/><Relationship Id="rId13" Type="http://schemas.openxmlformats.org/officeDocument/2006/relationships/hyperlink" Target="https://sl.wikipedia.org/wiki/Bariton_(glas)" TargetMode="External"/><Relationship Id="rId3" Type="http://schemas.openxmlformats.org/officeDocument/2006/relationships/hyperlink" Target="https://www.youtube.com/watch?v=K2snTkaD64U" TargetMode="External"/><Relationship Id="rId7" Type="http://schemas.openxmlformats.org/officeDocument/2006/relationships/hyperlink" Target="https://sl.wikipedia.org/wiki/Pevec" TargetMode="External"/><Relationship Id="rId12" Type="http://schemas.openxmlformats.org/officeDocument/2006/relationships/hyperlink" Target="https://sl.wikipedia.org/wiki/Heroj" TargetMode="External"/><Relationship Id="rId2" Type="http://schemas.openxmlformats.org/officeDocument/2006/relationships/hyperlink" Target="https://www.youtube.com/watch?v=7tUq8Q_b8Lg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youtube.com/watch?v=VZP-TNH_h4o" TargetMode="External"/><Relationship Id="rId11" Type="http://schemas.openxmlformats.org/officeDocument/2006/relationships/hyperlink" Target="https://sl.wikipedia.org/wiki/Tenor" TargetMode="External"/><Relationship Id="rId5" Type="http://schemas.openxmlformats.org/officeDocument/2006/relationships/hyperlink" Target="https://www.youtube.com/watch?v=14kPDApn1Lw" TargetMode="External"/><Relationship Id="rId10" Type="http://schemas.openxmlformats.org/officeDocument/2006/relationships/hyperlink" Target="https://sl.wikipedia.org/wiki/%C4%8Carovnica" TargetMode="External"/><Relationship Id="rId4" Type="http://schemas.openxmlformats.org/officeDocument/2006/relationships/hyperlink" Target="https://www.youtube.com/watch?v=XpYGgtrMTYs" TargetMode="External"/><Relationship Id="rId9" Type="http://schemas.openxmlformats.org/officeDocument/2006/relationships/hyperlink" Target="https://sl.wikipedia.org/wiki/Alt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/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3" y="155575"/>
            <a:ext cx="8689975" cy="11064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OPERA</a:t>
            </a:r>
          </a:p>
        </p:txBody>
      </p:sp>
      <p:sp>
        <p:nvSpPr>
          <p:cNvPr id="3" name="Podnaslov 2">
            <a:extLst>
              <a:ext uri="{FF2B5EF4-FFF2-40B4-BE49-F238E27FC236}"/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3" y="2800350"/>
            <a:ext cx="8689975" cy="3101975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>
                <a:solidFill>
                  <a:srgbClr val="FF0000"/>
                </a:solidFill>
              </a:rPr>
              <a:t>Opera je daljše glasbeno scensko delo za solistične glasove, zbor in orkester.</a:t>
            </a:r>
          </a:p>
        </p:txBody>
      </p:sp>
      <p:pic>
        <p:nvPicPr>
          <p:cNvPr id="19459" name="Picture 2" descr="http://www.opera.si/assets/Uploads/Seviljski-brivec-naslov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96963" y="1498600"/>
            <a:ext cx="9459912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PoljeZBesedilom 3"/>
          <p:cNvSpPr txBox="1">
            <a:spLocks noChangeArrowheads="1"/>
          </p:cNvSpPr>
          <p:nvPr/>
        </p:nvSpPr>
        <p:spPr bwMode="auto">
          <a:xfrm>
            <a:off x="8485188" y="215900"/>
            <a:ext cx="35941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sl-SI">
              <a:latin typeface="Tw Cen MT" pitchFamily="34" charset="-18"/>
            </a:endParaRPr>
          </a:p>
          <a:p>
            <a:endParaRPr lang="sl-SI">
              <a:latin typeface="Tw Cen MT" pitchFamily="34" charset="-18"/>
            </a:endParaRPr>
          </a:p>
          <a:p>
            <a:endParaRPr lang="sl-SI">
              <a:latin typeface="Tw Cen MT" pitchFamily="34" charset="-18"/>
            </a:endParaRPr>
          </a:p>
          <a:p>
            <a:r>
              <a:rPr lang="sl-SI">
                <a:solidFill>
                  <a:srgbClr val="002060"/>
                </a:solidFill>
                <a:latin typeface="Tw Cen MT" pitchFamily="34" charset="-18"/>
              </a:rPr>
              <a:t>Seviljski brivec: Gioacchino Rossini</a:t>
            </a:r>
          </a:p>
          <a:p>
            <a:endParaRPr lang="sl-SI">
              <a:latin typeface="Tw Cen MT" pitchFamily="34" charset="-18"/>
            </a:endParaRPr>
          </a:p>
        </p:txBody>
      </p:sp>
      <p:sp>
        <p:nvSpPr>
          <p:cNvPr id="19461" name="PoljeZBesedilom 4"/>
          <p:cNvSpPr txBox="1">
            <a:spLocks noChangeArrowheads="1"/>
          </p:cNvSpPr>
          <p:nvPr/>
        </p:nvSpPr>
        <p:spPr bwMode="auto">
          <a:xfrm>
            <a:off x="7315200" y="5902325"/>
            <a:ext cx="4603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b="1">
                <a:solidFill>
                  <a:srgbClr val="00B050"/>
                </a:solidFill>
                <a:latin typeface="Tw Cen MT" pitchFamily="34" charset="-18"/>
              </a:rPr>
              <a:t>Beseda opera pomeni tudi operno hišo.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sz="4800" b="1" dirty="0"/>
              <a:t>OPERETA</a:t>
            </a:r>
          </a:p>
        </p:txBody>
      </p:sp>
      <p:sp>
        <p:nvSpPr>
          <p:cNvPr id="3" name="Ograda vsebine 2"/>
          <p:cNvSpPr>
            <a:spLocks noGrp="1"/>
          </p:cNvSpPr>
          <p:nvPr>
            <p:ph sz="quarter" idx="13"/>
          </p:nvPr>
        </p:nvSpPr>
        <p:spPr>
          <a:xfrm>
            <a:off x="914400" y="1817688"/>
            <a:ext cx="10363200" cy="3973512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pt-BR" dirty="0">
                <a:solidFill>
                  <a:srgbClr val="FF0000"/>
                </a:solidFill>
              </a:rPr>
              <a:t>Opereta je glasbeno-scensko delo, ki vključuje govorjene dialoge, pevske in inštrumentalne točke. največkrat so to ljubezenske zgodbe s srečnim koncem. Glasba je spevna in lahkotnega značaja. </a:t>
            </a:r>
            <a:endParaRPr lang="sl-SI" dirty="0">
              <a:solidFill>
                <a:srgbClr val="FF0000"/>
              </a:solidFill>
            </a:endParaRP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/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2863" y="3257550"/>
            <a:ext cx="20955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jeZBesedilom 3"/>
          <p:cNvSpPr txBox="1"/>
          <p:nvPr/>
        </p:nvSpPr>
        <p:spPr>
          <a:xfrm>
            <a:off x="5821363" y="3382963"/>
            <a:ext cx="3716337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Johann Strauss ml. 1825 –1899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latin typeface="+mn-lt"/>
              </a:rPr>
              <a:t>kralj valčkov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rgbClr val="0070C0"/>
                </a:solidFill>
                <a:latin typeface="+mn-lt"/>
                <a:hlinkClick r:id="rId3"/>
              </a:rPr>
              <a:t>Na lepi modri Donavi</a:t>
            </a:r>
            <a:endParaRPr lang="sl-SI" b="1" dirty="0">
              <a:solidFill>
                <a:srgbClr val="0070C0"/>
              </a:solidFill>
              <a:latin typeface="+mn-lt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5">
                    <a:lumMod val="75000"/>
                  </a:schemeClr>
                </a:solidFill>
                <a:latin typeface="+mn-lt"/>
                <a:hlinkClick r:id="rId4"/>
              </a:rPr>
              <a:t>Opereta Netopir</a:t>
            </a:r>
            <a:endParaRPr lang="sl-SI" b="1" dirty="0">
              <a:solidFill>
                <a:schemeClr val="accent5">
                  <a:lumMod val="75000"/>
                </a:schemeClr>
              </a:solidFill>
              <a:latin typeface="+mn-lt"/>
            </a:endParaRP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025" y="3498850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oljeZBesedilom 4"/>
          <p:cNvSpPr txBox="1"/>
          <p:nvPr/>
        </p:nvSpPr>
        <p:spPr>
          <a:xfrm>
            <a:off x="3786188" y="6330950"/>
            <a:ext cx="3716337" cy="922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Jacques Offenbach 1819 - 1880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/>
            </a:r>
            <a:br>
              <a:rPr lang="sl-SI" dirty="0">
                <a:latin typeface="+mn-lt"/>
              </a:rPr>
            </a:br>
            <a:endParaRPr lang="sl-SI" dirty="0">
              <a:latin typeface="+mn-lt"/>
            </a:endParaRPr>
          </a:p>
        </p:txBody>
      </p:sp>
      <p:sp>
        <p:nvSpPr>
          <p:cNvPr id="6" name="PoljeZBesedilom 5"/>
          <p:cNvSpPr txBox="1"/>
          <p:nvPr/>
        </p:nvSpPr>
        <p:spPr>
          <a:xfrm>
            <a:off x="3778250" y="3930650"/>
            <a:ext cx="2898775" cy="2308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b="1" dirty="0">
                <a:solidFill>
                  <a:srgbClr val="0070C0"/>
                </a:solidFill>
                <a:latin typeface="+mn-lt"/>
              </a:rPr>
              <a:t>              OPERETE:</a:t>
            </a: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de-DE" b="1" dirty="0">
                <a:solidFill>
                  <a:srgbClr val="0070C0"/>
                </a:solidFill>
                <a:latin typeface="+mn-lt"/>
              </a:rPr>
              <a:t>Bar</a:t>
            </a:r>
            <a:r>
              <a:rPr lang="sl-SI" b="1" dirty="0">
                <a:solidFill>
                  <a:srgbClr val="0070C0"/>
                </a:solidFill>
                <a:latin typeface="+mn-lt"/>
              </a:rPr>
              <a:t>k</a:t>
            </a:r>
            <a:r>
              <a:rPr lang="de-DE" b="1" dirty="0" err="1">
                <a:solidFill>
                  <a:srgbClr val="0070C0"/>
                </a:solidFill>
                <a:latin typeface="+mn-lt"/>
              </a:rPr>
              <a:t>arola</a:t>
            </a:r>
            <a:r>
              <a:rPr lang="de-DE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</a:rPr>
              <a:t>iz</a:t>
            </a:r>
            <a:r>
              <a:rPr lang="de-DE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</a:rPr>
              <a:t>operete</a:t>
            </a:r>
            <a:r>
              <a:rPr lang="de-DE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</a:rPr>
              <a:t>Hofmanove</a:t>
            </a:r>
            <a:r>
              <a:rPr lang="de-DE" b="1" dirty="0">
                <a:solidFill>
                  <a:srgbClr val="0070C0"/>
                </a:solidFill>
                <a:latin typeface="+mn-lt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</a:rPr>
              <a:t>pripovedke</a:t>
            </a:r>
            <a:endParaRPr lang="sl-SI" b="1" dirty="0"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b="1" dirty="0">
              <a:solidFill>
                <a:srgbClr val="0070C0"/>
              </a:solidFill>
              <a:latin typeface="+mn-lt"/>
            </a:endParaRPr>
          </a:p>
          <a:p>
            <a:pPr marL="285750" indent="-285750"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0070C0"/>
                </a:solidFill>
                <a:latin typeface="+mn-lt"/>
                <a:hlinkClick r:id="rId6"/>
              </a:rPr>
              <a:t>K</a:t>
            </a:r>
            <a:r>
              <a:rPr lang="de-DE" b="1" dirty="0">
                <a:solidFill>
                  <a:srgbClr val="0070C0"/>
                </a:solidFill>
                <a:latin typeface="+mn-lt"/>
                <a:hlinkClick r:id="rId6"/>
              </a:rPr>
              <a:t>an </a:t>
            </a:r>
            <a:r>
              <a:rPr lang="de-DE" b="1" dirty="0" err="1">
                <a:solidFill>
                  <a:srgbClr val="0070C0"/>
                </a:solidFill>
                <a:latin typeface="+mn-lt"/>
                <a:hlinkClick r:id="rId6"/>
              </a:rPr>
              <a:t>kan</a:t>
            </a:r>
            <a:r>
              <a:rPr lang="de-DE" b="1" dirty="0">
                <a:solidFill>
                  <a:srgbClr val="0070C0"/>
                </a:solidFill>
                <a:latin typeface="+mn-lt"/>
                <a:hlinkClick r:id="rId6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hlinkClick r:id="rId6"/>
              </a:rPr>
              <a:t>iz</a:t>
            </a:r>
            <a:r>
              <a:rPr lang="de-DE" b="1" dirty="0">
                <a:solidFill>
                  <a:srgbClr val="0070C0"/>
                </a:solidFill>
                <a:latin typeface="+mn-lt"/>
                <a:hlinkClick r:id="rId6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hlinkClick r:id="rId6"/>
              </a:rPr>
              <a:t>operete</a:t>
            </a:r>
            <a:r>
              <a:rPr lang="de-DE" b="1" dirty="0">
                <a:solidFill>
                  <a:srgbClr val="0070C0"/>
                </a:solidFill>
                <a:latin typeface="+mn-lt"/>
                <a:hlinkClick r:id="rId6"/>
              </a:rPr>
              <a:t> </a:t>
            </a:r>
            <a:r>
              <a:rPr lang="de-DE" b="1" dirty="0" err="1">
                <a:solidFill>
                  <a:srgbClr val="0070C0"/>
                </a:solidFill>
                <a:latin typeface="+mn-lt"/>
                <a:hlinkClick r:id="rId6"/>
              </a:rPr>
              <a:t>Orfej</a:t>
            </a:r>
            <a:r>
              <a:rPr lang="de-DE" b="1" dirty="0">
                <a:solidFill>
                  <a:srgbClr val="0070C0"/>
                </a:solidFill>
                <a:latin typeface="+mn-lt"/>
                <a:hlinkClick r:id="rId6"/>
              </a:rPr>
              <a:t> v </a:t>
            </a:r>
            <a:r>
              <a:rPr lang="de-DE" b="1" dirty="0" err="1">
                <a:solidFill>
                  <a:srgbClr val="0070C0"/>
                </a:solidFill>
                <a:latin typeface="+mn-lt"/>
                <a:hlinkClick r:id="rId6"/>
              </a:rPr>
              <a:t>podzemlju</a:t>
            </a:r>
            <a:endParaRPr lang="sl-SI" dirty="0">
              <a:solidFill>
                <a:srgbClr val="0070C0"/>
              </a:solidFill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3" name="Označba mesta vsebine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/>
          </a:p>
        </p:txBody>
      </p:sp>
      <p:pic>
        <p:nvPicPr>
          <p:cNvPr id="20483" name="Slika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6825" y="74613"/>
            <a:ext cx="9848850" cy="670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PoljeZBesedilom 4"/>
          <p:cNvSpPr txBox="1">
            <a:spLocks noChangeArrowheads="1"/>
          </p:cNvSpPr>
          <p:nvPr/>
        </p:nvSpPr>
        <p:spPr bwMode="auto">
          <a:xfrm>
            <a:off x="8250238" y="6219825"/>
            <a:ext cx="39417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w Cen MT" pitchFamily="34" charset="-18"/>
              </a:rPr>
              <a:t>Opera Gorenjski slavček: Anton Foerster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4" descr="G. Verdi: Aid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3838" y="4465638"/>
            <a:ext cx="5048250" cy="2125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oljeZBesedilom 5">
            <a:extLst>
              <a:ext uri="{FF2B5EF4-FFF2-40B4-BE49-F238E27FC236}"/>
            </a:extLst>
          </p:cNvPr>
          <p:cNvSpPr txBox="1"/>
          <p:nvPr/>
        </p:nvSpPr>
        <p:spPr>
          <a:xfrm>
            <a:off x="2135560" y="2564904"/>
            <a:ext cx="2808312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ea typeface="ＭＳ Ｐゴシック" pitchFamily="28" charset="-128"/>
              </a:rPr>
              <a:t>OPERA</a:t>
            </a:r>
          </a:p>
        </p:txBody>
      </p:sp>
      <p:sp>
        <p:nvSpPr>
          <p:cNvPr id="7" name="PoljeZBesedilom 6">
            <a:extLst>
              <a:ext uri="{FF2B5EF4-FFF2-40B4-BE49-F238E27FC236}"/>
            </a:extLst>
          </p:cNvPr>
          <p:cNvSpPr txBox="1"/>
          <p:nvPr/>
        </p:nvSpPr>
        <p:spPr>
          <a:xfrm>
            <a:off x="5591175" y="595313"/>
            <a:ext cx="4392613" cy="3683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/>
          </a:p>
        </p:txBody>
      </p:sp>
      <p:sp>
        <p:nvSpPr>
          <p:cNvPr id="9" name="PoljeZBesedilom 8">
            <a:extLst>
              <a:ext uri="{FF2B5EF4-FFF2-40B4-BE49-F238E27FC236}"/>
            </a:extLst>
          </p:cNvPr>
          <p:cNvSpPr txBox="1"/>
          <p:nvPr/>
        </p:nvSpPr>
        <p:spPr>
          <a:xfrm>
            <a:off x="5591175" y="4005263"/>
            <a:ext cx="4465638" cy="4302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200" dirty="0"/>
          </a:p>
        </p:txBody>
      </p:sp>
      <p:cxnSp>
        <p:nvCxnSpPr>
          <p:cNvPr id="21509" name="Raven puščični konektor 10"/>
          <p:cNvCxnSpPr>
            <a:cxnSpLocks noChangeShapeType="1"/>
          </p:cNvCxnSpPr>
          <p:nvPr/>
        </p:nvCxnSpPr>
        <p:spPr bwMode="auto">
          <a:xfrm flipV="1">
            <a:off x="3719513" y="1052513"/>
            <a:ext cx="1800225" cy="12969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0" name="Raven puščični konektor 13"/>
          <p:cNvCxnSpPr>
            <a:cxnSpLocks noChangeShapeType="1"/>
          </p:cNvCxnSpPr>
          <p:nvPr/>
        </p:nvCxnSpPr>
        <p:spPr bwMode="auto">
          <a:xfrm>
            <a:off x="5087938" y="2997200"/>
            <a:ext cx="431800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21511" name="Raven puščični konektor 15"/>
          <p:cNvCxnSpPr>
            <a:cxnSpLocks noChangeShapeType="1"/>
          </p:cNvCxnSpPr>
          <p:nvPr/>
        </p:nvCxnSpPr>
        <p:spPr bwMode="auto">
          <a:xfrm>
            <a:off x="3937000" y="3343275"/>
            <a:ext cx="1582738" cy="1611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0" name="PoljeZBesedilom 9">
            <a:extLst>
              <a:ext uri="{FF2B5EF4-FFF2-40B4-BE49-F238E27FC236}"/>
            </a:extLst>
          </p:cNvPr>
          <p:cNvSpPr txBox="1"/>
          <p:nvPr/>
        </p:nvSpPr>
        <p:spPr>
          <a:xfrm>
            <a:off x="5591175" y="1916113"/>
            <a:ext cx="4392613" cy="430212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200" dirty="0"/>
          </a:p>
        </p:txBody>
      </p:sp>
      <p:sp>
        <p:nvSpPr>
          <p:cNvPr id="2" name="Pravokotnik 1">
            <a:extLst>
              <a:ext uri="{FF2B5EF4-FFF2-40B4-BE49-F238E27FC236}"/>
            </a:extLst>
          </p:cNvPr>
          <p:cNvSpPr/>
          <p:nvPr/>
        </p:nvSpPr>
        <p:spPr>
          <a:xfrm>
            <a:off x="5591175" y="471488"/>
            <a:ext cx="5222875" cy="10064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/>
              <a:t>  </a:t>
            </a:r>
            <a:r>
              <a:rPr lang="sl-SI" sz="2400" b="1" dirty="0"/>
              <a:t>USTVARJALCI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/>
              <a:t>književnik – libretist - skladatelj</a:t>
            </a:r>
          </a:p>
        </p:txBody>
      </p:sp>
      <p:sp>
        <p:nvSpPr>
          <p:cNvPr id="3" name="Pravokotnik 2">
            <a:extLst>
              <a:ext uri="{FF2B5EF4-FFF2-40B4-BE49-F238E27FC236}"/>
            </a:extLst>
          </p:cNvPr>
          <p:cNvSpPr/>
          <p:nvPr/>
        </p:nvSpPr>
        <p:spPr>
          <a:xfrm>
            <a:off x="5519738" y="1708150"/>
            <a:ext cx="5294312" cy="180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400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2400" b="1" dirty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/>
              <a:t>dirigent – zborovodja – režiser - scenograf - koreograf – zbor – orkester- balet</a:t>
            </a:r>
            <a:r>
              <a:rPr lang="sl-SI" sz="2400" dirty="0"/>
              <a:t>  </a:t>
            </a:r>
          </a:p>
        </p:txBody>
      </p:sp>
      <p:sp>
        <p:nvSpPr>
          <p:cNvPr id="21515" name="PoljeZBesedilom 3"/>
          <p:cNvSpPr txBox="1">
            <a:spLocks noChangeArrowheads="1"/>
          </p:cNvSpPr>
          <p:nvPr/>
        </p:nvSpPr>
        <p:spPr bwMode="auto">
          <a:xfrm>
            <a:off x="5724525" y="1900238"/>
            <a:ext cx="3338513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 sz="2400" b="1">
                <a:solidFill>
                  <a:schemeClr val="bg1"/>
                </a:solidFill>
                <a:latin typeface="Tw Cen MT" pitchFamily="34" charset="-18"/>
              </a:rPr>
              <a:t>OBLIKOVALCI</a:t>
            </a:r>
          </a:p>
        </p:txBody>
      </p:sp>
      <p:sp>
        <p:nvSpPr>
          <p:cNvPr id="5" name="Pravokotnik 4">
            <a:extLst>
              <a:ext uri="{FF2B5EF4-FFF2-40B4-BE49-F238E27FC236}"/>
            </a:extLst>
          </p:cNvPr>
          <p:cNvSpPr/>
          <p:nvPr/>
        </p:nvSpPr>
        <p:spPr>
          <a:xfrm>
            <a:off x="5591175" y="3922713"/>
            <a:ext cx="5222875" cy="1377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/>
              <a:t>TEHNIKA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sz="2400" b="1" dirty="0"/>
              <a:t>izdelovalci kulis – krojači – frizerji – maskerji – osvetljevalci – </a:t>
            </a:r>
            <a:r>
              <a:rPr lang="sl-SI" sz="2400" b="1" dirty="0" err="1"/>
              <a:t>rekviziter</a:t>
            </a:r>
            <a:r>
              <a:rPr lang="sl-SI" sz="2400" b="1" dirty="0"/>
              <a:t> – prišepetovalec - garderoberji</a:t>
            </a:r>
          </a:p>
        </p:txBody>
      </p:sp>
      <p:pic>
        <p:nvPicPr>
          <p:cNvPr id="21517" name="Picture 2" descr="Rezultat iskanja slik za verdi giusepp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5" y="176213"/>
            <a:ext cx="1717675" cy="235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8" name="PoljeZBesedilom 10"/>
          <p:cNvSpPr txBox="1">
            <a:spLocks noChangeArrowheads="1"/>
          </p:cNvSpPr>
          <p:nvPr/>
        </p:nvSpPr>
        <p:spPr bwMode="auto">
          <a:xfrm>
            <a:off x="2208213" y="471488"/>
            <a:ext cx="18002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w Cen MT" pitchFamily="34" charset="-18"/>
              </a:rPr>
              <a:t>Giuseppe Verdi (1813-1901)</a:t>
            </a:r>
          </a:p>
        </p:txBody>
      </p:sp>
      <p:sp>
        <p:nvSpPr>
          <p:cNvPr id="21519" name="PoljeZBesedilom 11"/>
          <p:cNvSpPr txBox="1">
            <a:spLocks noChangeArrowheads="1"/>
          </p:cNvSpPr>
          <p:nvPr/>
        </p:nvSpPr>
        <p:spPr bwMode="auto">
          <a:xfrm>
            <a:off x="5448300" y="6273800"/>
            <a:ext cx="52943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w Cen MT" pitchFamily="34" charset="-18"/>
              </a:rPr>
              <a:t>Opera Aida, Gallusova dvorana, januar 2019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FF0000"/>
                </a:solidFill>
              </a:rPr>
              <a:t>Razlaga POJMOV</a:t>
            </a:r>
          </a:p>
        </p:txBody>
      </p:sp>
      <p:sp>
        <p:nvSpPr>
          <p:cNvPr id="3" name="Označba mesta vsebine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2366963"/>
            <a:ext cx="10363200" cy="3424237"/>
          </a:xfrm>
        </p:spPr>
        <p:txBody>
          <a:bodyPr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002060"/>
                </a:solidFill>
              </a:rPr>
              <a:t>Kostumograf</a:t>
            </a:r>
            <a:r>
              <a:rPr lang="sl-SI" b="1" dirty="0"/>
              <a:t> </a:t>
            </a:r>
            <a:r>
              <a:rPr lang="sl-SI" dirty="0"/>
              <a:t> pripravi kostume za igralce, statiste in druge nastopajoče v gledališki ali filmski uprizoritvi. Lahko jih sešije sam ali pa sodeluje s šiviljo in krojačem. 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00B050"/>
                </a:solidFill>
              </a:rPr>
              <a:t>Korepetitor</a:t>
            </a:r>
            <a:r>
              <a:rPr lang="sl-SI" b="1" dirty="0"/>
              <a:t> </a:t>
            </a:r>
            <a:r>
              <a:rPr lang="sl-SI" dirty="0"/>
              <a:t>je pianist, ki vadi s solisti in pevskim zborom, jih pripravlja na nastop, lahko pa jih spremlja tudi na  koncertu.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FF0000"/>
                </a:solidFill>
              </a:rPr>
              <a:t>Koreograf</a:t>
            </a:r>
            <a:r>
              <a:rPr lang="sl-SI" b="1" dirty="0"/>
              <a:t> </a:t>
            </a:r>
            <a:r>
              <a:rPr lang="sl-SI" dirty="0"/>
              <a:t>je umetnik, ki ustvari baletno, plesno predstavo.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accent1">
                    <a:lumMod val="75000"/>
                  </a:schemeClr>
                </a:solidFill>
              </a:rPr>
              <a:t>Scenograf</a:t>
            </a:r>
            <a:r>
              <a:rPr lang="sl-SI" b="1" dirty="0"/>
              <a:t> </a:t>
            </a:r>
            <a:r>
              <a:rPr lang="sl-SI" dirty="0"/>
              <a:t>je umetnik, ki oblikuje, nariše  sceno in bdi nad njeno izvedbo.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FF3300"/>
                </a:solidFill>
              </a:rPr>
              <a:t>Libreto</a:t>
            </a:r>
            <a:r>
              <a:rPr lang="sl-SI" dirty="0"/>
              <a:t> je operno besedilo.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2" descr="http://eucbeniki.sio.si/gum8/3203/a1.PN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09938" y="473075"/>
            <a:ext cx="7778750" cy="3240088"/>
          </a:xfrm>
        </p:spPr>
      </p:pic>
      <p:sp>
        <p:nvSpPr>
          <p:cNvPr id="2" name="Naslov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-1139825"/>
            <a:ext cx="10363200" cy="33543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SESTAVNI DELI OPERE</a:t>
            </a:r>
          </a:p>
        </p:txBody>
      </p:sp>
      <p:pic>
        <p:nvPicPr>
          <p:cNvPr id="23555" name="Picture 4" descr="http://eucbeniki.sio.si/gum8/3203/b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38288" y="3603625"/>
            <a:ext cx="8766175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Pravokotnik 10">
            <a:extLst>
              <a:ext uri="{FF2B5EF4-FFF2-40B4-BE49-F238E27FC236}"/>
            </a:extLst>
          </p:cNvPr>
          <p:cNvSpPr/>
          <p:nvPr/>
        </p:nvSpPr>
        <p:spPr>
          <a:xfrm>
            <a:off x="10398125" y="3211513"/>
            <a:ext cx="1622425" cy="796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/>
          </a:p>
        </p:txBody>
      </p:sp>
      <p:sp>
        <p:nvSpPr>
          <p:cNvPr id="14" name="Puščica: ukrivljeno gor 13">
            <a:extLst>
              <a:ext uri="{FF2B5EF4-FFF2-40B4-BE49-F238E27FC236}"/>
            </a:extLst>
          </p:cNvPr>
          <p:cNvSpPr/>
          <p:nvPr/>
        </p:nvSpPr>
        <p:spPr>
          <a:xfrm rot="17758365">
            <a:off x="9764713" y="4786312"/>
            <a:ext cx="2527300" cy="1184275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sl-SI">
              <a:solidFill>
                <a:schemeClr val="tx1"/>
              </a:solidFill>
            </a:endParaRPr>
          </a:p>
        </p:txBody>
      </p:sp>
      <p:sp>
        <p:nvSpPr>
          <p:cNvPr id="23558" name="PoljeZBesedilom 11"/>
          <p:cNvSpPr>
            <a:spLocks noChangeArrowheads="1"/>
          </p:cNvSpPr>
          <p:nvPr/>
        </p:nvSpPr>
        <p:spPr bwMode="auto">
          <a:xfrm>
            <a:off x="10668000" y="3492500"/>
            <a:ext cx="1106488" cy="490538"/>
          </a:xfrm>
          <a:prstGeom prst="bevel">
            <a:avLst>
              <a:gd name="adj" fmla="val 12500"/>
            </a:avLst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w Cen MT" pitchFamily="34" charset="-18"/>
              </a:rPr>
              <a:t> </a:t>
            </a:r>
            <a:r>
              <a:rPr lang="sl-SI">
                <a:solidFill>
                  <a:schemeClr val="bg1"/>
                </a:solidFill>
                <a:latin typeface="Tw Cen MT" pitchFamily="34" charset="-18"/>
              </a:rPr>
              <a:t>FINALE</a:t>
            </a:r>
            <a:r>
              <a:rPr lang="sl-SI">
                <a:latin typeface="Tw Cen MT" pitchFamily="34" charset="-18"/>
              </a:rPr>
              <a:t> </a:t>
            </a:r>
            <a:endParaRPr lang="sl-SI" sz="2000">
              <a:solidFill>
                <a:schemeClr val="bg1"/>
              </a:solidFill>
              <a:latin typeface="Tw Cen MT" pitchFamily="34" charset="-18"/>
            </a:endParaRPr>
          </a:p>
        </p:txBody>
      </p:sp>
      <p:sp>
        <p:nvSpPr>
          <p:cNvPr id="23559" name="PoljeZBesedilom 15"/>
          <p:cNvSpPr txBox="1">
            <a:spLocks noChangeArrowheads="1"/>
          </p:cNvSpPr>
          <p:nvPr/>
        </p:nvSpPr>
        <p:spPr bwMode="auto">
          <a:xfrm>
            <a:off x="68263" y="3009900"/>
            <a:ext cx="47529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l-SI">
                <a:latin typeface="Tw Cen MT" pitchFamily="34" charset="-18"/>
              </a:rPr>
              <a:t>Opera je sestavljena iz dejanj, daljših vsebinsko in glasbeno zaokroženih delov. Posamezne krajše scene pa se imenujejo prizori. </a:t>
            </a:r>
          </a:p>
          <a:p>
            <a:endParaRPr lang="sl-SI">
              <a:latin typeface="Tw Cen MT" pitchFamily="34" charset="-18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608013"/>
            <a:ext cx="10363200" cy="1595437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b="1" dirty="0">
                <a:solidFill>
                  <a:srgbClr val="FF0000"/>
                </a:solidFill>
              </a:rPr>
              <a:t/>
            </a:r>
            <a:br>
              <a:rPr lang="sl-SI" b="1" dirty="0">
                <a:solidFill>
                  <a:srgbClr val="FF0000"/>
                </a:solidFill>
              </a:rPr>
            </a:br>
            <a:r>
              <a:rPr lang="es-ES" b="1" dirty="0"/>
              <a:t> </a:t>
            </a:r>
            <a:endParaRPr lang="sl-SI" dirty="0"/>
          </a:p>
        </p:txBody>
      </p:sp>
      <p:sp>
        <p:nvSpPr>
          <p:cNvPr id="4" name="Označba mesta vsebine 3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47700" y="3252788"/>
            <a:ext cx="5106988" cy="3306762"/>
          </a:xfrm>
        </p:spPr>
        <p:txBody>
          <a:bodyPr>
            <a:normAutofit lnSpcReduction="10000"/>
          </a:bodyPr>
          <a:lstStyle/>
          <a:p>
            <a:pPr fontAlgn="auto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solidFill>
                  <a:srgbClr val="A50021"/>
                </a:solidFill>
              </a:rPr>
              <a:t>Sopran</a:t>
            </a:r>
            <a:r>
              <a:rPr lang="en-US" b="1" dirty="0"/>
              <a:t> </a:t>
            </a:r>
            <a:r>
              <a:rPr lang="sl-SI" b="1" dirty="0"/>
              <a:t>– visok ženski glas</a:t>
            </a:r>
            <a:endParaRPr lang="sl-SI" dirty="0"/>
          </a:p>
          <a:p>
            <a:pPr marL="0" indent="0" algn="ctr" fontAlgn="auto" hangingPunc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dirty="0"/>
              <a:t> </a:t>
            </a:r>
            <a:r>
              <a:rPr lang="sl-SI" b="1" dirty="0">
                <a:hlinkClick r:id="rId2"/>
              </a:rPr>
              <a:t>( Ana </a:t>
            </a:r>
            <a:r>
              <a:rPr lang="sl-SI" b="1" dirty="0" err="1">
                <a:hlinkClick r:id="rId2"/>
              </a:rPr>
              <a:t>Netrebko</a:t>
            </a:r>
            <a:r>
              <a:rPr lang="sl-SI" b="1" dirty="0">
                <a:hlinkClick r:id="rId2"/>
              </a:rPr>
              <a:t> )</a:t>
            </a:r>
            <a:endParaRPr lang="sl-SI" b="1" dirty="0"/>
          </a:p>
          <a:p>
            <a:pPr marL="0" indent="0" algn="ctr" fontAlgn="auto" hangingPunc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l-SI" dirty="0"/>
          </a:p>
          <a:p>
            <a:pPr fontAlgn="auto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err="1">
                <a:solidFill>
                  <a:srgbClr val="A50021"/>
                </a:solidFill>
              </a:rPr>
              <a:t>Mezzosopran</a:t>
            </a:r>
            <a:r>
              <a:rPr lang="en-US" b="1" dirty="0"/>
              <a:t> </a:t>
            </a:r>
            <a:r>
              <a:rPr lang="sl-SI" b="1" dirty="0"/>
              <a:t>– srednji ženski glas</a:t>
            </a:r>
          </a:p>
          <a:p>
            <a:pPr marL="0" indent="0" algn="ctr" fontAlgn="auto" hangingPunct="0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>
                <a:hlinkClick r:id="rId3"/>
              </a:rPr>
              <a:t>(Elina </a:t>
            </a:r>
            <a:r>
              <a:rPr lang="sl-SI" b="1" dirty="0" err="1">
                <a:hlinkClick r:id="rId3"/>
              </a:rPr>
              <a:t>Garanca</a:t>
            </a:r>
            <a:r>
              <a:rPr lang="sl-SI" b="1" dirty="0">
                <a:hlinkClick r:id="rId3"/>
              </a:rPr>
              <a:t>)</a:t>
            </a:r>
            <a:endParaRPr lang="sl-SI" dirty="0"/>
          </a:p>
          <a:p>
            <a:pPr fontAlgn="auto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b="1" dirty="0">
              <a:solidFill>
                <a:srgbClr val="A50021"/>
              </a:solidFill>
            </a:endParaRPr>
          </a:p>
          <a:p>
            <a:pPr fontAlgn="auto" hangingPunct="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A50021"/>
                </a:solidFill>
              </a:rPr>
              <a:t>Alt</a:t>
            </a:r>
            <a:r>
              <a:rPr lang="sl-SI" b="1" dirty="0"/>
              <a:t> – nizek ženski glas</a:t>
            </a:r>
            <a:endParaRPr lang="sl-SI" dirty="0"/>
          </a:p>
        </p:txBody>
      </p:sp>
      <p:sp>
        <p:nvSpPr>
          <p:cNvPr id="6" name="Označba mesta vsebine 5">
            <a:extLst>
              <a:ext uri="{FF2B5EF4-FFF2-40B4-BE49-F238E27FC236}"/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72200" y="3148013"/>
            <a:ext cx="5105400" cy="3709987"/>
          </a:xfrm>
        </p:spPr>
        <p:txBody>
          <a:bodyPr/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A50021"/>
                </a:solidFill>
              </a:rPr>
              <a:t>Tenor</a:t>
            </a:r>
            <a:r>
              <a:rPr lang="sl-SI" b="1" dirty="0"/>
              <a:t> – visok moški glas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>
                <a:hlinkClick r:id="rId4"/>
              </a:rPr>
              <a:t>(</a:t>
            </a:r>
            <a:r>
              <a:rPr lang="sl-SI" b="1" dirty="0" err="1">
                <a:hlinkClick r:id="rId4"/>
              </a:rPr>
              <a:t>Luciano</a:t>
            </a:r>
            <a:r>
              <a:rPr lang="sl-SI" b="1" dirty="0">
                <a:hlinkClick r:id="rId4"/>
              </a:rPr>
              <a:t> Pavarotti)</a:t>
            </a:r>
            <a:endParaRPr lang="sl-SI" b="1" dirty="0"/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Jose </a:t>
            </a:r>
            <a:r>
              <a:rPr lang="sl-SI" b="1" dirty="0" err="1">
                <a:solidFill>
                  <a:schemeClr val="accent3">
                    <a:lumMod val="75000"/>
                  </a:schemeClr>
                </a:solidFill>
              </a:rPr>
              <a:t>carreras</a:t>
            </a:r>
            <a:r>
              <a:rPr lang="sl-SI" b="1" dirty="0"/>
              <a:t>, </a:t>
            </a:r>
            <a:r>
              <a:rPr lang="sl-SI" b="1" dirty="0">
                <a:solidFill>
                  <a:srgbClr val="0000FF"/>
                </a:solidFill>
              </a:rPr>
              <a:t>Andrea </a:t>
            </a:r>
            <a:r>
              <a:rPr lang="sl-SI" b="1" dirty="0" err="1">
                <a:solidFill>
                  <a:srgbClr val="0000FF"/>
                </a:solidFill>
              </a:rPr>
              <a:t>Bocelli</a:t>
            </a:r>
            <a:r>
              <a:rPr lang="sl-SI" b="1" dirty="0">
                <a:solidFill>
                  <a:srgbClr val="0000FF"/>
                </a:solidFill>
              </a:rPr>
              <a:t> </a:t>
            </a:r>
            <a:endParaRPr lang="sl-SI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rgbClr val="A50021"/>
                </a:solidFill>
              </a:rPr>
              <a:t>Bariton</a:t>
            </a:r>
            <a:r>
              <a:rPr lang="sl-SI" b="1" dirty="0"/>
              <a:t> – srednji moški glas</a:t>
            </a:r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/>
              <a:t>          </a:t>
            </a:r>
            <a:r>
              <a:rPr lang="sl-SI" b="1" dirty="0">
                <a:hlinkClick r:id="rId5"/>
              </a:rPr>
              <a:t>(Matjaž Robavs)</a:t>
            </a:r>
            <a:endParaRPr lang="sl-SI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>
                <a:solidFill>
                  <a:srgbClr val="A50021"/>
                </a:solidFill>
              </a:rPr>
              <a:t>Bas</a:t>
            </a:r>
            <a:r>
              <a:rPr lang="sl-SI" b="1" dirty="0"/>
              <a:t> – nizek moški glas</a:t>
            </a:r>
          </a:p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l-SI" b="1" dirty="0"/>
              <a:t>  </a:t>
            </a:r>
            <a:r>
              <a:rPr lang="sl-SI" b="1" dirty="0">
                <a:hlinkClick r:id="rId6"/>
              </a:rPr>
              <a:t>(Juan Vasle, Ladko Korošec)</a:t>
            </a:r>
            <a:endParaRPr lang="sl-SI" dirty="0"/>
          </a:p>
        </p:txBody>
      </p:sp>
      <p:sp>
        <p:nvSpPr>
          <p:cNvPr id="7" name="PoljeZBesedilom 6">
            <a:extLst>
              <a:ext uri="{FF2B5EF4-FFF2-40B4-BE49-F238E27FC236}"/>
            </a:extLst>
          </p:cNvPr>
          <p:cNvSpPr txBox="1"/>
          <p:nvPr/>
        </p:nvSpPr>
        <p:spPr>
          <a:xfrm>
            <a:off x="647700" y="914400"/>
            <a:ext cx="11101388" cy="19081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</a:rPr>
              <a:t>V  operi pojejo in nastopajo </a:t>
            </a:r>
            <a:r>
              <a:rPr lang="sl-SI" dirty="0">
                <a:solidFill>
                  <a:srgbClr val="00B0F0"/>
                </a:solidFill>
                <a:latin typeface="+mn-lt"/>
              </a:rPr>
              <a:t>operni </a:t>
            </a:r>
            <a:r>
              <a:rPr lang="sl-SI" dirty="0">
                <a:solidFill>
                  <a:srgbClr val="00B0F0"/>
                </a:solidFill>
                <a:latin typeface="+mn-lt"/>
                <a:hlinkClick r:id="rId7" tooltip="Pevec"/>
              </a:rPr>
              <a:t>pevci</a:t>
            </a:r>
            <a:r>
              <a:rPr lang="sl-SI" dirty="0">
                <a:solidFill>
                  <a:srgbClr val="00B0F0"/>
                </a:solidFill>
                <a:latin typeface="+mn-lt"/>
              </a:rPr>
              <a:t>. </a:t>
            </a:r>
            <a:r>
              <a:rPr lang="sl-SI" dirty="0">
                <a:latin typeface="+mn-lt"/>
              </a:rPr>
              <a:t> </a:t>
            </a:r>
            <a:r>
              <a:rPr lang="sl-SI" dirty="0">
                <a:solidFill>
                  <a:srgbClr val="00B0F0"/>
                </a:solidFill>
                <a:latin typeface="+mn-lt"/>
              </a:rPr>
              <a:t>Soprani</a:t>
            </a:r>
            <a:r>
              <a:rPr lang="sl-SI" dirty="0">
                <a:latin typeface="+mn-lt"/>
              </a:rPr>
              <a:t> pogosto pojejo junakinje oper.  </a:t>
            </a:r>
            <a:r>
              <a:rPr lang="sl-SI" dirty="0">
                <a:solidFill>
                  <a:srgbClr val="00B0F0"/>
                </a:solidFill>
                <a:latin typeface="+mn-lt"/>
                <a:hlinkClick r:id="rId8" tooltip="Mezzosopran"/>
              </a:rPr>
              <a:t>Mezzosopran</a:t>
            </a:r>
            <a:r>
              <a:rPr lang="sl-SI" dirty="0">
                <a:solidFill>
                  <a:srgbClr val="00B0F0"/>
                </a:solidFill>
                <a:latin typeface="+mn-lt"/>
              </a:rPr>
              <a:t>i</a:t>
            </a:r>
            <a:r>
              <a:rPr lang="sl-SI" dirty="0">
                <a:latin typeface="+mn-lt"/>
              </a:rPr>
              <a:t> v operi  pojejo starejše ženske liki, kot npr. matere, zapeljive junakinje,... 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+mn-lt"/>
                <a:hlinkClick r:id="rId9" tooltip="Alt"/>
              </a:rPr>
              <a:t>Alt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i</a:t>
            </a:r>
            <a:r>
              <a:rPr lang="sl-SI" dirty="0">
                <a:latin typeface="+mn-lt"/>
              </a:rPr>
              <a:t> predstavljajo </a:t>
            </a:r>
            <a:r>
              <a:rPr lang="sl-SI" dirty="0" err="1">
                <a:latin typeface="+mn-lt"/>
              </a:rPr>
              <a:t>ponavadi</a:t>
            </a:r>
            <a:r>
              <a:rPr lang="sl-SI" dirty="0">
                <a:latin typeface="+mn-lt"/>
              </a:rPr>
              <a:t> stare ženske ter </a:t>
            </a:r>
            <a:r>
              <a:rPr lang="sl-SI" dirty="0">
                <a:latin typeface="+mn-lt"/>
                <a:hlinkClick r:id="rId10" tooltip="Čarovnica"/>
              </a:rPr>
              <a:t>čarovnice</a:t>
            </a:r>
            <a:r>
              <a:rPr lang="sl-SI" dirty="0">
                <a:latin typeface="+mn-lt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latin typeface="+mn-lt"/>
                <a:hlinkClick r:id="rId11" tooltip="Tenor"/>
              </a:rPr>
              <a:t>Tenor</a:t>
            </a:r>
            <a:r>
              <a:rPr lang="sl-SI" dirty="0">
                <a:latin typeface="+mn-lt"/>
              </a:rPr>
              <a:t> je </a:t>
            </a:r>
            <a:r>
              <a:rPr lang="sl-SI" dirty="0" err="1">
                <a:latin typeface="+mn-lt"/>
              </a:rPr>
              <a:t>ponavadi</a:t>
            </a:r>
            <a:r>
              <a:rPr lang="sl-SI" dirty="0">
                <a:latin typeface="+mn-lt"/>
              </a:rPr>
              <a:t> glavni junak,  </a:t>
            </a:r>
            <a:r>
              <a:rPr lang="sl-SI" dirty="0">
                <a:latin typeface="+mn-lt"/>
                <a:hlinkClick r:id="rId12" tooltip="Heroj"/>
              </a:rPr>
              <a:t>heroj</a:t>
            </a:r>
            <a:r>
              <a:rPr lang="sl-SI" dirty="0">
                <a:latin typeface="+mn-lt"/>
              </a:rPr>
              <a:t> oz. oseba v katero je zaljubljena junakinja. </a:t>
            </a:r>
            <a:r>
              <a:rPr lang="sl-SI" dirty="0">
                <a:latin typeface="+mn-lt"/>
                <a:hlinkClick r:id="rId13" tooltip="Bariton (glas)"/>
              </a:rPr>
              <a:t>Bariton</a:t>
            </a:r>
            <a:r>
              <a:rPr lang="sl-SI" dirty="0">
                <a:latin typeface="+mn-lt"/>
              </a:rPr>
              <a:t>  navadi pooseblja zločinca. </a:t>
            </a:r>
            <a:r>
              <a:rPr lang="sl-SI" dirty="0">
                <a:solidFill>
                  <a:srgbClr val="00B0F0"/>
                </a:solidFill>
                <a:latin typeface="+mn-lt"/>
              </a:rPr>
              <a:t>Bas</a:t>
            </a:r>
            <a:r>
              <a:rPr lang="sl-SI" dirty="0">
                <a:latin typeface="+mn-lt"/>
              </a:rPr>
              <a:t> v resnih operah pooseblja določeno starost in modrost, pri komični operi pa predstavlja starejšo smešno osebo.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sz="1000" dirty="0">
              <a:latin typeface="+mn-lt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Zbor</a:t>
            </a:r>
            <a:r>
              <a:rPr lang="sl-SI" dirty="0">
                <a:latin typeface="+mn-lt"/>
              </a:rPr>
              <a:t> v operi  ponazarja, ljudstvo, množico, meščane, sužnje…. Po sestavi je </a:t>
            </a:r>
            <a:r>
              <a:rPr lang="sl-SI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mešani pevski zbor.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sl-SI" dirty="0">
              <a:latin typeface="+mn-l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 </a:t>
            </a:r>
            <a:r>
              <a:rPr lang="sl-SI" dirty="0">
                <a:solidFill>
                  <a:srgbClr val="C00000"/>
                </a:solidFill>
              </a:rPr>
              <a:t>znani Operni skladatelji</a:t>
            </a:r>
          </a:p>
        </p:txBody>
      </p:sp>
      <p:sp>
        <p:nvSpPr>
          <p:cNvPr id="3" name="Označba mesta vsebine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849438"/>
            <a:ext cx="10363200" cy="4646612"/>
          </a:xfrm>
        </p:spPr>
        <p:txBody>
          <a:bodyPr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Wolfgang </a:t>
            </a:r>
            <a:r>
              <a:rPr lang="sl-SI" b="1" dirty="0" err="1">
                <a:solidFill>
                  <a:schemeClr val="accent3">
                    <a:lumMod val="75000"/>
                  </a:schemeClr>
                </a:solidFill>
              </a:rPr>
              <a:t>Amadeus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Mozart </a:t>
            </a:r>
            <a:r>
              <a:rPr lang="sl-SI" b="1" dirty="0"/>
              <a:t>(1756–1791): Čarobna piščal, FIGAROVA SVATBA, BEG IZ SERAJA, Don Juan (19)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Ludwig van Beethoven </a:t>
            </a:r>
            <a:r>
              <a:rPr lang="sl-SI" b="1" dirty="0"/>
              <a:t>(1770-1827): </a:t>
            </a:r>
            <a:r>
              <a:rPr lang="sl-SI" b="1" dirty="0" err="1"/>
              <a:t>Fidelio</a:t>
            </a:r>
            <a:endParaRPr lang="sl-SI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>
                <a:solidFill>
                  <a:schemeClr val="accent3">
                    <a:lumMod val="75000"/>
                  </a:schemeClr>
                </a:solidFill>
              </a:rPr>
              <a:t>Gioacchino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Rossini </a:t>
            </a:r>
            <a:r>
              <a:rPr lang="sl-SI" b="1" dirty="0"/>
              <a:t>(1792–1868): Seviljski brivec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Richard Wagner </a:t>
            </a:r>
            <a:r>
              <a:rPr lang="sl-SI" b="1" dirty="0"/>
              <a:t>(1813–1883): Leteči Holandec, </a:t>
            </a:r>
            <a:r>
              <a:rPr lang="sl-SI" b="1" dirty="0" err="1"/>
              <a:t>Tristan</a:t>
            </a:r>
            <a:r>
              <a:rPr lang="sl-SI" b="1" dirty="0"/>
              <a:t> in Izolda, Mojstri pevci Nürnberški, Nibelunški Prstan…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Giuseppe Verdi </a:t>
            </a:r>
            <a:r>
              <a:rPr lang="sl-SI" b="1" dirty="0"/>
              <a:t>(1813–1901): </a:t>
            </a:r>
            <a:r>
              <a:rPr lang="sl-SI" b="1" dirty="0" err="1"/>
              <a:t>Nabucco</a:t>
            </a:r>
            <a:r>
              <a:rPr lang="sl-SI" b="1" dirty="0"/>
              <a:t>, , </a:t>
            </a:r>
            <a:r>
              <a:rPr lang="sl-SI" b="1" dirty="0" err="1"/>
              <a:t>Rigoletto</a:t>
            </a:r>
            <a:r>
              <a:rPr lang="sl-SI" b="1" dirty="0"/>
              <a:t>, </a:t>
            </a:r>
            <a:r>
              <a:rPr lang="sl-SI" b="1" dirty="0" err="1"/>
              <a:t>Traviata</a:t>
            </a:r>
            <a:r>
              <a:rPr lang="sl-SI" b="1" dirty="0"/>
              <a:t>, Trubadur, </a:t>
            </a:r>
            <a:r>
              <a:rPr lang="sl-SI" b="1" dirty="0" err="1"/>
              <a:t>Aida</a:t>
            </a:r>
            <a:r>
              <a:rPr lang="sl-SI" b="1" dirty="0"/>
              <a:t>, </a:t>
            </a:r>
            <a:r>
              <a:rPr lang="sl-SI" b="1" dirty="0" err="1"/>
              <a:t>Othello</a:t>
            </a:r>
            <a:r>
              <a:rPr lang="sl-SI" b="1" dirty="0"/>
              <a:t>…(26)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>
                <a:solidFill>
                  <a:schemeClr val="accent3">
                    <a:lumMod val="75000"/>
                  </a:schemeClr>
                </a:solidFill>
              </a:rPr>
              <a:t>Bedrich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Smetana </a:t>
            </a:r>
            <a:r>
              <a:rPr lang="sl-SI" b="1" dirty="0"/>
              <a:t>(1824-1884): Prodana Nevesta….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 err="1">
                <a:solidFill>
                  <a:schemeClr val="accent3">
                    <a:lumMod val="75000"/>
                  </a:schemeClr>
                </a:solidFill>
              </a:rPr>
              <a:t>Georges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Bizet</a:t>
            </a:r>
            <a:r>
              <a:rPr lang="sl-SI" b="1" dirty="0"/>
              <a:t>(1838-1875): Carmen, Lovci biserov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GIACOMO </a:t>
            </a:r>
            <a:r>
              <a:rPr lang="sl-SI" b="1" dirty="0" err="1">
                <a:solidFill>
                  <a:schemeClr val="accent3">
                    <a:lumMod val="75000"/>
                  </a:schemeClr>
                </a:solidFill>
              </a:rPr>
              <a:t>PUCcINI</a:t>
            </a:r>
            <a:r>
              <a:rPr lang="sl-SI" b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sl-SI" b="1" dirty="0"/>
              <a:t>(1858-1924): TURANDOT</a:t>
            </a:r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b="1" dirty="0"/>
          </a:p>
          <a:p>
            <a:pPr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Znane ARIJE, uverture, dueti in Zbori</a:t>
            </a:r>
          </a:p>
        </p:txBody>
      </p:sp>
      <p:sp>
        <p:nvSpPr>
          <p:cNvPr id="3" name="Označba mesta vsebine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765300"/>
            <a:ext cx="10363200" cy="4827588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sl-SI" cap="none" smtClean="0">
                <a:solidFill>
                  <a:srgbClr val="FF3300"/>
                </a:solidFill>
              </a:rPr>
              <a:t>W. A. MOZART:</a:t>
            </a:r>
          </a:p>
          <a:p>
            <a:pPr>
              <a:buFont typeface="Arial" charset="0"/>
              <a:buNone/>
            </a:pPr>
            <a:r>
              <a:rPr lang="sl-SI" cap="none" smtClean="0"/>
              <a:t>ARIJA KRALJICE NOČI IZ OPERE ČAROBNA PIŠČAL    </a:t>
            </a:r>
          </a:p>
          <a:p>
            <a:pPr>
              <a:buFont typeface="Arial" charset="0"/>
              <a:buNone/>
            </a:pPr>
            <a:r>
              <a:rPr lang="sl-SI" cap="none" smtClean="0"/>
              <a:t>DUET PAPAGENA IN PAPAGENE IZ OPERE ČAROBNA PIŠČAL  </a:t>
            </a:r>
            <a:endParaRPr lang="sl-SI" sz="1000" cap="none" smtClean="0"/>
          </a:p>
          <a:p>
            <a:pPr>
              <a:buFont typeface="Arial" charset="0"/>
              <a:buNone/>
            </a:pPr>
            <a:r>
              <a:rPr lang="sl-SI" cap="none" smtClean="0"/>
              <a:t>UVERTURA V OPERO FIGAROVA SVATBA</a:t>
            </a:r>
            <a:r>
              <a:rPr lang="sl-SI" cap="none" smtClean="0">
                <a:solidFill>
                  <a:srgbClr val="649939"/>
                </a:solidFill>
              </a:rPr>
              <a:t>   </a:t>
            </a:r>
            <a:endParaRPr lang="sl-SI" sz="1000" cap="none" smtClean="0">
              <a:solidFill>
                <a:srgbClr val="649939"/>
              </a:solidFill>
            </a:endParaRPr>
          </a:p>
          <a:p>
            <a:pPr>
              <a:buFont typeface="Arial" charset="0"/>
              <a:buNone/>
            </a:pPr>
            <a:r>
              <a:rPr lang="sl-SI" cap="none" smtClean="0"/>
              <a:t>FINALE IZ OPERE BEG IZ SERAJA     </a:t>
            </a:r>
            <a:endParaRPr lang="sl-SI" sz="1000" cap="none" smtClean="0"/>
          </a:p>
          <a:p>
            <a:pPr>
              <a:buFont typeface="Arial" charset="0"/>
              <a:buNone/>
            </a:pPr>
            <a:endParaRPr lang="sl-SI" sz="1000" cap="none" smtClean="0"/>
          </a:p>
          <a:p>
            <a:r>
              <a:rPr lang="sl-SI" cap="none" smtClean="0">
                <a:solidFill>
                  <a:srgbClr val="FF0000"/>
                </a:solidFill>
              </a:rPr>
              <a:t>GIACOMO PUCCINI</a:t>
            </a:r>
          </a:p>
          <a:p>
            <a:pPr>
              <a:buFont typeface="Arial" charset="0"/>
              <a:buNone/>
            </a:pPr>
            <a:r>
              <a:rPr lang="sl-SI" cap="none" smtClean="0"/>
              <a:t>NESUM DORMA IZ OPERE TURANDOT   </a:t>
            </a:r>
            <a:endParaRPr lang="sl-SI" sz="1000" cap="none" smtClean="0"/>
          </a:p>
          <a:p>
            <a:endParaRPr lang="sl-SI" sz="1200" b="1" cap="none" smtClean="0"/>
          </a:p>
          <a:p>
            <a:pPr>
              <a:buFont typeface="Arial" charset="0"/>
              <a:buNone/>
            </a:pPr>
            <a:endParaRPr lang="sl-SI" sz="1000" cap="none" smtClean="0">
              <a:solidFill>
                <a:srgbClr val="649939"/>
              </a:solidFill>
            </a:endParaRPr>
          </a:p>
          <a:p>
            <a:pPr>
              <a:buFont typeface="Arial" charset="0"/>
              <a:buNone/>
            </a:pPr>
            <a:endParaRPr lang="sl-SI" sz="1000" cap="none" smtClean="0">
              <a:solidFill>
                <a:srgbClr val="649939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/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Znane ARIJE, uverture, dueti in Zbori</a:t>
            </a:r>
          </a:p>
        </p:txBody>
      </p:sp>
      <p:sp>
        <p:nvSpPr>
          <p:cNvPr id="3" name="Označba mesta vsebine 2">
            <a:extLst>
              <a:ext uri="{FF2B5EF4-FFF2-40B4-BE49-F238E27FC236}"/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4400" y="1765300"/>
            <a:ext cx="10363200" cy="4025900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indent="0">
              <a:lnSpc>
                <a:spcPct val="110000"/>
              </a:lnSpc>
              <a:buFont typeface="Arial" charset="0"/>
              <a:buNone/>
            </a:pPr>
            <a:endParaRPr lang="sl-SI" sz="900" cap="none" smtClean="0"/>
          </a:p>
          <a:p>
            <a:pPr marL="0" indent="0">
              <a:lnSpc>
                <a:spcPct val="110000"/>
              </a:lnSpc>
            </a:pPr>
            <a:r>
              <a:rPr lang="sl-SI" sz="1900" cap="none" smtClean="0">
                <a:solidFill>
                  <a:srgbClr val="FF0000"/>
                </a:solidFill>
              </a:rPr>
              <a:t>GIUSEPPE VERDI</a:t>
            </a: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sl-SI" sz="1900" cap="none" smtClean="0"/>
              <a:t>ARIJA LA DONNA E MOBILE IZ OPERE RIGOLETTO </a:t>
            </a: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sl-SI" sz="1900" cap="none" smtClean="0"/>
              <a:t>DUET IZ OPERE TRAVIATA SLAVNOSTNA KORAČNICA IZ OPERE AIDA</a:t>
            </a:r>
            <a:endParaRPr lang="sl-SI" sz="900" cap="none" smtClean="0"/>
          </a:p>
          <a:p>
            <a:pPr marL="0" indent="0">
              <a:lnSpc>
                <a:spcPct val="110000"/>
              </a:lnSpc>
            </a:pPr>
            <a:r>
              <a:rPr lang="sl-SI" sz="1900" cap="none" smtClean="0">
                <a:solidFill>
                  <a:srgbClr val="FF0000"/>
                </a:solidFill>
              </a:rPr>
              <a:t>GEORGES BIZET</a:t>
            </a: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sl-SI" sz="1900" cap="none" smtClean="0"/>
              <a:t>ARIJA CARMEN IZ OPERE CARMEN</a:t>
            </a:r>
          </a:p>
          <a:p>
            <a:pPr marL="0" indent="0">
              <a:lnSpc>
                <a:spcPct val="110000"/>
              </a:lnSpc>
            </a:pPr>
            <a:r>
              <a:rPr lang="sl-SI" sz="1900" cap="none" smtClean="0">
                <a:solidFill>
                  <a:srgbClr val="FF0000"/>
                </a:solidFill>
              </a:rPr>
              <a:t>GIOACCHINO ROSSINI</a:t>
            </a: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r>
              <a:rPr lang="sl-SI" sz="1900" cap="none" smtClean="0"/>
              <a:t>ARIJA FIGARA IZ SEVILJSKEGA BRIVCA</a:t>
            </a:r>
            <a:endParaRPr lang="sl-SI" sz="900" cap="none" smtClean="0">
              <a:solidFill>
                <a:srgbClr val="649939"/>
              </a:solidFill>
            </a:endParaRPr>
          </a:p>
          <a:p>
            <a:pPr marL="0" indent="0">
              <a:lnSpc>
                <a:spcPct val="110000"/>
              </a:lnSpc>
              <a:buFont typeface="Arial" charset="0"/>
              <a:buNone/>
            </a:pPr>
            <a:endParaRPr lang="sl-SI" sz="900" cap="none" smtClean="0">
              <a:solidFill>
                <a:srgbClr val="649939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Kapljica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TM04033925[[fn=Kapljica]]</Template>
  <TotalTime>359</TotalTime>
  <Words>478</Words>
  <Application>Microsoft Office PowerPoint</Application>
  <PresentationFormat>Custom</PresentationFormat>
  <Paragraphs>93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Predloga načrta</vt:lpstr>
      </vt:variant>
      <vt:variant>
        <vt:i4>18</vt:i4>
      </vt:variant>
      <vt:variant>
        <vt:lpstr>Naslovi diapozitivov</vt:lpstr>
      </vt:variant>
      <vt:variant>
        <vt:i4>10</vt:i4>
      </vt:variant>
    </vt:vector>
  </HeadingPairs>
  <TitlesOfParts>
    <vt:vector size="31" baseType="lpstr">
      <vt:lpstr>Tw Cen MT</vt:lpstr>
      <vt:lpstr>Arial</vt:lpstr>
      <vt:lpstr>Calibri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Kapljica</vt:lpstr>
      <vt:lpstr>OPERA</vt:lpstr>
      <vt:lpstr>Diapozitiv 2</vt:lpstr>
      <vt:lpstr>Diapozitiv 3</vt:lpstr>
      <vt:lpstr>RAZLAGA POJMOV</vt:lpstr>
      <vt:lpstr>SESTAVNI DELI OPERE</vt:lpstr>
      <vt:lpstr>  </vt:lpstr>
      <vt:lpstr> ZNANI OPERNI SKLADATELJI</vt:lpstr>
      <vt:lpstr>ZNANE ARIJE, UVERTURE, DUETI IN ZBORI</vt:lpstr>
      <vt:lpstr>ZNANE ARIJE, UVERTURE, DUETI IN ZBORI</vt:lpstr>
      <vt:lpstr>OPERETA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doma</cp:lastModifiedBy>
  <cp:revision>40</cp:revision>
  <dcterms:created xsi:type="dcterms:W3CDTF">2019-01-15T18:59:21Z</dcterms:created>
  <dcterms:modified xsi:type="dcterms:W3CDTF">2020-06-14T13:41:50Z</dcterms:modified>
</cp:coreProperties>
</file>