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8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8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29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0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4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3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1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5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8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9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0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4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9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2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1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v=mITAcXb3yR0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vJhUfD3j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Ustna higiena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189" y="3632201"/>
            <a:ext cx="9777211" cy="2225532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  <a:p>
            <a:r>
              <a:rPr lang="sl-SI" sz="3300" dirty="0">
                <a:solidFill>
                  <a:srgbClr val="FF0000"/>
                </a:solidFill>
              </a:rPr>
              <a:t>ALI VEŠ </a:t>
            </a:r>
            <a:r>
              <a:rPr lang="sl-SI" dirty="0"/>
              <a:t>……..?</a:t>
            </a:r>
          </a:p>
          <a:p>
            <a:endParaRPr lang="sl-SI" dirty="0"/>
          </a:p>
          <a:p>
            <a:endParaRPr lang="sl-SI" b="1" dirty="0"/>
          </a:p>
          <a:p>
            <a:r>
              <a:rPr lang="sl-SI" b="1" dirty="0"/>
              <a:t>KATARINA POHLEVEN</a:t>
            </a:r>
          </a:p>
          <a:p>
            <a:r>
              <a:rPr lang="sl-SI" sz="2800" dirty="0"/>
              <a:t>Zobna preventiva</a:t>
            </a:r>
          </a:p>
          <a:p>
            <a:endParaRPr lang="sl-SI" sz="28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10" y="3150606"/>
            <a:ext cx="4068087" cy="27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7279" y="669701"/>
            <a:ext cx="10578921" cy="1387700"/>
          </a:xfrm>
        </p:spPr>
        <p:txBody>
          <a:bodyPr/>
          <a:lstStyle/>
          <a:p>
            <a:r>
              <a:rPr lang="sl-SI" dirty="0"/>
              <a:t>Začetek  prebave  se  prične  v ustih 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Pri prehranjevanju nam pomagajo zobje, jezik in slina.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Vsak zob ima svojo nalogo in z njimi  lahko hrano grizemo, trgamo, drobimo in meljemo.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1" y="3821962"/>
            <a:ext cx="2280582" cy="27861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59" y="3821962"/>
            <a:ext cx="2078258" cy="27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8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589" y="527319"/>
            <a:ext cx="8623738" cy="1293028"/>
          </a:xfrm>
        </p:spPr>
        <p:txBody>
          <a:bodyPr/>
          <a:lstStyle/>
          <a:p>
            <a:r>
              <a:rPr lang="sl-SI" dirty="0"/>
              <a:t>Prehranjevanje – kaj se dogaja v tvojih ustih 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Po vsaki jedi </a:t>
            </a:r>
            <a:r>
              <a:rPr lang="sl-SI" dirty="0"/>
              <a:t>na tvojih zobeh, dlesnih in jeziku </a:t>
            </a: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  stanejo ostanki hrane</a:t>
            </a:r>
            <a:r>
              <a:rPr lang="sl-SI" dirty="0"/>
              <a:t>. </a:t>
            </a:r>
          </a:p>
          <a:p>
            <a:r>
              <a:rPr lang="sl-SI" dirty="0"/>
              <a:t>S pomočjo </a:t>
            </a:r>
            <a:r>
              <a:rPr lang="sl-SI" dirty="0">
                <a:solidFill>
                  <a:srgbClr val="FF0000"/>
                </a:solidFill>
              </a:rPr>
              <a:t>bakterij</a:t>
            </a:r>
            <a:r>
              <a:rPr lang="sl-SI" dirty="0"/>
              <a:t> se prične hrana razkrajati in lepiti na zobe </a:t>
            </a:r>
          </a:p>
          <a:p>
            <a:pPr marL="0" indent="0">
              <a:buNone/>
            </a:pPr>
            <a:r>
              <a:rPr lang="sl-SI" dirty="0"/>
              <a:t>   in v približno dvanajstih urah nastane na zobeh </a:t>
            </a:r>
            <a:r>
              <a:rPr lang="sl-SI" dirty="0">
                <a:solidFill>
                  <a:srgbClr val="FF0000"/>
                </a:solidFill>
              </a:rPr>
              <a:t>mehka zobna 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  obloga</a:t>
            </a:r>
            <a:r>
              <a:rPr lang="sl-SI" dirty="0"/>
              <a:t>. </a:t>
            </a:r>
          </a:p>
          <a:p>
            <a:r>
              <a:rPr lang="sl-SI" dirty="0"/>
              <a:t>Bakterije </a:t>
            </a:r>
            <a:r>
              <a:rPr lang="sl-SI" dirty="0">
                <a:solidFill>
                  <a:srgbClr val="FF0000"/>
                </a:solidFill>
              </a:rPr>
              <a:t>ogljikove hidrate in sladkorje </a:t>
            </a:r>
            <a:r>
              <a:rPr lang="sl-SI" dirty="0"/>
              <a:t>spremenijo v </a:t>
            </a:r>
            <a:r>
              <a:rPr lang="sl-SI" dirty="0">
                <a:solidFill>
                  <a:srgbClr val="FF0000"/>
                </a:solidFill>
              </a:rPr>
              <a:t>kisline,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   te pa pričnejo raztapljati površino zoba – </a:t>
            </a:r>
            <a:r>
              <a:rPr lang="sl-SI" dirty="0">
                <a:solidFill>
                  <a:srgbClr val="FF0000"/>
                </a:solidFill>
              </a:rPr>
              <a:t>zobno sklenino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/>
              <a:t>   V tvojem zobu na stane luknjica, zob postane občutljiv in </a:t>
            </a:r>
          </a:p>
          <a:p>
            <a:pPr marL="0" indent="0">
              <a:buNone/>
            </a:pPr>
            <a:r>
              <a:rPr lang="sl-SI" dirty="0"/>
              <a:t>   boleč – nastane </a:t>
            </a:r>
            <a:r>
              <a:rPr lang="sl-SI" dirty="0">
                <a:solidFill>
                  <a:srgbClr val="FF0000"/>
                </a:solidFill>
              </a:rPr>
              <a:t>zobna gniloba ali karies.</a:t>
            </a:r>
          </a:p>
          <a:p>
            <a:r>
              <a:rPr lang="sl-SI" dirty="0"/>
              <a:t>Bakterije pa povzročajo tudi </a:t>
            </a:r>
            <a:r>
              <a:rPr lang="sl-SI" dirty="0">
                <a:solidFill>
                  <a:srgbClr val="FF0000"/>
                </a:solidFill>
              </a:rPr>
              <a:t>bolezni dlesni-vnetje dlesni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/>
              <a:t>   Pri čiščenju zob občutiš bolečino, dlesen postanejo rdeče, </a:t>
            </a:r>
          </a:p>
          <a:p>
            <a:pPr marL="0" indent="0">
              <a:buNone/>
            </a:pPr>
            <a:r>
              <a:rPr lang="sl-SI" dirty="0"/>
              <a:t>   otečene in pojavi se krvavenje dlesni.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77" y="2118171"/>
            <a:ext cx="1867643" cy="128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90" y="3634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97" y="3400022"/>
            <a:ext cx="1992201" cy="167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99" y="5163355"/>
            <a:ext cx="2397081" cy="15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5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veš da UMIVANJE  ZOB  Z  ZOBNO ŠČETKO….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2466" y="1965960"/>
            <a:ext cx="9872871" cy="403860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Ni dovolj za popolno ustno higieno</a:t>
            </a:r>
          </a:p>
          <a:p>
            <a:r>
              <a:rPr lang="sl-SI" dirty="0"/>
              <a:t>Vsak zob ima pet ploskev in </a:t>
            </a:r>
            <a:r>
              <a:rPr lang="sl-SI" dirty="0">
                <a:solidFill>
                  <a:srgbClr val="FF0000"/>
                </a:solidFill>
              </a:rPr>
              <a:t>z zobno ščetko očistimo samo tri ploskve</a:t>
            </a:r>
            <a:r>
              <a:rPr lang="sl-SI" dirty="0"/>
              <a:t>. Očistimo sprednjo(2), notranjo(3), in grizno ploskev(1).</a:t>
            </a:r>
          </a:p>
          <a:p>
            <a:r>
              <a:rPr lang="sl-SI" dirty="0"/>
              <a:t>Ploskve med zobmi (4 in 5) imenujemo </a:t>
            </a:r>
            <a:r>
              <a:rPr lang="sl-SI" dirty="0">
                <a:solidFill>
                  <a:srgbClr val="FF0000"/>
                </a:solidFill>
              </a:rPr>
              <a:t>medzobni prostor</a:t>
            </a:r>
            <a:r>
              <a:rPr lang="sl-SI" dirty="0"/>
              <a:t>  in  lahko ga očistimo  le z </a:t>
            </a:r>
            <a:r>
              <a:rPr lang="sl-SI" b="1" u="sng" dirty="0"/>
              <a:t>zobno nitko in medzobno ščetko.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6" y="3821182"/>
            <a:ext cx="5506107" cy="23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339" y="25733"/>
            <a:ext cx="8610600" cy="1293028"/>
          </a:xfrm>
        </p:spPr>
        <p:txBody>
          <a:bodyPr/>
          <a:lstStyle/>
          <a:p>
            <a:r>
              <a:rPr lang="sl-SI" dirty="0"/>
              <a:t>Zobna nitka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Poskusi jo uporabiti, pomagaj si </a:t>
            </a:r>
          </a:p>
          <a:p>
            <a:r>
              <a:rPr lang="sl-SI" dirty="0"/>
              <a:t>s filmom na spodnji povezavi</a:t>
            </a:r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70828"/>
              </p:ext>
            </p:extLst>
          </p:nvPr>
        </p:nvGraphicFramePr>
        <p:xfrm>
          <a:off x="5695089" y="1232997"/>
          <a:ext cx="4453845" cy="667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5746651" imgH="8872590" progId="Word.Document.12">
                  <p:embed/>
                </p:oleObj>
              </mc:Choice>
              <mc:Fallback>
                <p:oleObj name="Document" r:id="rId3" imgW="5746651" imgH="88725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5089" y="1232997"/>
                        <a:ext cx="4453845" cy="6671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00" y="4370835"/>
            <a:ext cx="2466975" cy="184785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EFCB0909-60D3-4CAF-8018-E741F989DC46}"/>
              </a:ext>
            </a:extLst>
          </p:cNvPr>
          <p:cNvSpPr/>
          <p:nvPr/>
        </p:nvSpPr>
        <p:spPr>
          <a:xfrm>
            <a:off x="244339" y="3310370"/>
            <a:ext cx="5888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6"/>
              </a:rPr>
              <a:t>https://www.youtube.com/watch?v=mITAcXb3yR0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041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80594"/>
            <a:ext cx="8610600" cy="1293028"/>
          </a:xfrm>
        </p:spPr>
        <p:txBody>
          <a:bodyPr/>
          <a:lstStyle/>
          <a:p>
            <a:r>
              <a:rPr lang="sl-SI" dirty="0"/>
              <a:t>Medzobna  ščetka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Sledi navodilom v filmu, ki </a:t>
            </a:r>
          </a:p>
          <a:p>
            <a:r>
              <a:rPr lang="sl-SI" dirty="0"/>
              <a:t>ga dobiš na spodnji povezavi:</a:t>
            </a:r>
          </a:p>
          <a:p>
            <a:pPr marL="0" indent="0">
              <a:buNone/>
            </a:pPr>
            <a:endParaRPr lang="sl-SI" dirty="0">
              <a:hlinkClick r:id="rId3"/>
            </a:endParaRP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https://www.youtube.com/watch?v=MhvJhUfD3j0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35857"/>
              </p:ext>
            </p:extLst>
          </p:nvPr>
        </p:nvGraphicFramePr>
        <p:xfrm>
          <a:off x="7611618" y="1439862"/>
          <a:ext cx="44513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4" imgW="5746651" imgH="6996056" progId="Word.Document.12">
                  <p:embed/>
                </p:oleObj>
              </mc:Choice>
              <mc:Fallback>
                <p:oleObj name="Document" r:id="rId4" imgW="5746651" imgH="69960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1618" y="1439862"/>
                        <a:ext cx="44513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53" y="3964823"/>
            <a:ext cx="2812668" cy="18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2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4296" y="515156"/>
            <a:ext cx="5998781" cy="1262130"/>
          </a:xfrm>
        </p:spPr>
        <p:txBody>
          <a:bodyPr>
            <a:normAutofit/>
          </a:bodyPr>
          <a:lstStyle/>
          <a:p>
            <a:pPr algn="ctr"/>
            <a:r>
              <a:rPr lang="sl-SI" b="1" dirty="0"/>
              <a:t>POŠKODBE ZOB IN PRVA POMOČ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5307" y="772733"/>
            <a:ext cx="9465972" cy="5268630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dirty="0"/>
          </a:p>
          <a:p>
            <a:pPr marL="457200" indent="-457200">
              <a:buAutoNum type="arabicPeriod"/>
            </a:pPr>
            <a:r>
              <a:rPr lang="sl-SI" sz="2400" dirty="0"/>
              <a:t>Odlom dela zoba, ki ne razgali zobovine</a:t>
            </a:r>
          </a:p>
          <a:p>
            <a:pPr marL="457200" indent="-457200">
              <a:buAutoNum type="arabicPeriod"/>
            </a:pPr>
            <a:r>
              <a:rPr lang="sl-SI" sz="2400" dirty="0"/>
              <a:t>Odlom več kot polovice oba (zob je „odprt“)</a:t>
            </a:r>
          </a:p>
          <a:p>
            <a:pPr marL="457200" indent="-457200">
              <a:buAutoNum type="arabicPeriod"/>
            </a:pPr>
            <a:r>
              <a:rPr lang="sl-SI" sz="2400" dirty="0" err="1"/>
              <a:t>Izbitje</a:t>
            </a:r>
            <a:r>
              <a:rPr lang="sl-SI" sz="2400" dirty="0"/>
              <a:t> celega zoba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PRVA POMOČ: del zoba damo v slino, fiziološko raztopino ali mleko in:</a:t>
            </a:r>
          </a:p>
          <a:p>
            <a:pPr marL="0" indent="0">
              <a:buNone/>
            </a:pPr>
            <a:r>
              <a:rPr lang="sl-SI" sz="2400" dirty="0"/>
              <a:t>V primeru 2 in 3 gremo takoj k zobozdravniku</a:t>
            </a:r>
          </a:p>
          <a:p>
            <a:pPr marL="0" indent="0">
              <a:buNone/>
            </a:pPr>
            <a:r>
              <a:rPr lang="sl-SI" sz="2400" i="1" dirty="0"/>
              <a:t>V primeru 1 lahko gremo kasneje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39" y="398823"/>
            <a:ext cx="1600653" cy="9850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675" y="515156"/>
            <a:ext cx="1916740" cy="19167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55" y="2295449"/>
            <a:ext cx="2266287" cy="12260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5225642"/>
            <a:ext cx="1158900" cy="147337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82" y="4321440"/>
            <a:ext cx="2652796" cy="17638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39" y="5304675"/>
            <a:ext cx="2802126" cy="14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0912" y="1107583"/>
            <a:ext cx="102258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>
                <a:latin typeface="Comic Sans MS" panose="030F0702030302020204" pitchFamily="66" charset="0"/>
              </a:rPr>
              <a:t>ŽELIM TI LEPE POČITNICE IN ŠE NAPREJ USPEŠNO IN ZAVZETO SKRB ZA TVOJE ZOBE!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69" y="3412733"/>
            <a:ext cx="3781168" cy="283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31" y="3213164"/>
            <a:ext cx="3235014" cy="323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9099AC8-A461-44F9-99A5-58BB37A4EC56}"/>
              </a:ext>
            </a:extLst>
          </p:cNvPr>
          <p:cNvSpPr txBox="1"/>
          <p:nvPr/>
        </p:nvSpPr>
        <p:spPr>
          <a:xfrm>
            <a:off x="4628346" y="3808520"/>
            <a:ext cx="2278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ZOBNA ASISTENTKA KATARINA</a:t>
            </a:r>
          </a:p>
        </p:txBody>
      </p:sp>
    </p:spTree>
    <p:extLst>
      <p:ext uri="{BB962C8B-B14F-4D97-AF65-F5344CB8AC3E}">
        <p14:creationId xmlns:p14="http://schemas.microsoft.com/office/powerpoint/2010/main" val="483968374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192</TotalTime>
  <Words>355</Words>
  <Application>Microsoft Office PowerPoint</Application>
  <PresentationFormat>Širokozaslonsko</PresentationFormat>
  <Paragraphs>52</Paragraphs>
  <Slides>8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Comic Sans MS</vt:lpstr>
      <vt:lpstr>Sled pare</vt:lpstr>
      <vt:lpstr>Document</vt:lpstr>
      <vt:lpstr>Ustna higiena</vt:lpstr>
      <vt:lpstr>Začetek  prebave  se  prične  v ustih  </vt:lpstr>
      <vt:lpstr>Prehranjevanje – kaj se dogaja v tvojih ustih ?</vt:lpstr>
      <vt:lpstr>Ali veš da UMIVANJE  ZOB  Z  ZOBNO ŠČETKO….</vt:lpstr>
      <vt:lpstr>Zobna nitka</vt:lpstr>
      <vt:lpstr>Medzobna  ščetka</vt:lpstr>
      <vt:lpstr>POŠKODBE ZOB IN PRVA POMOČ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Ustna higiena</dc:title>
  <dc:creator>Irena Gortnar</dc:creator>
  <cp:lastModifiedBy>Katarina Tomažin</cp:lastModifiedBy>
  <cp:revision>19</cp:revision>
  <dcterms:created xsi:type="dcterms:W3CDTF">2020-05-29T08:49:26Z</dcterms:created>
  <dcterms:modified xsi:type="dcterms:W3CDTF">2020-06-16T21:21:16Z</dcterms:modified>
</cp:coreProperties>
</file>