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2" r:id="rId7"/>
    <p:sldId id="264" r:id="rId8"/>
    <p:sldId id="261" r:id="rId9"/>
    <p:sldId id="263" r:id="rId10"/>
  </p:sldIdLst>
  <p:sldSz cx="9144000" cy="6858000" type="screen4x3"/>
  <p:notesSz cx="6858000" cy="9144000"/>
  <p:defaultTextStyle>
    <a:defPPr>
      <a:defRPr lang="sl-S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0" d="100"/>
          <a:sy n="70" d="100"/>
        </p:scale>
        <p:origin x="-1386"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sl-SI"/>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sl-SI"/>
          </a:p>
        </p:txBody>
      </p:sp>
      <p:sp>
        <p:nvSpPr>
          <p:cNvPr id="4" name="Date Placeholder 3"/>
          <p:cNvSpPr>
            <a:spLocks noGrp="1"/>
          </p:cNvSpPr>
          <p:nvPr>
            <p:ph type="dt" sz="half" idx="10"/>
          </p:nvPr>
        </p:nvSpPr>
        <p:spPr/>
        <p:txBody>
          <a:bodyPr/>
          <a:lstStyle/>
          <a:p>
            <a:fld id="{9E5DBD5C-6FF5-4F56-AD21-1493A4125A90}" type="datetimeFigureOut">
              <a:rPr lang="sl-SI" smtClean="0"/>
              <a:t>20.4.2020</a:t>
            </a:fld>
            <a:endParaRPr lang="sl-SI"/>
          </a:p>
        </p:txBody>
      </p:sp>
      <p:sp>
        <p:nvSpPr>
          <p:cNvPr id="5" name="Footer Placeholder 4"/>
          <p:cNvSpPr>
            <a:spLocks noGrp="1"/>
          </p:cNvSpPr>
          <p:nvPr>
            <p:ph type="ftr" sz="quarter" idx="11"/>
          </p:nvPr>
        </p:nvSpPr>
        <p:spPr/>
        <p:txBody>
          <a:bodyPr/>
          <a:lstStyle/>
          <a:p>
            <a:endParaRPr lang="sl-SI"/>
          </a:p>
        </p:txBody>
      </p:sp>
      <p:sp>
        <p:nvSpPr>
          <p:cNvPr id="6" name="Slide Number Placeholder 5"/>
          <p:cNvSpPr>
            <a:spLocks noGrp="1"/>
          </p:cNvSpPr>
          <p:nvPr>
            <p:ph type="sldNum" sz="quarter" idx="12"/>
          </p:nvPr>
        </p:nvSpPr>
        <p:spPr/>
        <p:txBody>
          <a:bodyPr/>
          <a:lstStyle/>
          <a:p>
            <a:fld id="{0CC64BA7-713F-4025-AE83-4307EE18C1F4}" type="slidenum">
              <a:rPr lang="sl-SI" smtClean="0"/>
              <a:t>‹#›</a:t>
            </a:fld>
            <a:endParaRPr lang="sl-SI"/>
          </a:p>
        </p:txBody>
      </p:sp>
    </p:spTree>
    <p:extLst>
      <p:ext uri="{BB962C8B-B14F-4D97-AF65-F5344CB8AC3E}">
        <p14:creationId xmlns:p14="http://schemas.microsoft.com/office/powerpoint/2010/main" val="40220510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sl-SI"/>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sl-SI"/>
          </a:p>
        </p:txBody>
      </p:sp>
      <p:sp>
        <p:nvSpPr>
          <p:cNvPr id="4" name="Date Placeholder 3"/>
          <p:cNvSpPr>
            <a:spLocks noGrp="1"/>
          </p:cNvSpPr>
          <p:nvPr>
            <p:ph type="dt" sz="half" idx="10"/>
          </p:nvPr>
        </p:nvSpPr>
        <p:spPr/>
        <p:txBody>
          <a:bodyPr/>
          <a:lstStyle/>
          <a:p>
            <a:fld id="{9E5DBD5C-6FF5-4F56-AD21-1493A4125A90}" type="datetimeFigureOut">
              <a:rPr lang="sl-SI" smtClean="0"/>
              <a:t>20.4.2020</a:t>
            </a:fld>
            <a:endParaRPr lang="sl-SI"/>
          </a:p>
        </p:txBody>
      </p:sp>
      <p:sp>
        <p:nvSpPr>
          <p:cNvPr id="5" name="Footer Placeholder 4"/>
          <p:cNvSpPr>
            <a:spLocks noGrp="1"/>
          </p:cNvSpPr>
          <p:nvPr>
            <p:ph type="ftr" sz="quarter" idx="11"/>
          </p:nvPr>
        </p:nvSpPr>
        <p:spPr/>
        <p:txBody>
          <a:bodyPr/>
          <a:lstStyle/>
          <a:p>
            <a:endParaRPr lang="sl-SI"/>
          </a:p>
        </p:txBody>
      </p:sp>
      <p:sp>
        <p:nvSpPr>
          <p:cNvPr id="6" name="Slide Number Placeholder 5"/>
          <p:cNvSpPr>
            <a:spLocks noGrp="1"/>
          </p:cNvSpPr>
          <p:nvPr>
            <p:ph type="sldNum" sz="quarter" idx="12"/>
          </p:nvPr>
        </p:nvSpPr>
        <p:spPr/>
        <p:txBody>
          <a:bodyPr/>
          <a:lstStyle/>
          <a:p>
            <a:fld id="{0CC64BA7-713F-4025-AE83-4307EE18C1F4}" type="slidenum">
              <a:rPr lang="sl-SI" smtClean="0"/>
              <a:t>‹#›</a:t>
            </a:fld>
            <a:endParaRPr lang="sl-SI"/>
          </a:p>
        </p:txBody>
      </p:sp>
    </p:spTree>
    <p:extLst>
      <p:ext uri="{BB962C8B-B14F-4D97-AF65-F5344CB8AC3E}">
        <p14:creationId xmlns:p14="http://schemas.microsoft.com/office/powerpoint/2010/main" val="67256476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sl-SI"/>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sl-SI"/>
          </a:p>
        </p:txBody>
      </p:sp>
      <p:sp>
        <p:nvSpPr>
          <p:cNvPr id="4" name="Date Placeholder 3"/>
          <p:cNvSpPr>
            <a:spLocks noGrp="1"/>
          </p:cNvSpPr>
          <p:nvPr>
            <p:ph type="dt" sz="half" idx="10"/>
          </p:nvPr>
        </p:nvSpPr>
        <p:spPr/>
        <p:txBody>
          <a:bodyPr/>
          <a:lstStyle/>
          <a:p>
            <a:fld id="{9E5DBD5C-6FF5-4F56-AD21-1493A4125A90}" type="datetimeFigureOut">
              <a:rPr lang="sl-SI" smtClean="0"/>
              <a:t>20.4.2020</a:t>
            </a:fld>
            <a:endParaRPr lang="sl-SI"/>
          </a:p>
        </p:txBody>
      </p:sp>
      <p:sp>
        <p:nvSpPr>
          <p:cNvPr id="5" name="Footer Placeholder 4"/>
          <p:cNvSpPr>
            <a:spLocks noGrp="1"/>
          </p:cNvSpPr>
          <p:nvPr>
            <p:ph type="ftr" sz="quarter" idx="11"/>
          </p:nvPr>
        </p:nvSpPr>
        <p:spPr/>
        <p:txBody>
          <a:bodyPr/>
          <a:lstStyle/>
          <a:p>
            <a:endParaRPr lang="sl-SI"/>
          </a:p>
        </p:txBody>
      </p:sp>
      <p:sp>
        <p:nvSpPr>
          <p:cNvPr id="6" name="Slide Number Placeholder 5"/>
          <p:cNvSpPr>
            <a:spLocks noGrp="1"/>
          </p:cNvSpPr>
          <p:nvPr>
            <p:ph type="sldNum" sz="quarter" idx="12"/>
          </p:nvPr>
        </p:nvSpPr>
        <p:spPr/>
        <p:txBody>
          <a:bodyPr/>
          <a:lstStyle/>
          <a:p>
            <a:fld id="{0CC64BA7-713F-4025-AE83-4307EE18C1F4}" type="slidenum">
              <a:rPr lang="sl-SI" smtClean="0"/>
              <a:t>‹#›</a:t>
            </a:fld>
            <a:endParaRPr lang="sl-SI"/>
          </a:p>
        </p:txBody>
      </p:sp>
    </p:spTree>
    <p:extLst>
      <p:ext uri="{BB962C8B-B14F-4D97-AF65-F5344CB8AC3E}">
        <p14:creationId xmlns:p14="http://schemas.microsoft.com/office/powerpoint/2010/main" val="394392003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sl-SI"/>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sl-SI"/>
          </a:p>
        </p:txBody>
      </p:sp>
      <p:sp>
        <p:nvSpPr>
          <p:cNvPr id="4" name="Date Placeholder 3"/>
          <p:cNvSpPr>
            <a:spLocks noGrp="1"/>
          </p:cNvSpPr>
          <p:nvPr>
            <p:ph type="dt" sz="half" idx="10"/>
          </p:nvPr>
        </p:nvSpPr>
        <p:spPr/>
        <p:txBody>
          <a:bodyPr/>
          <a:lstStyle/>
          <a:p>
            <a:fld id="{9E5DBD5C-6FF5-4F56-AD21-1493A4125A90}" type="datetimeFigureOut">
              <a:rPr lang="sl-SI" smtClean="0"/>
              <a:t>20.4.2020</a:t>
            </a:fld>
            <a:endParaRPr lang="sl-SI"/>
          </a:p>
        </p:txBody>
      </p:sp>
      <p:sp>
        <p:nvSpPr>
          <p:cNvPr id="5" name="Footer Placeholder 4"/>
          <p:cNvSpPr>
            <a:spLocks noGrp="1"/>
          </p:cNvSpPr>
          <p:nvPr>
            <p:ph type="ftr" sz="quarter" idx="11"/>
          </p:nvPr>
        </p:nvSpPr>
        <p:spPr/>
        <p:txBody>
          <a:bodyPr/>
          <a:lstStyle/>
          <a:p>
            <a:endParaRPr lang="sl-SI"/>
          </a:p>
        </p:txBody>
      </p:sp>
      <p:sp>
        <p:nvSpPr>
          <p:cNvPr id="6" name="Slide Number Placeholder 5"/>
          <p:cNvSpPr>
            <a:spLocks noGrp="1"/>
          </p:cNvSpPr>
          <p:nvPr>
            <p:ph type="sldNum" sz="quarter" idx="12"/>
          </p:nvPr>
        </p:nvSpPr>
        <p:spPr/>
        <p:txBody>
          <a:bodyPr/>
          <a:lstStyle/>
          <a:p>
            <a:fld id="{0CC64BA7-713F-4025-AE83-4307EE18C1F4}" type="slidenum">
              <a:rPr lang="sl-SI" smtClean="0"/>
              <a:t>‹#›</a:t>
            </a:fld>
            <a:endParaRPr lang="sl-SI"/>
          </a:p>
        </p:txBody>
      </p:sp>
    </p:spTree>
    <p:extLst>
      <p:ext uri="{BB962C8B-B14F-4D97-AF65-F5344CB8AC3E}">
        <p14:creationId xmlns:p14="http://schemas.microsoft.com/office/powerpoint/2010/main" val="1085603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sl-SI"/>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E5DBD5C-6FF5-4F56-AD21-1493A4125A90}" type="datetimeFigureOut">
              <a:rPr lang="sl-SI" smtClean="0"/>
              <a:t>20.4.2020</a:t>
            </a:fld>
            <a:endParaRPr lang="sl-SI"/>
          </a:p>
        </p:txBody>
      </p:sp>
      <p:sp>
        <p:nvSpPr>
          <p:cNvPr id="5" name="Footer Placeholder 4"/>
          <p:cNvSpPr>
            <a:spLocks noGrp="1"/>
          </p:cNvSpPr>
          <p:nvPr>
            <p:ph type="ftr" sz="quarter" idx="11"/>
          </p:nvPr>
        </p:nvSpPr>
        <p:spPr/>
        <p:txBody>
          <a:bodyPr/>
          <a:lstStyle/>
          <a:p>
            <a:endParaRPr lang="sl-SI"/>
          </a:p>
        </p:txBody>
      </p:sp>
      <p:sp>
        <p:nvSpPr>
          <p:cNvPr id="6" name="Slide Number Placeholder 5"/>
          <p:cNvSpPr>
            <a:spLocks noGrp="1"/>
          </p:cNvSpPr>
          <p:nvPr>
            <p:ph type="sldNum" sz="quarter" idx="12"/>
          </p:nvPr>
        </p:nvSpPr>
        <p:spPr/>
        <p:txBody>
          <a:bodyPr/>
          <a:lstStyle/>
          <a:p>
            <a:fld id="{0CC64BA7-713F-4025-AE83-4307EE18C1F4}" type="slidenum">
              <a:rPr lang="sl-SI" smtClean="0"/>
              <a:t>‹#›</a:t>
            </a:fld>
            <a:endParaRPr lang="sl-SI"/>
          </a:p>
        </p:txBody>
      </p:sp>
    </p:spTree>
    <p:extLst>
      <p:ext uri="{BB962C8B-B14F-4D97-AF65-F5344CB8AC3E}">
        <p14:creationId xmlns:p14="http://schemas.microsoft.com/office/powerpoint/2010/main" val="35376570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sl-SI"/>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sl-SI"/>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sl-SI"/>
          </a:p>
        </p:txBody>
      </p:sp>
      <p:sp>
        <p:nvSpPr>
          <p:cNvPr id="5" name="Date Placeholder 4"/>
          <p:cNvSpPr>
            <a:spLocks noGrp="1"/>
          </p:cNvSpPr>
          <p:nvPr>
            <p:ph type="dt" sz="half" idx="10"/>
          </p:nvPr>
        </p:nvSpPr>
        <p:spPr/>
        <p:txBody>
          <a:bodyPr/>
          <a:lstStyle/>
          <a:p>
            <a:fld id="{9E5DBD5C-6FF5-4F56-AD21-1493A4125A90}" type="datetimeFigureOut">
              <a:rPr lang="sl-SI" smtClean="0"/>
              <a:t>20.4.2020</a:t>
            </a:fld>
            <a:endParaRPr lang="sl-SI"/>
          </a:p>
        </p:txBody>
      </p:sp>
      <p:sp>
        <p:nvSpPr>
          <p:cNvPr id="6" name="Footer Placeholder 5"/>
          <p:cNvSpPr>
            <a:spLocks noGrp="1"/>
          </p:cNvSpPr>
          <p:nvPr>
            <p:ph type="ftr" sz="quarter" idx="11"/>
          </p:nvPr>
        </p:nvSpPr>
        <p:spPr/>
        <p:txBody>
          <a:bodyPr/>
          <a:lstStyle/>
          <a:p>
            <a:endParaRPr lang="sl-SI"/>
          </a:p>
        </p:txBody>
      </p:sp>
      <p:sp>
        <p:nvSpPr>
          <p:cNvPr id="7" name="Slide Number Placeholder 6"/>
          <p:cNvSpPr>
            <a:spLocks noGrp="1"/>
          </p:cNvSpPr>
          <p:nvPr>
            <p:ph type="sldNum" sz="quarter" idx="12"/>
          </p:nvPr>
        </p:nvSpPr>
        <p:spPr/>
        <p:txBody>
          <a:bodyPr/>
          <a:lstStyle/>
          <a:p>
            <a:fld id="{0CC64BA7-713F-4025-AE83-4307EE18C1F4}" type="slidenum">
              <a:rPr lang="sl-SI" smtClean="0"/>
              <a:t>‹#›</a:t>
            </a:fld>
            <a:endParaRPr lang="sl-SI"/>
          </a:p>
        </p:txBody>
      </p:sp>
    </p:spTree>
    <p:extLst>
      <p:ext uri="{BB962C8B-B14F-4D97-AF65-F5344CB8AC3E}">
        <p14:creationId xmlns:p14="http://schemas.microsoft.com/office/powerpoint/2010/main" val="397098542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sl-SI"/>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sl-SI"/>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sl-SI"/>
          </a:p>
        </p:txBody>
      </p:sp>
      <p:sp>
        <p:nvSpPr>
          <p:cNvPr id="7" name="Date Placeholder 6"/>
          <p:cNvSpPr>
            <a:spLocks noGrp="1"/>
          </p:cNvSpPr>
          <p:nvPr>
            <p:ph type="dt" sz="half" idx="10"/>
          </p:nvPr>
        </p:nvSpPr>
        <p:spPr/>
        <p:txBody>
          <a:bodyPr/>
          <a:lstStyle/>
          <a:p>
            <a:fld id="{9E5DBD5C-6FF5-4F56-AD21-1493A4125A90}" type="datetimeFigureOut">
              <a:rPr lang="sl-SI" smtClean="0"/>
              <a:t>20.4.2020</a:t>
            </a:fld>
            <a:endParaRPr lang="sl-SI"/>
          </a:p>
        </p:txBody>
      </p:sp>
      <p:sp>
        <p:nvSpPr>
          <p:cNvPr id="8" name="Footer Placeholder 7"/>
          <p:cNvSpPr>
            <a:spLocks noGrp="1"/>
          </p:cNvSpPr>
          <p:nvPr>
            <p:ph type="ftr" sz="quarter" idx="11"/>
          </p:nvPr>
        </p:nvSpPr>
        <p:spPr/>
        <p:txBody>
          <a:bodyPr/>
          <a:lstStyle/>
          <a:p>
            <a:endParaRPr lang="sl-SI"/>
          </a:p>
        </p:txBody>
      </p:sp>
      <p:sp>
        <p:nvSpPr>
          <p:cNvPr id="9" name="Slide Number Placeholder 8"/>
          <p:cNvSpPr>
            <a:spLocks noGrp="1"/>
          </p:cNvSpPr>
          <p:nvPr>
            <p:ph type="sldNum" sz="quarter" idx="12"/>
          </p:nvPr>
        </p:nvSpPr>
        <p:spPr/>
        <p:txBody>
          <a:bodyPr/>
          <a:lstStyle/>
          <a:p>
            <a:fld id="{0CC64BA7-713F-4025-AE83-4307EE18C1F4}" type="slidenum">
              <a:rPr lang="sl-SI" smtClean="0"/>
              <a:t>‹#›</a:t>
            </a:fld>
            <a:endParaRPr lang="sl-SI"/>
          </a:p>
        </p:txBody>
      </p:sp>
    </p:spTree>
    <p:extLst>
      <p:ext uri="{BB962C8B-B14F-4D97-AF65-F5344CB8AC3E}">
        <p14:creationId xmlns:p14="http://schemas.microsoft.com/office/powerpoint/2010/main" val="36859821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sl-SI"/>
          </a:p>
        </p:txBody>
      </p:sp>
      <p:sp>
        <p:nvSpPr>
          <p:cNvPr id="3" name="Date Placeholder 2"/>
          <p:cNvSpPr>
            <a:spLocks noGrp="1"/>
          </p:cNvSpPr>
          <p:nvPr>
            <p:ph type="dt" sz="half" idx="10"/>
          </p:nvPr>
        </p:nvSpPr>
        <p:spPr/>
        <p:txBody>
          <a:bodyPr/>
          <a:lstStyle/>
          <a:p>
            <a:fld id="{9E5DBD5C-6FF5-4F56-AD21-1493A4125A90}" type="datetimeFigureOut">
              <a:rPr lang="sl-SI" smtClean="0"/>
              <a:t>20.4.2020</a:t>
            </a:fld>
            <a:endParaRPr lang="sl-SI"/>
          </a:p>
        </p:txBody>
      </p:sp>
      <p:sp>
        <p:nvSpPr>
          <p:cNvPr id="4" name="Footer Placeholder 3"/>
          <p:cNvSpPr>
            <a:spLocks noGrp="1"/>
          </p:cNvSpPr>
          <p:nvPr>
            <p:ph type="ftr" sz="quarter" idx="11"/>
          </p:nvPr>
        </p:nvSpPr>
        <p:spPr/>
        <p:txBody>
          <a:bodyPr/>
          <a:lstStyle/>
          <a:p>
            <a:endParaRPr lang="sl-SI"/>
          </a:p>
        </p:txBody>
      </p:sp>
      <p:sp>
        <p:nvSpPr>
          <p:cNvPr id="5" name="Slide Number Placeholder 4"/>
          <p:cNvSpPr>
            <a:spLocks noGrp="1"/>
          </p:cNvSpPr>
          <p:nvPr>
            <p:ph type="sldNum" sz="quarter" idx="12"/>
          </p:nvPr>
        </p:nvSpPr>
        <p:spPr/>
        <p:txBody>
          <a:bodyPr/>
          <a:lstStyle/>
          <a:p>
            <a:fld id="{0CC64BA7-713F-4025-AE83-4307EE18C1F4}" type="slidenum">
              <a:rPr lang="sl-SI" smtClean="0"/>
              <a:t>‹#›</a:t>
            </a:fld>
            <a:endParaRPr lang="sl-SI"/>
          </a:p>
        </p:txBody>
      </p:sp>
    </p:spTree>
    <p:extLst>
      <p:ext uri="{BB962C8B-B14F-4D97-AF65-F5344CB8AC3E}">
        <p14:creationId xmlns:p14="http://schemas.microsoft.com/office/powerpoint/2010/main" val="324949901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E5DBD5C-6FF5-4F56-AD21-1493A4125A90}" type="datetimeFigureOut">
              <a:rPr lang="sl-SI" smtClean="0"/>
              <a:t>20.4.2020</a:t>
            </a:fld>
            <a:endParaRPr lang="sl-SI"/>
          </a:p>
        </p:txBody>
      </p:sp>
      <p:sp>
        <p:nvSpPr>
          <p:cNvPr id="3" name="Footer Placeholder 2"/>
          <p:cNvSpPr>
            <a:spLocks noGrp="1"/>
          </p:cNvSpPr>
          <p:nvPr>
            <p:ph type="ftr" sz="quarter" idx="11"/>
          </p:nvPr>
        </p:nvSpPr>
        <p:spPr/>
        <p:txBody>
          <a:bodyPr/>
          <a:lstStyle/>
          <a:p>
            <a:endParaRPr lang="sl-SI"/>
          </a:p>
        </p:txBody>
      </p:sp>
      <p:sp>
        <p:nvSpPr>
          <p:cNvPr id="4" name="Slide Number Placeholder 3"/>
          <p:cNvSpPr>
            <a:spLocks noGrp="1"/>
          </p:cNvSpPr>
          <p:nvPr>
            <p:ph type="sldNum" sz="quarter" idx="12"/>
          </p:nvPr>
        </p:nvSpPr>
        <p:spPr/>
        <p:txBody>
          <a:bodyPr/>
          <a:lstStyle/>
          <a:p>
            <a:fld id="{0CC64BA7-713F-4025-AE83-4307EE18C1F4}" type="slidenum">
              <a:rPr lang="sl-SI" smtClean="0"/>
              <a:t>‹#›</a:t>
            </a:fld>
            <a:endParaRPr lang="sl-SI"/>
          </a:p>
        </p:txBody>
      </p:sp>
    </p:spTree>
    <p:extLst>
      <p:ext uri="{BB962C8B-B14F-4D97-AF65-F5344CB8AC3E}">
        <p14:creationId xmlns:p14="http://schemas.microsoft.com/office/powerpoint/2010/main" val="273394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sl-SI"/>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sl-SI"/>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E5DBD5C-6FF5-4F56-AD21-1493A4125A90}" type="datetimeFigureOut">
              <a:rPr lang="sl-SI" smtClean="0"/>
              <a:t>20.4.2020</a:t>
            </a:fld>
            <a:endParaRPr lang="sl-SI"/>
          </a:p>
        </p:txBody>
      </p:sp>
      <p:sp>
        <p:nvSpPr>
          <p:cNvPr id="6" name="Footer Placeholder 5"/>
          <p:cNvSpPr>
            <a:spLocks noGrp="1"/>
          </p:cNvSpPr>
          <p:nvPr>
            <p:ph type="ftr" sz="quarter" idx="11"/>
          </p:nvPr>
        </p:nvSpPr>
        <p:spPr/>
        <p:txBody>
          <a:bodyPr/>
          <a:lstStyle/>
          <a:p>
            <a:endParaRPr lang="sl-SI"/>
          </a:p>
        </p:txBody>
      </p:sp>
      <p:sp>
        <p:nvSpPr>
          <p:cNvPr id="7" name="Slide Number Placeholder 6"/>
          <p:cNvSpPr>
            <a:spLocks noGrp="1"/>
          </p:cNvSpPr>
          <p:nvPr>
            <p:ph type="sldNum" sz="quarter" idx="12"/>
          </p:nvPr>
        </p:nvSpPr>
        <p:spPr/>
        <p:txBody>
          <a:bodyPr/>
          <a:lstStyle/>
          <a:p>
            <a:fld id="{0CC64BA7-713F-4025-AE83-4307EE18C1F4}" type="slidenum">
              <a:rPr lang="sl-SI" smtClean="0"/>
              <a:t>‹#›</a:t>
            </a:fld>
            <a:endParaRPr lang="sl-SI"/>
          </a:p>
        </p:txBody>
      </p:sp>
    </p:spTree>
    <p:extLst>
      <p:ext uri="{BB962C8B-B14F-4D97-AF65-F5344CB8AC3E}">
        <p14:creationId xmlns:p14="http://schemas.microsoft.com/office/powerpoint/2010/main" val="200064406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sl-SI"/>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sl-SI"/>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E5DBD5C-6FF5-4F56-AD21-1493A4125A90}" type="datetimeFigureOut">
              <a:rPr lang="sl-SI" smtClean="0"/>
              <a:t>20.4.2020</a:t>
            </a:fld>
            <a:endParaRPr lang="sl-SI"/>
          </a:p>
        </p:txBody>
      </p:sp>
      <p:sp>
        <p:nvSpPr>
          <p:cNvPr id="6" name="Footer Placeholder 5"/>
          <p:cNvSpPr>
            <a:spLocks noGrp="1"/>
          </p:cNvSpPr>
          <p:nvPr>
            <p:ph type="ftr" sz="quarter" idx="11"/>
          </p:nvPr>
        </p:nvSpPr>
        <p:spPr/>
        <p:txBody>
          <a:bodyPr/>
          <a:lstStyle/>
          <a:p>
            <a:endParaRPr lang="sl-SI"/>
          </a:p>
        </p:txBody>
      </p:sp>
      <p:sp>
        <p:nvSpPr>
          <p:cNvPr id="7" name="Slide Number Placeholder 6"/>
          <p:cNvSpPr>
            <a:spLocks noGrp="1"/>
          </p:cNvSpPr>
          <p:nvPr>
            <p:ph type="sldNum" sz="quarter" idx="12"/>
          </p:nvPr>
        </p:nvSpPr>
        <p:spPr/>
        <p:txBody>
          <a:bodyPr/>
          <a:lstStyle/>
          <a:p>
            <a:fld id="{0CC64BA7-713F-4025-AE83-4307EE18C1F4}" type="slidenum">
              <a:rPr lang="sl-SI" smtClean="0"/>
              <a:t>‹#›</a:t>
            </a:fld>
            <a:endParaRPr lang="sl-SI"/>
          </a:p>
        </p:txBody>
      </p:sp>
    </p:spTree>
    <p:extLst>
      <p:ext uri="{BB962C8B-B14F-4D97-AF65-F5344CB8AC3E}">
        <p14:creationId xmlns:p14="http://schemas.microsoft.com/office/powerpoint/2010/main" val="178094892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sl-SI"/>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sl-SI"/>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E5DBD5C-6FF5-4F56-AD21-1493A4125A90}" type="datetimeFigureOut">
              <a:rPr lang="sl-SI" smtClean="0"/>
              <a:t>20.4.2020</a:t>
            </a:fld>
            <a:endParaRPr lang="sl-SI"/>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sl-SI"/>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CC64BA7-713F-4025-AE83-4307EE18C1F4}" type="slidenum">
              <a:rPr lang="sl-SI" smtClean="0"/>
              <a:t>‹#›</a:t>
            </a:fld>
            <a:endParaRPr lang="sl-SI"/>
          </a:p>
        </p:txBody>
      </p:sp>
    </p:spTree>
    <p:extLst>
      <p:ext uri="{BB962C8B-B14F-4D97-AF65-F5344CB8AC3E}">
        <p14:creationId xmlns:p14="http://schemas.microsoft.com/office/powerpoint/2010/main" val="70592899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sl-S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11560" y="908720"/>
            <a:ext cx="7772400" cy="4032448"/>
          </a:xfrm>
          <a:solidFill>
            <a:srgbClr val="002060"/>
          </a:solidFill>
        </p:spPr>
        <p:txBody>
          <a:bodyPr>
            <a:normAutofit/>
          </a:bodyPr>
          <a:lstStyle/>
          <a:p>
            <a:r>
              <a:rPr lang="sl-SI" sz="6000" dirty="0" smtClean="0">
                <a:solidFill>
                  <a:srgbClr val="FF0000"/>
                </a:solidFill>
              </a:rPr>
              <a:t>NASTANEK SLOVENSKEGA JEZIKA</a:t>
            </a:r>
            <a:endParaRPr lang="sl-SI" sz="6000" dirty="0">
              <a:solidFill>
                <a:srgbClr val="FF0000"/>
              </a:solidFill>
            </a:endParaRPr>
          </a:p>
        </p:txBody>
      </p:sp>
      <p:sp>
        <p:nvSpPr>
          <p:cNvPr id="3" name="Subtitle 2"/>
          <p:cNvSpPr>
            <a:spLocks noGrp="1"/>
          </p:cNvSpPr>
          <p:nvPr>
            <p:ph type="subTitle" idx="1"/>
          </p:nvPr>
        </p:nvSpPr>
        <p:spPr>
          <a:xfrm>
            <a:off x="107504" y="0"/>
            <a:ext cx="8784976" cy="6129952"/>
          </a:xfrm>
        </p:spPr>
        <p:txBody>
          <a:bodyPr/>
          <a:lstStyle/>
          <a:p>
            <a:endParaRPr lang="sl-SI" dirty="0">
              <a:solidFill>
                <a:schemeClr val="accent2">
                  <a:lumMod val="50000"/>
                </a:schemeClr>
              </a:solidFill>
            </a:endParaRPr>
          </a:p>
        </p:txBody>
      </p:sp>
    </p:spTree>
    <p:extLst>
      <p:ext uri="{BB962C8B-B14F-4D97-AF65-F5344CB8AC3E}">
        <p14:creationId xmlns:p14="http://schemas.microsoft.com/office/powerpoint/2010/main" val="345811826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rgbClr val="C00000"/>
          </a:solidFill>
        </p:spPr>
        <p:txBody>
          <a:bodyPr/>
          <a:lstStyle/>
          <a:p>
            <a:r>
              <a:rPr lang="sl-SI" dirty="0" smtClean="0">
                <a:solidFill>
                  <a:schemeClr val="tx2">
                    <a:lumMod val="75000"/>
                  </a:schemeClr>
                </a:solidFill>
              </a:rPr>
              <a:t>JEZIKI V EVROPI</a:t>
            </a:r>
            <a:endParaRPr lang="sl-SI" dirty="0">
              <a:solidFill>
                <a:schemeClr val="tx2">
                  <a:lumMod val="75000"/>
                </a:schemeClr>
              </a:solidFill>
            </a:endParaRPr>
          </a:p>
        </p:txBody>
      </p:sp>
      <p:sp>
        <p:nvSpPr>
          <p:cNvPr id="3" name="Content Placeholder 2"/>
          <p:cNvSpPr>
            <a:spLocks noGrp="1"/>
          </p:cNvSpPr>
          <p:nvPr>
            <p:ph sz="half" idx="1"/>
          </p:nvPr>
        </p:nvSpPr>
        <p:spPr>
          <a:solidFill>
            <a:schemeClr val="tx2">
              <a:lumMod val="60000"/>
              <a:lumOff val="40000"/>
            </a:schemeClr>
          </a:solidFill>
        </p:spPr>
        <p:txBody>
          <a:bodyPr>
            <a:normAutofit lnSpcReduction="10000"/>
          </a:bodyPr>
          <a:lstStyle/>
          <a:p>
            <a:pPr marL="0" indent="0">
              <a:buNone/>
            </a:pPr>
            <a:r>
              <a:rPr lang="sl-SI" dirty="0" smtClean="0"/>
              <a:t>INDOEVROPŠČINA:</a:t>
            </a:r>
          </a:p>
          <a:p>
            <a:r>
              <a:rPr lang="sl-SI" dirty="0"/>
              <a:t>g</a:t>
            </a:r>
            <a:r>
              <a:rPr lang="sl-SI" dirty="0" smtClean="0"/>
              <a:t>ovorila se je od Indije do Evrope v 3. tisočletju pred našim štetjem,</a:t>
            </a:r>
          </a:p>
          <a:p>
            <a:r>
              <a:rPr lang="sl-SI" dirty="0"/>
              <a:t>i</a:t>
            </a:r>
            <a:r>
              <a:rPr lang="sl-SI" dirty="0" smtClean="0"/>
              <a:t>ndoevropski prajezik je eden od prajezikov,</a:t>
            </a:r>
          </a:p>
          <a:p>
            <a:r>
              <a:rPr lang="sl-SI" dirty="0" smtClean="0"/>
              <a:t>ni zapisana, rekonstruirali so jo znanstveniki na podlagi sorodnosti med jeziki</a:t>
            </a:r>
          </a:p>
          <a:p>
            <a:endParaRPr lang="sl-SI" dirty="0" smtClean="0"/>
          </a:p>
          <a:p>
            <a:pPr marL="0" indent="0">
              <a:buNone/>
            </a:pPr>
            <a:endParaRPr lang="sl-SI" dirty="0"/>
          </a:p>
        </p:txBody>
      </p:sp>
      <p:sp>
        <p:nvSpPr>
          <p:cNvPr id="4" name="Content Placeholder 3"/>
          <p:cNvSpPr>
            <a:spLocks noGrp="1"/>
          </p:cNvSpPr>
          <p:nvPr>
            <p:ph sz="half" idx="2"/>
          </p:nvPr>
        </p:nvSpPr>
        <p:spPr>
          <a:solidFill>
            <a:schemeClr val="tx2">
              <a:lumMod val="20000"/>
              <a:lumOff val="80000"/>
            </a:schemeClr>
          </a:solidFill>
        </p:spPr>
        <p:txBody>
          <a:bodyPr>
            <a:normAutofit lnSpcReduction="10000"/>
          </a:bodyPr>
          <a:lstStyle/>
          <a:p>
            <a:pPr marL="0" indent="0">
              <a:buNone/>
            </a:pPr>
            <a:r>
              <a:rPr lang="sl-SI" dirty="0" smtClean="0"/>
              <a:t>NEINDOEVROPSKI JEZIKI:</a:t>
            </a:r>
          </a:p>
          <a:p>
            <a:pPr marL="0" indent="0">
              <a:buNone/>
            </a:pPr>
            <a:endParaRPr lang="sl-SI" dirty="0" smtClean="0"/>
          </a:p>
          <a:p>
            <a:r>
              <a:rPr lang="sl-SI" dirty="0"/>
              <a:t>u</a:t>
            </a:r>
            <a:r>
              <a:rPr lang="sl-SI" dirty="0" smtClean="0"/>
              <a:t>grofinski jeziki (madžarščina, finščina, karelski j., laponski j.)</a:t>
            </a:r>
          </a:p>
          <a:p>
            <a:pPr marL="0" indent="0">
              <a:buNone/>
            </a:pPr>
            <a:endParaRPr lang="sl-SI" dirty="0" smtClean="0"/>
          </a:p>
          <a:p>
            <a:r>
              <a:rPr lang="sl-SI" dirty="0" smtClean="0"/>
              <a:t>baskovski jezik</a:t>
            </a:r>
          </a:p>
          <a:p>
            <a:pPr marL="0" indent="0">
              <a:buNone/>
            </a:pPr>
            <a:endParaRPr lang="sl-SI" dirty="0" smtClean="0"/>
          </a:p>
          <a:p>
            <a:r>
              <a:rPr lang="sl-SI" dirty="0" smtClean="0"/>
              <a:t>turščina</a:t>
            </a:r>
            <a:endParaRPr lang="sl-SI" dirty="0"/>
          </a:p>
        </p:txBody>
      </p:sp>
    </p:spTree>
    <p:extLst>
      <p:ext uri="{BB962C8B-B14F-4D97-AF65-F5344CB8AC3E}">
        <p14:creationId xmlns:p14="http://schemas.microsoft.com/office/powerpoint/2010/main" val="203246119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tx2">
              <a:lumMod val="60000"/>
              <a:lumOff val="40000"/>
            </a:schemeClr>
          </a:solidFill>
        </p:spPr>
        <p:txBody>
          <a:bodyPr>
            <a:normAutofit fontScale="90000"/>
          </a:bodyPr>
          <a:lstStyle/>
          <a:p>
            <a:r>
              <a:rPr lang="sl-SI" dirty="0" smtClean="0">
                <a:solidFill>
                  <a:srgbClr val="FF0000"/>
                </a:solidFill>
              </a:rPr>
              <a:t>PRAINDOVEVROPŠČINA</a:t>
            </a:r>
            <a:r>
              <a:rPr lang="sl-SI" dirty="0" smtClean="0"/>
              <a:t/>
            </a:r>
            <a:br>
              <a:rPr lang="sl-SI" dirty="0" smtClean="0"/>
            </a:br>
            <a:r>
              <a:rPr lang="sl-SI" dirty="0" smtClean="0"/>
              <a:t>ide.: k'</a:t>
            </a:r>
            <a:r>
              <a:rPr lang="sl-SI" dirty="0" err="1" smtClean="0"/>
              <a:t>mtom</a:t>
            </a:r>
            <a:r>
              <a:rPr lang="sl-SI" dirty="0" smtClean="0"/>
              <a:t> =sto</a:t>
            </a:r>
            <a:endParaRPr lang="sl-SI" dirty="0"/>
          </a:p>
        </p:txBody>
      </p:sp>
      <p:sp>
        <p:nvSpPr>
          <p:cNvPr id="3" name="Content Placeholder 2"/>
          <p:cNvSpPr>
            <a:spLocks noGrp="1"/>
          </p:cNvSpPr>
          <p:nvPr>
            <p:ph sz="half" idx="1"/>
          </p:nvPr>
        </p:nvSpPr>
        <p:spPr/>
        <p:txBody>
          <a:bodyPr>
            <a:normAutofit fontScale="92500" lnSpcReduction="20000"/>
          </a:bodyPr>
          <a:lstStyle/>
          <a:p>
            <a:pPr marL="0" indent="0">
              <a:buNone/>
            </a:pPr>
            <a:r>
              <a:rPr lang="sl-SI" dirty="0" smtClean="0">
                <a:solidFill>
                  <a:srgbClr val="C00000"/>
                </a:solidFill>
              </a:rPr>
              <a:t>KENTUMSKI </a:t>
            </a:r>
            <a:r>
              <a:rPr lang="sl-SI" sz="2400" dirty="0" smtClean="0">
                <a:solidFill>
                  <a:srgbClr val="C00000"/>
                </a:solidFill>
              </a:rPr>
              <a:t>JEZIKI</a:t>
            </a:r>
            <a:r>
              <a:rPr lang="sl-SI" dirty="0" smtClean="0">
                <a:solidFill>
                  <a:srgbClr val="C00000"/>
                </a:solidFill>
              </a:rPr>
              <a:t> </a:t>
            </a:r>
            <a:r>
              <a:rPr lang="sl-SI" sz="1800" dirty="0" smtClean="0">
                <a:solidFill>
                  <a:srgbClr val="C00000"/>
                </a:solidFill>
              </a:rPr>
              <a:t>(</a:t>
            </a:r>
            <a:r>
              <a:rPr lang="sl-SI" sz="1800" b="1" dirty="0" smtClean="0">
                <a:solidFill>
                  <a:srgbClr val="C00000"/>
                </a:solidFill>
              </a:rPr>
              <a:t>k‘ gre v k, h, </a:t>
            </a:r>
            <a:r>
              <a:rPr lang="sl-SI" sz="1800" b="1" dirty="0" err="1" smtClean="0">
                <a:solidFill>
                  <a:srgbClr val="C00000"/>
                </a:solidFill>
              </a:rPr>
              <a:t>kentum</a:t>
            </a:r>
            <a:r>
              <a:rPr lang="sl-SI" sz="1800" dirty="0" smtClean="0">
                <a:solidFill>
                  <a:srgbClr val="C00000"/>
                </a:solidFill>
              </a:rPr>
              <a:t>)</a:t>
            </a:r>
          </a:p>
          <a:p>
            <a:pPr marL="0" indent="0">
              <a:buNone/>
            </a:pPr>
            <a:endParaRPr lang="sl-SI" sz="1800" dirty="0">
              <a:solidFill>
                <a:srgbClr val="C00000"/>
              </a:solidFill>
            </a:endParaRPr>
          </a:p>
          <a:p>
            <a:r>
              <a:rPr lang="sl-SI" sz="2200" dirty="0" smtClean="0">
                <a:solidFill>
                  <a:srgbClr val="C00000"/>
                </a:solidFill>
              </a:rPr>
              <a:t>GERMANSKI: </a:t>
            </a:r>
            <a:r>
              <a:rPr lang="sl-SI" sz="2200" dirty="0" smtClean="0"/>
              <a:t>angleški, nemški, nizozemski,  flamski, danski, norveški, švedski, islandski</a:t>
            </a:r>
          </a:p>
          <a:p>
            <a:pPr marL="0" indent="0">
              <a:buNone/>
            </a:pPr>
            <a:endParaRPr lang="sl-SI" sz="2200" dirty="0" smtClean="0">
              <a:solidFill>
                <a:srgbClr val="C00000"/>
              </a:solidFill>
            </a:endParaRPr>
          </a:p>
          <a:p>
            <a:r>
              <a:rPr lang="sl-SI" sz="2200" dirty="0" smtClean="0">
                <a:solidFill>
                  <a:srgbClr val="C00000"/>
                </a:solidFill>
              </a:rPr>
              <a:t>ROMANSKI: </a:t>
            </a:r>
            <a:r>
              <a:rPr lang="sl-SI" sz="2200" dirty="0" smtClean="0"/>
              <a:t>italijanski, španski, portugalski, francoski, retoromanski, provansalski, romunski, furlanski, katalonski</a:t>
            </a:r>
          </a:p>
          <a:p>
            <a:endParaRPr lang="sl-SI" sz="2200" dirty="0" smtClean="0">
              <a:solidFill>
                <a:srgbClr val="C00000"/>
              </a:solidFill>
            </a:endParaRPr>
          </a:p>
          <a:p>
            <a:r>
              <a:rPr lang="sl-SI" sz="2200" dirty="0" smtClean="0">
                <a:solidFill>
                  <a:srgbClr val="C00000"/>
                </a:solidFill>
              </a:rPr>
              <a:t>KELTSKI: </a:t>
            </a:r>
            <a:r>
              <a:rPr lang="sl-SI" sz="2200" dirty="0" smtClean="0"/>
              <a:t>škotski, irski, velški, bretonski</a:t>
            </a:r>
          </a:p>
          <a:p>
            <a:endParaRPr lang="sl-SI" sz="2200" dirty="0" smtClean="0">
              <a:solidFill>
                <a:srgbClr val="C00000"/>
              </a:solidFill>
            </a:endParaRPr>
          </a:p>
          <a:p>
            <a:r>
              <a:rPr lang="sl-SI" sz="2200" dirty="0" smtClean="0">
                <a:solidFill>
                  <a:srgbClr val="C00000"/>
                </a:solidFill>
              </a:rPr>
              <a:t>GRŠKI jezik</a:t>
            </a:r>
          </a:p>
          <a:p>
            <a:pPr marL="0" indent="0">
              <a:buNone/>
            </a:pPr>
            <a:endParaRPr lang="sl-SI" dirty="0">
              <a:solidFill>
                <a:srgbClr val="C00000"/>
              </a:solidFill>
            </a:endParaRPr>
          </a:p>
        </p:txBody>
      </p:sp>
      <p:sp>
        <p:nvSpPr>
          <p:cNvPr id="4" name="Content Placeholder 3"/>
          <p:cNvSpPr>
            <a:spLocks noGrp="1"/>
          </p:cNvSpPr>
          <p:nvPr>
            <p:ph sz="half" idx="2"/>
          </p:nvPr>
        </p:nvSpPr>
        <p:spPr/>
        <p:txBody>
          <a:bodyPr>
            <a:normAutofit fontScale="92500" lnSpcReduction="20000"/>
          </a:bodyPr>
          <a:lstStyle/>
          <a:p>
            <a:pPr marL="0" indent="0">
              <a:buNone/>
            </a:pPr>
            <a:r>
              <a:rPr lang="sl-SI" dirty="0" smtClean="0">
                <a:solidFill>
                  <a:srgbClr val="FF0000"/>
                </a:solidFill>
              </a:rPr>
              <a:t>SATEMSKI </a:t>
            </a:r>
            <a:r>
              <a:rPr lang="sl-SI" sz="2400" dirty="0" smtClean="0">
                <a:solidFill>
                  <a:srgbClr val="FF0000"/>
                </a:solidFill>
              </a:rPr>
              <a:t>JEZIKI (k‘ gre v s, </a:t>
            </a:r>
            <a:r>
              <a:rPr lang="sl-SI" sz="2400" dirty="0" err="1" smtClean="0">
                <a:solidFill>
                  <a:srgbClr val="FF0000"/>
                </a:solidFill>
              </a:rPr>
              <a:t>satem</a:t>
            </a:r>
            <a:r>
              <a:rPr lang="sl-SI" sz="2400" dirty="0" smtClean="0">
                <a:solidFill>
                  <a:srgbClr val="FF0000"/>
                </a:solidFill>
              </a:rPr>
              <a:t>)</a:t>
            </a:r>
          </a:p>
          <a:p>
            <a:r>
              <a:rPr lang="sl-SI" sz="2400" dirty="0" smtClean="0">
                <a:solidFill>
                  <a:srgbClr val="FF0000"/>
                </a:solidFill>
              </a:rPr>
              <a:t>SLOVANSKI</a:t>
            </a:r>
          </a:p>
          <a:p>
            <a:pPr>
              <a:buFontTx/>
              <a:buChar char="-"/>
            </a:pPr>
            <a:r>
              <a:rPr lang="sl-SI" sz="2400" b="1" dirty="0">
                <a:solidFill>
                  <a:srgbClr val="7030A0"/>
                </a:solidFill>
              </a:rPr>
              <a:t>j</a:t>
            </a:r>
            <a:r>
              <a:rPr lang="sl-SI" sz="2400" b="1" dirty="0" smtClean="0">
                <a:solidFill>
                  <a:srgbClr val="7030A0"/>
                </a:solidFill>
              </a:rPr>
              <a:t>užnoslovanski</a:t>
            </a:r>
            <a:r>
              <a:rPr lang="sl-SI" sz="2400" dirty="0" smtClean="0">
                <a:solidFill>
                  <a:srgbClr val="7030A0"/>
                </a:solidFill>
              </a:rPr>
              <a:t>: </a:t>
            </a:r>
            <a:r>
              <a:rPr lang="sl-SI" sz="2400" dirty="0" smtClean="0"/>
              <a:t>slovenski, hrvaški, srbski, bošnjaški, makedonski, črnogorski, bolgarski</a:t>
            </a:r>
          </a:p>
          <a:p>
            <a:pPr>
              <a:buFontTx/>
              <a:buChar char="-"/>
            </a:pPr>
            <a:r>
              <a:rPr lang="sl-SI" sz="2400" dirty="0">
                <a:solidFill>
                  <a:srgbClr val="7030A0"/>
                </a:solidFill>
              </a:rPr>
              <a:t>z</a:t>
            </a:r>
            <a:r>
              <a:rPr lang="sl-SI" sz="2400" dirty="0" smtClean="0">
                <a:solidFill>
                  <a:srgbClr val="7030A0"/>
                </a:solidFill>
              </a:rPr>
              <a:t>ahodnoslovanski:  </a:t>
            </a:r>
            <a:r>
              <a:rPr lang="sl-SI" sz="2400" dirty="0" smtClean="0"/>
              <a:t>češki, slovaški, poljski, lužiškosrbski</a:t>
            </a:r>
          </a:p>
          <a:p>
            <a:pPr>
              <a:buFontTx/>
              <a:buChar char="-"/>
            </a:pPr>
            <a:r>
              <a:rPr lang="sl-SI" sz="2400" dirty="0">
                <a:solidFill>
                  <a:srgbClr val="7030A0"/>
                </a:solidFill>
              </a:rPr>
              <a:t>v</a:t>
            </a:r>
            <a:r>
              <a:rPr lang="sl-SI" sz="2400" dirty="0" smtClean="0">
                <a:solidFill>
                  <a:srgbClr val="7030A0"/>
                </a:solidFill>
              </a:rPr>
              <a:t>zhodnoslovanski: </a:t>
            </a:r>
            <a:r>
              <a:rPr lang="sl-SI" sz="2400" dirty="0" smtClean="0"/>
              <a:t>ruski, beloruski, ukrajinski</a:t>
            </a:r>
          </a:p>
          <a:p>
            <a:r>
              <a:rPr lang="sl-SI" sz="2100" dirty="0" smtClean="0">
                <a:solidFill>
                  <a:srgbClr val="FF0000"/>
                </a:solidFill>
              </a:rPr>
              <a:t>BALTSKI </a:t>
            </a:r>
            <a:r>
              <a:rPr lang="sl-SI" sz="2100" dirty="0" smtClean="0"/>
              <a:t>(latvijski, </a:t>
            </a:r>
            <a:r>
              <a:rPr lang="sl-SI" sz="2100" dirty="0" err="1" smtClean="0"/>
              <a:t>latovski</a:t>
            </a:r>
            <a:r>
              <a:rPr lang="sl-SI" sz="2100" dirty="0" smtClean="0"/>
              <a:t>)</a:t>
            </a:r>
          </a:p>
          <a:p>
            <a:r>
              <a:rPr lang="sl-SI" sz="2100" dirty="0" smtClean="0">
                <a:solidFill>
                  <a:srgbClr val="FF0000"/>
                </a:solidFill>
              </a:rPr>
              <a:t>INDOIRANSKI</a:t>
            </a:r>
          </a:p>
          <a:p>
            <a:r>
              <a:rPr lang="sl-SI" sz="2100" dirty="0" smtClean="0">
                <a:solidFill>
                  <a:srgbClr val="FF0000"/>
                </a:solidFill>
              </a:rPr>
              <a:t>ALBANSKI</a:t>
            </a:r>
          </a:p>
          <a:p>
            <a:r>
              <a:rPr lang="sl-SI" sz="2100" dirty="0" smtClean="0">
                <a:solidFill>
                  <a:srgbClr val="FF0000"/>
                </a:solidFill>
              </a:rPr>
              <a:t>ARMENSKI</a:t>
            </a:r>
            <a:endParaRPr lang="sl-SI" sz="2100" dirty="0">
              <a:solidFill>
                <a:srgbClr val="FF0000"/>
              </a:solidFill>
            </a:endParaRPr>
          </a:p>
        </p:txBody>
      </p:sp>
    </p:spTree>
    <p:extLst>
      <p:ext uri="{BB962C8B-B14F-4D97-AF65-F5344CB8AC3E}">
        <p14:creationId xmlns:p14="http://schemas.microsoft.com/office/powerpoint/2010/main" val="360631435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94122"/>
          </a:xfrm>
        </p:spPr>
        <p:txBody>
          <a:bodyPr/>
          <a:lstStyle/>
          <a:p>
            <a:r>
              <a:rPr lang="sl-SI" dirty="0" smtClean="0">
                <a:solidFill>
                  <a:srgbClr val="002060"/>
                </a:solidFill>
              </a:rPr>
              <a:t>PRASLOVANŠČINA</a:t>
            </a:r>
            <a:r>
              <a:rPr lang="sl-SI" dirty="0" smtClean="0"/>
              <a:t> </a:t>
            </a:r>
            <a:endParaRPr lang="sl-SI" dirty="0"/>
          </a:p>
        </p:txBody>
      </p:sp>
      <p:sp>
        <p:nvSpPr>
          <p:cNvPr id="3" name="Content Placeholder 2"/>
          <p:cNvSpPr>
            <a:spLocks noGrp="1"/>
          </p:cNvSpPr>
          <p:nvPr>
            <p:ph idx="1"/>
          </p:nvPr>
        </p:nvSpPr>
        <p:spPr>
          <a:xfrm>
            <a:off x="457200" y="1196752"/>
            <a:ext cx="8686800" cy="5640222"/>
          </a:xfrm>
        </p:spPr>
        <p:txBody>
          <a:bodyPr>
            <a:normAutofit/>
          </a:bodyPr>
          <a:lstStyle/>
          <a:p>
            <a:r>
              <a:rPr lang="sl-SI" dirty="0"/>
              <a:t>p</a:t>
            </a:r>
            <a:r>
              <a:rPr lang="sl-SI" dirty="0" smtClean="0"/>
              <a:t>rednica vseh današnjih slovanskih jezikov</a:t>
            </a:r>
          </a:p>
          <a:p>
            <a:r>
              <a:rPr lang="sl-SI" dirty="0" smtClean="0"/>
              <a:t>med 5. in 7. stoletjem pred našim štetjem</a:t>
            </a:r>
          </a:p>
          <a:p>
            <a:r>
              <a:rPr lang="sl-SI" dirty="0" smtClean="0"/>
              <a:t>v razvoju je </a:t>
            </a:r>
            <a:r>
              <a:rPr lang="sl-SI" sz="2800" dirty="0" smtClean="0"/>
              <a:t>bila najdlje povezana </a:t>
            </a:r>
            <a:r>
              <a:rPr lang="sl-SI" dirty="0" smtClean="0"/>
              <a:t>z baltsko </a:t>
            </a:r>
            <a:r>
              <a:rPr lang="sl-SI" sz="2400" dirty="0" smtClean="0"/>
              <a:t>skupino</a:t>
            </a:r>
          </a:p>
          <a:p>
            <a:r>
              <a:rPr lang="sl-SI" dirty="0"/>
              <a:t>g</a:t>
            </a:r>
            <a:r>
              <a:rPr lang="sl-SI" dirty="0" smtClean="0"/>
              <a:t>ovorili so jo v porečjih Dnepra, </a:t>
            </a:r>
          </a:p>
          <a:p>
            <a:pPr marL="0" indent="0">
              <a:buNone/>
            </a:pPr>
            <a:r>
              <a:rPr lang="sl-SI" dirty="0" smtClean="0"/>
              <a:t>Dnestra in Visle</a:t>
            </a:r>
          </a:p>
          <a:p>
            <a:pPr marL="0" indent="0">
              <a:buNone/>
            </a:pPr>
            <a:endParaRPr lang="sl-SI" dirty="0" smtClean="0"/>
          </a:p>
          <a:p>
            <a:r>
              <a:rPr lang="sl-SI" sz="2800" dirty="0"/>
              <a:t>n</a:t>
            </a:r>
            <a:r>
              <a:rPr lang="sl-SI" sz="2800" dirty="0" smtClean="0"/>
              <a:t>ekaj značilnosti </a:t>
            </a:r>
            <a:r>
              <a:rPr lang="sl-SI" sz="2800" dirty="0" err="1" smtClean="0"/>
              <a:t>praslov</a:t>
            </a:r>
            <a:r>
              <a:rPr lang="sl-SI" sz="2800" dirty="0" smtClean="0"/>
              <a:t>.: </a:t>
            </a:r>
          </a:p>
          <a:p>
            <a:pPr marL="0" indent="0">
              <a:buNone/>
            </a:pPr>
            <a:r>
              <a:rPr lang="sl-SI" sz="1400" b="1" dirty="0" smtClean="0"/>
              <a:t>1. dva različna polglasnika: trdi </a:t>
            </a:r>
            <a:r>
              <a:rPr lang="sl-SI" sz="1400" b="1" dirty="0" err="1" smtClean="0"/>
              <a:t>jor</a:t>
            </a:r>
            <a:r>
              <a:rPr lang="sl-SI" sz="1400" b="1" dirty="0" smtClean="0"/>
              <a:t> (</a:t>
            </a:r>
            <a:r>
              <a:rPr lang="az-Cyrl-AZ" sz="1400" b="1" dirty="0" smtClean="0"/>
              <a:t>Ъ) </a:t>
            </a:r>
            <a:r>
              <a:rPr lang="sl-SI" sz="1400" b="1" dirty="0" smtClean="0"/>
              <a:t>in mehki jer (</a:t>
            </a:r>
            <a:r>
              <a:rPr lang="az-Cyrl-AZ" sz="1400" b="1" dirty="0" smtClean="0"/>
              <a:t>б), </a:t>
            </a:r>
            <a:r>
              <a:rPr lang="sl-SI" sz="1400" b="1" dirty="0" smtClean="0"/>
              <a:t>npr.: živ</a:t>
            </a:r>
            <a:r>
              <a:rPr lang="az-Cyrl-AZ" sz="1400" b="1" dirty="0" smtClean="0"/>
              <a:t>Ъ – </a:t>
            </a:r>
            <a:r>
              <a:rPr lang="sl-SI" sz="1400" b="1" dirty="0" smtClean="0"/>
              <a:t>živ, p</a:t>
            </a:r>
            <a:r>
              <a:rPr lang="az-Cyrl-AZ" sz="1400" b="1" dirty="0" smtClean="0"/>
              <a:t>б</a:t>
            </a:r>
            <a:r>
              <a:rPr lang="sl-SI" sz="1400" b="1" dirty="0" smtClean="0"/>
              <a:t>s</a:t>
            </a:r>
            <a:r>
              <a:rPr lang="az-Cyrl-AZ" sz="1400" b="1" dirty="0" smtClean="0"/>
              <a:t>б – </a:t>
            </a:r>
            <a:r>
              <a:rPr lang="sl-SI" sz="1400" b="1" dirty="0" smtClean="0"/>
              <a:t>pes</a:t>
            </a:r>
          </a:p>
          <a:p>
            <a:pPr marL="0" indent="0">
              <a:buNone/>
            </a:pPr>
            <a:r>
              <a:rPr lang="sl-SI" sz="1400" b="1" dirty="0" smtClean="0"/>
              <a:t>2. dolgi ě, imenovan jat: </a:t>
            </a:r>
            <a:r>
              <a:rPr lang="sl-SI" sz="1400" b="1" dirty="0" err="1" smtClean="0"/>
              <a:t>děd</a:t>
            </a:r>
            <a:r>
              <a:rPr lang="az-Cyrl-AZ" sz="1400" b="1" dirty="0" smtClean="0"/>
              <a:t>Ъ – </a:t>
            </a:r>
            <a:r>
              <a:rPr lang="sl-SI" sz="1400" b="1" dirty="0" smtClean="0"/>
              <a:t>ded</a:t>
            </a:r>
          </a:p>
          <a:p>
            <a:pPr marL="0" indent="0">
              <a:buNone/>
            </a:pPr>
            <a:r>
              <a:rPr lang="sl-SI" sz="1400" b="1" dirty="0" smtClean="0"/>
              <a:t>3. trdi in mehki soglasniki: p, t, l;  p', t', l'; mehčani l še danes pozna hrvaški jezik, trdi l poznajo </a:t>
            </a:r>
            <a:r>
              <a:rPr lang="sl-SI" sz="1400" b="1" dirty="0" err="1" smtClean="0"/>
              <a:t>bezjaški</a:t>
            </a:r>
            <a:r>
              <a:rPr lang="sl-SI" sz="1400" b="1" dirty="0" smtClean="0"/>
              <a:t> govori, mehki in trdi l ločijo Rusi</a:t>
            </a:r>
            <a:endParaRPr lang="sl-SI" sz="1400" b="1" dirty="0"/>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414802" y="3308582"/>
            <a:ext cx="2729198" cy="35283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78947233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3528" y="274638"/>
            <a:ext cx="8363272" cy="850106"/>
          </a:xfrm>
        </p:spPr>
        <p:txBody>
          <a:bodyPr/>
          <a:lstStyle/>
          <a:p>
            <a:r>
              <a:rPr lang="sl-SI" b="1" dirty="0" smtClean="0">
                <a:solidFill>
                  <a:srgbClr val="FF0000"/>
                </a:solidFill>
              </a:rPr>
              <a:t>RAZVOJ SLOVENŠČINE</a:t>
            </a:r>
            <a:endParaRPr lang="sl-SI" b="1" dirty="0">
              <a:solidFill>
                <a:srgbClr val="FF0000"/>
              </a:solidFill>
            </a:endParaRPr>
          </a:p>
        </p:txBody>
      </p:sp>
      <p:sp>
        <p:nvSpPr>
          <p:cNvPr id="3" name="Content Placeholder 2"/>
          <p:cNvSpPr>
            <a:spLocks noGrp="1"/>
          </p:cNvSpPr>
          <p:nvPr>
            <p:ph idx="1"/>
          </p:nvPr>
        </p:nvSpPr>
        <p:spPr>
          <a:xfrm>
            <a:off x="323528" y="1196752"/>
            <a:ext cx="8229600" cy="5328592"/>
          </a:xfrm>
          <a:solidFill>
            <a:schemeClr val="accent6">
              <a:lumMod val="60000"/>
              <a:lumOff val="40000"/>
            </a:schemeClr>
          </a:solidFill>
        </p:spPr>
        <p:txBody>
          <a:bodyPr>
            <a:normAutofit fontScale="92500" lnSpcReduction="10000"/>
          </a:bodyPr>
          <a:lstStyle/>
          <a:p>
            <a:r>
              <a:rPr lang="sl-SI" dirty="0"/>
              <a:t>P</a:t>
            </a:r>
            <a:r>
              <a:rPr lang="sl-SI" dirty="0" smtClean="0"/>
              <a:t>raslovanščina se je po selitvi Slovanov po Evropi (5. in 6. stol.) začela deliti v skupine glede na smer potovanja Slovanov iz prvotne domovine. </a:t>
            </a:r>
            <a:r>
              <a:rPr lang="sl-SI" dirty="0"/>
              <a:t>N</a:t>
            </a:r>
            <a:r>
              <a:rPr lang="sl-SI" dirty="0" smtClean="0"/>
              <a:t>astajajo posamezni slovanski jeziki, med katerimi je tudi slovenščina. </a:t>
            </a:r>
          </a:p>
          <a:p>
            <a:r>
              <a:rPr lang="sl-SI" dirty="0" smtClean="0"/>
              <a:t>Nekatere praslovanske značilnosti so se ohranile v </a:t>
            </a:r>
            <a:r>
              <a:rPr lang="sl-SI" b="1" dirty="0" smtClean="0"/>
              <a:t>najstarejših slovenskih pisnih besedilih</a:t>
            </a:r>
            <a:r>
              <a:rPr lang="sl-SI" dirty="0" smtClean="0"/>
              <a:t>, Brižinskih spomenikih, ki so nastali konec 10. in na začetku 11. stol. in </a:t>
            </a:r>
          </a:p>
          <a:p>
            <a:pPr marL="0" indent="0">
              <a:buNone/>
            </a:pPr>
            <a:r>
              <a:rPr lang="sl-SI" dirty="0"/>
              <a:t> </a:t>
            </a:r>
            <a:r>
              <a:rPr lang="sl-SI" dirty="0" smtClean="0"/>
              <a:t>    </a:t>
            </a:r>
            <a:r>
              <a:rPr lang="sl-SI" b="1" dirty="0" smtClean="0"/>
              <a:t>v stari cerkveni slovanščini</a:t>
            </a:r>
            <a:r>
              <a:rPr lang="sl-SI" dirty="0" smtClean="0"/>
              <a:t>, v kateri sta konec 9. in na začetku 10. stol. pisala Ciril in Metod in ki velja za najstarejši zapisan slovanski jezik.</a:t>
            </a:r>
            <a:endParaRPr lang="sl-SI" dirty="0"/>
          </a:p>
        </p:txBody>
      </p:sp>
    </p:spTree>
    <p:extLst>
      <p:ext uri="{BB962C8B-B14F-4D97-AF65-F5344CB8AC3E}">
        <p14:creationId xmlns:p14="http://schemas.microsoft.com/office/powerpoint/2010/main" val="4358621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6">
              <a:lumMod val="60000"/>
              <a:lumOff val="40000"/>
            </a:schemeClr>
          </a:solidFill>
        </p:spPr>
        <p:txBody>
          <a:bodyPr>
            <a:normAutofit fontScale="90000"/>
          </a:bodyPr>
          <a:lstStyle/>
          <a:p>
            <a:r>
              <a:rPr lang="sl-SI" dirty="0" smtClean="0"/>
              <a:t>Razvoj</a:t>
            </a:r>
            <a:r>
              <a:rPr lang="sl-SI" dirty="0" smtClean="0"/>
              <a:t> slovenščine</a:t>
            </a:r>
            <a:br>
              <a:rPr lang="sl-SI" dirty="0" smtClean="0"/>
            </a:br>
            <a:endParaRPr lang="sl-SI" dirty="0"/>
          </a:p>
        </p:txBody>
      </p:sp>
      <p:sp>
        <p:nvSpPr>
          <p:cNvPr id="3" name="Content Placeholder 2"/>
          <p:cNvSpPr>
            <a:spLocks noGrp="1"/>
          </p:cNvSpPr>
          <p:nvPr>
            <p:ph idx="1"/>
          </p:nvPr>
        </p:nvSpPr>
        <p:spPr/>
        <p:txBody>
          <a:bodyPr>
            <a:normAutofit fontScale="92500" lnSpcReduction="20000"/>
          </a:bodyPr>
          <a:lstStyle/>
          <a:p>
            <a:r>
              <a:rPr lang="sl-SI" dirty="0" smtClean="0"/>
              <a:t>Današnje slovensko ozemlje so naši predniki naselili v 2. polovici 6. stoletja. </a:t>
            </a:r>
          </a:p>
          <a:p>
            <a:r>
              <a:rPr lang="sl-SI" dirty="0" smtClean="0"/>
              <a:t>V 9. stoletju so  zasedali veliko večje ozemlje, kot ga imamo danes. Poselili so namreč celotne vzhodne Alpe in del Panonske nižine. </a:t>
            </a:r>
          </a:p>
          <a:p>
            <a:r>
              <a:rPr lang="sl-SI" dirty="0" smtClean="0"/>
              <a:t>Ob prihodu na Kras in pod Alpe so začeli prevzemati imena krajev in rek (Sava, Drava, Celje, Ptuj ... ). Tako so se vedno bolj oddaljevali od praslovanščine, vendar je alpska slovenščina kljub novi podobi ohranila dvojino, ki jo slovenščina ohranja še danes. </a:t>
            </a:r>
            <a:endParaRPr lang="sl-SI" dirty="0"/>
          </a:p>
        </p:txBody>
      </p:sp>
    </p:spTree>
    <p:extLst>
      <p:ext uri="{BB962C8B-B14F-4D97-AF65-F5344CB8AC3E}">
        <p14:creationId xmlns:p14="http://schemas.microsoft.com/office/powerpoint/2010/main" val="294152982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7057"/>
            <a:ext cx="8229600" cy="1143000"/>
          </a:xfrm>
          <a:solidFill>
            <a:schemeClr val="accent6">
              <a:lumMod val="75000"/>
            </a:schemeClr>
          </a:solidFill>
        </p:spPr>
        <p:txBody>
          <a:bodyPr/>
          <a:lstStyle/>
          <a:p>
            <a:r>
              <a:rPr lang="sl-SI" dirty="0" smtClean="0"/>
              <a:t>CIRIL IN METOD </a:t>
            </a:r>
            <a:endParaRPr lang="sl-SI" dirty="0"/>
          </a:p>
        </p:txBody>
      </p:sp>
      <p:sp>
        <p:nvSpPr>
          <p:cNvPr id="3" name="Content Placeholder 2"/>
          <p:cNvSpPr>
            <a:spLocks noGrp="1"/>
          </p:cNvSpPr>
          <p:nvPr>
            <p:ph idx="1"/>
          </p:nvPr>
        </p:nvSpPr>
        <p:spPr>
          <a:xfrm>
            <a:off x="457200" y="1268760"/>
            <a:ext cx="8229600" cy="4857403"/>
          </a:xfrm>
        </p:spPr>
        <p:txBody>
          <a:bodyPr>
            <a:normAutofit fontScale="85000" lnSpcReduction="10000"/>
          </a:bodyPr>
          <a:lstStyle/>
          <a:p>
            <a:r>
              <a:rPr lang="sl-SI" sz="3000" dirty="0" smtClean="0"/>
              <a:t>grška misijonarja brata Konstantin=Ciril in Metod (iz Soluna), </a:t>
            </a:r>
            <a:r>
              <a:rPr lang="sl-SI" sz="2600" dirty="0" smtClean="0"/>
              <a:t>ki sta </a:t>
            </a:r>
            <a:r>
              <a:rPr lang="sl-SI" sz="2600" dirty="0" smtClean="0"/>
              <a:t>odšla v Veliko Moravsko misijonarit med Slovane</a:t>
            </a:r>
          </a:p>
          <a:p>
            <a:pPr marL="0" indent="0">
              <a:buNone/>
            </a:pPr>
            <a:endParaRPr lang="sl-SI" sz="2600" dirty="0" smtClean="0"/>
          </a:p>
          <a:p>
            <a:r>
              <a:rPr lang="sl-SI" dirty="0"/>
              <a:t>š</a:t>
            </a:r>
            <a:r>
              <a:rPr lang="sl-SI" dirty="0" smtClean="0"/>
              <a:t>irila krščansko vero v stari cerkveni slovanščini</a:t>
            </a:r>
          </a:p>
          <a:p>
            <a:pPr marL="0" indent="0">
              <a:buNone/>
            </a:pPr>
            <a:r>
              <a:rPr lang="sl-SI" dirty="0" smtClean="0"/>
              <a:t>     sredi 9. stoletja</a:t>
            </a:r>
          </a:p>
          <a:p>
            <a:r>
              <a:rPr lang="sl-SI" dirty="0"/>
              <a:t>u</a:t>
            </a:r>
            <a:r>
              <a:rPr lang="sl-SI" dirty="0" smtClean="0"/>
              <a:t>vajala slovansko bogoslužje</a:t>
            </a:r>
          </a:p>
          <a:p>
            <a:r>
              <a:rPr lang="sl-SI" dirty="0"/>
              <a:t>p</a:t>
            </a:r>
            <a:r>
              <a:rPr lang="sl-SI" dirty="0" smtClean="0"/>
              <a:t>revedla bogoslužne knjige</a:t>
            </a:r>
          </a:p>
          <a:p>
            <a:r>
              <a:rPr lang="sl-SI" dirty="0"/>
              <a:t>u</a:t>
            </a:r>
            <a:r>
              <a:rPr lang="sl-SI" dirty="0" smtClean="0"/>
              <a:t>vedla črkopis </a:t>
            </a:r>
            <a:r>
              <a:rPr lang="sl-SI" b="1" dirty="0" smtClean="0"/>
              <a:t>glagolica</a:t>
            </a:r>
            <a:r>
              <a:rPr lang="sl-SI" dirty="0" smtClean="0"/>
              <a:t> (ena prvih pisav v tem delu Evrope)   </a:t>
            </a:r>
          </a:p>
          <a:p>
            <a:pPr marL="0" indent="0">
              <a:buNone/>
            </a:pPr>
            <a:endParaRPr lang="sl-SI" dirty="0" smtClean="0"/>
          </a:p>
          <a:p>
            <a:pPr marL="0" indent="0">
              <a:buNone/>
            </a:pPr>
            <a:r>
              <a:rPr lang="sl-SI" sz="2200" dirty="0" smtClean="0"/>
              <a:t>(več o njiju na povezavi: </a:t>
            </a:r>
            <a:r>
              <a:rPr lang="sl-SI" sz="2600" dirty="0" smtClean="0"/>
              <a:t>https://eucbeniki.sio.si/slo1/2167/index4.html)</a:t>
            </a:r>
          </a:p>
          <a:p>
            <a:endParaRPr lang="sl-SI" dirty="0"/>
          </a:p>
        </p:txBody>
      </p:sp>
    </p:spTree>
    <p:extLst>
      <p:ext uri="{BB962C8B-B14F-4D97-AF65-F5344CB8AC3E}">
        <p14:creationId xmlns:p14="http://schemas.microsoft.com/office/powerpoint/2010/main" val="239913916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sl-SI" dirty="0" smtClean="0"/>
              <a:t>TEORIJI O NASTANKU SLOVENSKEGA JEZIKA</a:t>
            </a:r>
            <a:endParaRPr lang="sl-SI" dirty="0"/>
          </a:p>
        </p:txBody>
      </p:sp>
      <p:sp>
        <p:nvSpPr>
          <p:cNvPr id="3" name="Content Placeholder 2"/>
          <p:cNvSpPr>
            <a:spLocks noGrp="1"/>
          </p:cNvSpPr>
          <p:nvPr>
            <p:ph idx="1"/>
          </p:nvPr>
        </p:nvSpPr>
        <p:spPr/>
        <p:txBody>
          <a:bodyPr>
            <a:normAutofit fontScale="77500" lnSpcReduction="20000"/>
          </a:bodyPr>
          <a:lstStyle/>
          <a:p>
            <a:r>
              <a:rPr lang="sl-SI" dirty="0" smtClean="0">
                <a:solidFill>
                  <a:srgbClr val="00B050"/>
                </a:solidFill>
              </a:rPr>
              <a:t>PANONSKA TEORIJA:</a:t>
            </a:r>
          </a:p>
          <a:p>
            <a:pPr marL="0" indent="0">
              <a:buNone/>
            </a:pPr>
            <a:r>
              <a:rPr lang="sl-SI" dirty="0" smtClean="0"/>
              <a:t>Jezikoslovca Jernej Kopitar in Fran Miklošič sta v 19. stoletju postavila teorijo o govorni osnovi stare cerkvene slovanščine.  Menila sta, da je bila </a:t>
            </a:r>
            <a:r>
              <a:rPr lang="sl-SI" b="1" dirty="0" smtClean="0"/>
              <a:t>živa govorna podlaga stare cerkvene slovanščine nekdanja govorica panonskih Slovencev</a:t>
            </a:r>
            <a:r>
              <a:rPr lang="sl-SI" dirty="0" smtClean="0"/>
              <a:t>, zato naj bi bila po njuni teoriji stara cerkvena slovanščina najstarejša zapisana slovenščina. </a:t>
            </a:r>
          </a:p>
          <a:p>
            <a:r>
              <a:rPr lang="sl-SI" dirty="0" smtClean="0">
                <a:solidFill>
                  <a:schemeClr val="accent6">
                    <a:lumMod val="75000"/>
                  </a:schemeClr>
                </a:solidFill>
              </a:rPr>
              <a:t>MAKEDONSKA TEORIJA</a:t>
            </a:r>
            <a:r>
              <a:rPr lang="sl-SI" dirty="0" smtClean="0"/>
              <a:t>:</a:t>
            </a:r>
          </a:p>
          <a:p>
            <a:pPr marL="0" indent="0">
              <a:buNone/>
            </a:pPr>
            <a:r>
              <a:rPr lang="sl-SI" dirty="0" smtClean="0"/>
              <a:t>V. </a:t>
            </a:r>
            <a:r>
              <a:rPr lang="sl-SI" dirty="0" err="1" smtClean="0"/>
              <a:t>Jagić</a:t>
            </a:r>
            <a:r>
              <a:rPr lang="sl-SI" dirty="0" smtClean="0"/>
              <a:t> in V. Oblak sta na koncu 19. stoletja njuno teorijo zanikala in znanstveno dokazala, da je bila </a:t>
            </a:r>
            <a:r>
              <a:rPr lang="sl-SI" b="1" dirty="0" smtClean="0"/>
              <a:t>govorna osnova stare cerkvene slovanščine makedonsko narečje iz </a:t>
            </a:r>
            <a:r>
              <a:rPr lang="sl-SI" dirty="0" smtClean="0"/>
              <a:t>okolice Soluna. Tako je nastala makedonska teorija in ta se priznava tudi danes. </a:t>
            </a:r>
            <a:endParaRPr lang="sl-SI" dirty="0"/>
          </a:p>
        </p:txBody>
      </p:sp>
    </p:spTree>
    <p:extLst>
      <p:ext uri="{BB962C8B-B14F-4D97-AF65-F5344CB8AC3E}">
        <p14:creationId xmlns:p14="http://schemas.microsoft.com/office/powerpoint/2010/main" val="323603463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6">
              <a:lumMod val="60000"/>
              <a:lumOff val="40000"/>
            </a:schemeClr>
          </a:solidFill>
        </p:spPr>
        <p:txBody>
          <a:bodyPr>
            <a:normAutofit fontScale="90000"/>
          </a:bodyPr>
          <a:lstStyle/>
          <a:p>
            <a:r>
              <a:rPr lang="sl-SI" dirty="0" smtClean="0">
                <a:solidFill>
                  <a:srgbClr val="FF0000"/>
                </a:solidFill>
              </a:rPr>
              <a:t/>
            </a:r>
            <a:br>
              <a:rPr lang="sl-SI" dirty="0" smtClean="0">
                <a:solidFill>
                  <a:srgbClr val="FF0000"/>
                </a:solidFill>
              </a:rPr>
            </a:br>
            <a:r>
              <a:rPr lang="sl-SI" dirty="0" smtClean="0">
                <a:solidFill>
                  <a:srgbClr val="FF0000"/>
                </a:solidFill>
              </a:rPr>
              <a:t>Slovenščina med 10. in 15. stoletjem</a:t>
            </a:r>
            <a:r>
              <a:rPr lang="sl-SI" dirty="0" smtClean="0"/>
              <a:t/>
            </a:r>
            <a:br>
              <a:rPr lang="sl-SI" dirty="0" smtClean="0"/>
            </a:br>
            <a:endParaRPr lang="sl-SI" dirty="0"/>
          </a:p>
        </p:txBody>
      </p:sp>
      <p:sp>
        <p:nvSpPr>
          <p:cNvPr id="3" name="Content Placeholder 2"/>
          <p:cNvSpPr>
            <a:spLocks noGrp="1"/>
          </p:cNvSpPr>
          <p:nvPr>
            <p:ph idx="1"/>
          </p:nvPr>
        </p:nvSpPr>
        <p:spPr/>
        <p:txBody>
          <a:bodyPr>
            <a:normAutofit fontScale="92500" lnSpcReduction="20000"/>
          </a:bodyPr>
          <a:lstStyle/>
          <a:p>
            <a:r>
              <a:rPr lang="sl-SI" dirty="0" smtClean="0"/>
              <a:t>Prvi zapisi slovenščine v Brižinskih spomenikih kažejo, da je bila slovenščina na začetku še enoten jezik, </a:t>
            </a:r>
          </a:p>
          <a:p>
            <a:r>
              <a:rPr lang="sl-SI" dirty="0" smtClean="0"/>
              <a:t>v Celovškem ali Rateškem in Stiškem rokopisu (iz 14. in 15. st.)  so že opazne narečne značilnosti (gorenjske v Celovškem in dolenjske v Stiškem). To kaže, da je bil slovenski jezik v poznem srednjem veku že narečno členjen. </a:t>
            </a:r>
          </a:p>
          <a:p>
            <a:r>
              <a:rPr lang="sl-SI" dirty="0" smtClean="0"/>
              <a:t>Narečne značilnosti so opazne tudi v mlajših in manjših srednjeveških zapisih iz 15. stoletja: v Starogorskem, Čedadskem in Kranjskem.</a:t>
            </a:r>
            <a:endParaRPr lang="sl-SI" dirty="0"/>
          </a:p>
        </p:txBody>
      </p:sp>
    </p:spTree>
    <p:extLst>
      <p:ext uri="{BB962C8B-B14F-4D97-AF65-F5344CB8AC3E}">
        <p14:creationId xmlns:p14="http://schemas.microsoft.com/office/powerpoint/2010/main" val="78154148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75</TotalTime>
  <Words>748</Words>
  <Application>Microsoft Office PowerPoint</Application>
  <PresentationFormat>On-screen Show (4:3)</PresentationFormat>
  <Paragraphs>70</Paragraphs>
  <Slides>9</Slides>
  <Notes>0</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Office Theme</vt:lpstr>
      <vt:lpstr>NASTANEK SLOVENSKEGA JEZIKA</vt:lpstr>
      <vt:lpstr>JEZIKI V EVROPI</vt:lpstr>
      <vt:lpstr>PRAINDOVEVROPŠČINA ide.: k'mtom =sto</vt:lpstr>
      <vt:lpstr>PRASLOVANŠČINA </vt:lpstr>
      <vt:lpstr>RAZVOJ SLOVENŠČINE</vt:lpstr>
      <vt:lpstr>Razvoj slovenščine </vt:lpstr>
      <vt:lpstr>CIRIL IN METOD </vt:lpstr>
      <vt:lpstr>TEORIJI O NASTANKU SLOVENSKEGA JEZIKA</vt:lpstr>
      <vt:lpstr> Slovenščina med 10. in 15. stoletjem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NASTANEK SLOVENSKEGA JEZIKA</dc:title>
  <dc:creator>PC</dc:creator>
  <cp:lastModifiedBy>PC</cp:lastModifiedBy>
  <cp:revision>8</cp:revision>
  <dcterms:created xsi:type="dcterms:W3CDTF">2020-04-20T19:28:52Z</dcterms:created>
  <dcterms:modified xsi:type="dcterms:W3CDTF">2020-04-20T20:44:29Z</dcterms:modified>
</cp:coreProperties>
</file>