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handoutMasterIdLst>
    <p:handoutMasterId r:id="rId33"/>
  </p:handoutMasterIdLst>
  <p:sldIdLst>
    <p:sldId id="256" r:id="rId2"/>
    <p:sldId id="257" r:id="rId3"/>
    <p:sldId id="258" r:id="rId4"/>
    <p:sldId id="262" r:id="rId5"/>
    <p:sldId id="263" r:id="rId6"/>
    <p:sldId id="274" r:id="rId7"/>
    <p:sldId id="275" r:id="rId8"/>
    <p:sldId id="265" r:id="rId9"/>
    <p:sldId id="266" r:id="rId10"/>
    <p:sldId id="267" r:id="rId11"/>
    <p:sldId id="272" r:id="rId12"/>
    <p:sldId id="270" r:id="rId13"/>
    <p:sldId id="259" r:id="rId14"/>
    <p:sldId id="268" r:id="rId15"/>
    <p:sldId id="269" r:id="rId16"/>
    <p:sldId id="260" r:id="rId17"/>
    <p:sldId id="273" r:id="rId18"/>
    <p:sldId id="276" r:id="rId19"/>
    <p:sldId id="277" r:id="rId20"/>
    <p:sldId id="261" r:id="rId21"/>
    <p:sldId id="278" r:id="rId22"/>
    <p:sldId id="279" r:id="rId23"/>
    <p:sldId id="280" r:id="rId24"/>
    <p:sldId id="282" r:id="rId25"/>
    <p:sldId id="285" r:id="rId26"/>
    <p:sldId id="284" r:id="rId27"/>
    <p:sldId id="289" r:id="rId28"/>
    <p:sldId id="286" r:id="rId29"/>
    <p:sldId id="287" r:id="rId30"/>
    <p:sldId id="288" r:id="rId31"/>
    <p:sldId id="290" r:id="rId32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0A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150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84EA0FE-5D9B-41CB-B597-5463AF529373}" type="datetimeFigureOut">
              <a:rPr lang="sl-SI"/>
              <a:pPr>
                <a:defRPr/>
              </a:pPr>
              <a:t>18.9.2013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D3D254A-5780-4881-9E38-34BEC030E88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1058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 trikotni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Skupin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Prostoročno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Prostoročno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Prostoročno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Raven konektor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sl-SI" smtClean="0"/>
              <a:t>Kliknite, če želite urediti slog podnaslova matrice</a:t>
            </a:r>
            <a:endParaRPr lang="en-US"/>
          </a:p>
        </p:txBody>
      </p:sp>
      <p:sp>
        <p:nvSpPr>
          <p:cNvPr id="11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12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13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7AA02DB-3F14-4259-AD42-5CA8FCED454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0440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F480D-25A3-4715-8997-713E523F97F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0730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5AFF8-A00A-4E02-80D9-02012257D97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36256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DA1A6-2FB0-4BFB-A7B2-5E3FD1C66E0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8748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Naslov, besedilo in grafik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grafikona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30725"/>
          </a:xfrm>
        </p:spPr>
        <p:txBody>
          <a:bodyPr>
            <a:normAutofit/>
          </a:bodyPr>
          <a:lstStyle/>
          <a:p>
            <a:pPr lvl="0"/>
            <a:endParaRPr lang="sl-SI" noProof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E4283-BFB9-44C1-B16F-3B9C1587328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8267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Naslov, vsebina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7EB24-177B-4F3C-A998-C47262843A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166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A3F44-C903-4E2B-8746-7EAA4D616FE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1764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Škarnice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Škarnice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7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8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B2D1541-59C3-4188-8B81-7B2D723B13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33989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75309D-84DD-4017-A1C8-3F315BC9028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84209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6AB988-08A7-4F8C-A73F-8BC0A4DD9E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96062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CAC58E-933F-48C4-93A5-C99F389F833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2393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97EFA-50A8-4F82-BA07-2FA68B88D18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0588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B7B0914-6C2B-4C15-9B12-6B553E85C97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0020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ročno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Prostoročno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Pravokotni trikotni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Raven konektor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Škarnice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Škarnice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11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12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13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4DF7695-7993-49EF-8368-150417BB293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415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očno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Prostoročno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Pravokotni trikotni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6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Raven konek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13321" name="Ograda besedila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smtClean="0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C626ED5-16E2-4B8E-94CD-3BD69CE2A2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1" r:id="rId2"/>
    <p:sldLayoutId id="2147483746" r:id="rId3"/>
    <p:sldLayoutId id="2147483747" r:id="rId4"/>
    <p:sldLayoutId id="2147483748" r:id="rId5"/>
    <p:sldLayoutId id="2147483749" r:id="rId6"/>
    <p:sldLayoutId id="2147483742" r:id="rId7"/>
    <p:sldLayoutId id="2147483750" r:id="rId8"/>
    <p:sldLayoutId id="2147483751" r:id="rId9"/>
    <p:sldLayoutId id="2147483743" r:id="rId10"/>
    <p:sldLayoutId id="2147483744" r:id="rId11"/>
    <p:sldLayoutId id="2147483752" r:id="rId12"/>
    <p:sldLayoutId id="2147483753" r:id="rId13"/>
    <p:sldLayoutId id="2147483754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0.xml"/><Relationship Id="rId4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6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Osnove statistike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sl-SI" dirty="0" smtClean="0"/>
              <a:t>srednje strokovne šole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smtClean="0"/>
              <a:t>3. primer:</a:t>
            </a:r>
          </a:p>
          <a:p>
            <a:pPr lvl="1">
              <a:lnSpc>
                <a:spcPct val="90000"/>
              </a:lnSpc>
            </a:pPr>
            <a:r>
              <a:rPr lang="sl-SI" smtClean="0"/>
              <a:t>Populacija: Artikli v trgovini Peharček</a:t>
            </a:r>
            <a:br>
              <a:rPr lang="sl-SI" smtClean="0"/>
            </a:br>
            <a:endParaRPr lang="sl-SI" smtClean="0"/>
          </a:p>
          <a:p>
            <a:pPr lvl="1">
              <a:lnSpc>
                <a:spcPct val="90000"/>
              </a:lnSpc>
            </a:pPr>
            <a:r>
              <a:rPr lang="sl-SI" smtClean="0"/>
              <a:t>Spremenljivke: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Cena artikla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Teža artikla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Velikost (volumen)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Vrsta embalaže artikla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Rok trajanja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Lomljivost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Ime proizvajalca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Osnovni pojmi v statistiki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r>
              <a:rPr lang="sl-SI" smtClean="0"/>
              <a:t>3. primer:</a:t>
            </a:r>
          </a:p>
          <a:p>
            <a:pPr lvl="1"/>
            <a:r>
              <a:rPr lang="sl-SI" smtClean="0"/>
              <a:t>Populacija: Artikli v trgovini Peharček</a:t>
            </a:r>
            <a:br>
              <a:rPr lang="sl-SI" smtClean="0"/>
            </a:br>
            <a:endParaRPr lang="sl-SI" smtClean="0"/>
          </a:p>
          <a:p>
            <a:pPr lvl="1"/>
            <a:r>
              <a:rPr lang="sl-SI" smtClean="0"/>
              <a:t>Parametri:</a:t>
            </a:r>
          </a:p>
          <a:p>
            <a:pPr lvl="2"/>
            <a:r>
              <a:rPr lang="sl-SI" smtClean="0"/>
              <a:t>Najnižja cena </a:t>
            </a:r>
          </a:p>
          <a:p>
            <a:pPr lvl="2"/>
            <a:r>
              <a:rPr lang="sl-SI" smtClean="0"/>
              <a:t>Povprečna teža artikla</a:t>
            </a:r>
          </a:p>
          <a:p>
            <a:pPr lvl="2"/>
            <a:r>
              <a:rPr lang="sl-SI" smtClean="0"/>
              <a:t>Najpogostejša vrsta embalaže</a:t>
            </a:r>
          </a:p>
          <a:p>
            <a:pPr lvl="2"/>
            <a:r>
              <a:rPr lang="sl-SI" smtClean="0"/>
              <a:t>Najhitreje pokvarljiv artikel</a:t>
            </a:r>
          </a:p>
          <a:p>
            <a:pPr lvl="2"/>
            <a:r>
              <a:rPr lang="sl-SI" smtClean="0"/>
              <a:t>Najpogostejši proizvajalec</a:t>
            </a:r>
          </a:p>
          <a:p>
            <a:pPr lvl="2"/>
            <a:r>
              <a:rPr lang="sl-SI" smtClean="0"/>
              <a:t> …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Osnovni pojmi v statistiki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sz="2400" smtClean="0"/>
              <a:t>Številske spremenljivke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Vrednosti so urejene po velikosti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Zvezne</a:t>
            </a:r>
          </a:p>
          <a:p>
            <a:pPr lvl="2">
              <a:lnSpc>
                <a:spcPct val="80000"/>
              </a:lnSpc>
            </a:pPr>
            <a:r>
              <a:rPr lang="sl-SI" sz="1800" smtClean="0"/>
              <a:t>Rezultat merjenja</a:t>
            </a:r>
          </a:p>
          <a:p>
            <a:pPr lvl="2">
              <a:lnSpc>
                <a:spcPct val="80000"/>
              </a:lnSpc>
            </a:pPr>
            <a:r>
              <a:rPr lang="sl-SI" sz="1800" smtClean="0"/>
              <a:t>Decimalne številke</a:t>
            </a:r>
          </a:p>
          <a:p>
            <a:pPr lvl="2">
              <a:lnSpc>
                <a:spcPct val="80000"/>
              </a:lnSpc>
            </a:pPr>
            <a:r>
              <a:rPr lang="sl-SI" sz="1800" smtClean="0"/>
              <a:t>Obstajajo vse vmesne vrednosti</a:t>
            </a:r>
          </a:p>
          <a:p>
            <a:pPr lvl="2">
              <a:lnSpc>
                <a:spcPct val="80000"/>
              </a:lnSpc>
            </a:pPr>
            <a:r>
              <a:rPr lang="sl-SI" sz="1800" smtClean="0"/>
              <a:t>Teža, višina, …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Nezvezne</a:t>
            </a:r>
          </a:p>
          <a:p>
            <a:pPr lvl="2">
              <a:lnSpc>
                <a:spcPct val="80000"/>
              </a:lnSpc>
            </a:pPr>
            <a:r>
              <a:rPr lang="sl-SI" sz="1800" smtClean="0"/>
              <a:t>Rezultat štetja</a:t>
            </a:r>
          </a:p>
          <a:p>
            <a:pPr lvl="2">
              <a:lnSpc>
                <a:spcPct val="80000"/>
              </a:lnSpc>
            </a:pPr>
            <a:r>
              <a:rPr lang="sl-SI" sz="1800" smtClean="0"/>
              <a:t>Ni vseh vmesnih vrednosti</a:t>
            </a:r>
          </a:p>
          <a:p>
            <a:pPr lvl="2">
              <a:lnSpc>
                <a:spcPct val="80000"/>
              </a:lnSpc>
            </a:pPr>
            <a:r>
              <a:rPr lang="sl-SI" sz="1800" smtClean="0"/>
              <a:t>Ocena, starost v letih, številka čevljev </a:t>
            </a:r>
          </a:p>
          <a:p>
            <a:pPr lvl="3">
              <a:lnSpc>
                <a:spcPct val="80000"/>
              </a:lnSpc>
            </a:pPr>
            <a:r>
              <a:rPr lang="sl-SI" sz="1600" smtClean="0"/>
              <a:t>Ne obstajajo POLJUBNE vmesne vrednosti</a:t>
            </a:r>
          </a:p>
          <a:p>
            <a:pPr>
              <a:lnSpc>
                <a:spcPct val="80000"/>
              </a:lnSpc>
            </a:pPr>
            <a:r>
              <a:rPr lang="sl-SI" sz="2400" smtClean="0"/>
              <a:t>Opisne spremenljivke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Niso urejene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Barva las, znamka avtomobila, 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telefonska številka!</a:t>
            </a:r>
          </a:p>
          <a:p>
            <a:pPr lvl="3">
              <a:lnSpc>
                <a:spcPct val="80000"/>
              </a:lnSpc>
            </a:pPr>
            <a:r>
              <a:rPr lang="sl-SI" sz="1600" smtClean="0"/>
              <a:t>ker tel. številke NISO UREJENE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Vrste spremenljivk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Podatke najprej uredimo po velikosti</a:t>
            </a:r>
          </a:p>
          <a:p>
            <a:r>
              <a:rPr lang="sl-SI" smtClean="0"/>
              <a:t>Nato jih razvrstimo v razrede</a:t>
            </a:r>
          </a:p>
          <a:p>
            <a:pPr lvl="1"/>
            <a:r>
              <a:rPr lang="sl-SI" smtClean="0"/>
              <a:t>Od 3 do 10 razredov</a:t>
            </a:r>
          </a:p>
          <a:p>
            <a:pPr lvl="1"/>
            <a:r>
              <a:rPr lang="sl-SI" smtClean="0"/>
              <a:t>Najbolje 4 ali 5 razredov</a:t>
            </a:r>
          </a:p>
          <a:p>
            <a:pPr lvl="1"/>
            <a:r>
              <a:rPr lang="sl-SI" smtClean="0"/>
              <a:t>Zajeti moramo vse podatke</a:t>
            </a:r>
          </a:p>
          <a:p>
            <a:pPr lvl="1"/>
            <a:r>
              <a:rPr lang="sl-SI" smtClean="0"/>
              <a:t>Enako široki razredi</a:t>
            </a:r>
          </a:p>
          <a:p>
            <a:pPr lvl="2"/>
            <a:r>
              <a:rPr lang="sl-SI" smtClean="0"/>
              <a:t>Razpon</a:t>
            </a:r>
          </a:p>
          <a:p>
            <a:pPr lvl="2"/>
            <a:r>
              <a:rPr lang="sl-SI" smtClean="0"/>
              <a:t>Širina razreda</a:t>
            </a:r>
          </a:p>
          <a:p>
            <a:pPr lvl="2"/>
            <a:r>
              <a:rPr lang="sl-SI" smtClean="0"/>
              <a:t>Meje</a:t>
            </a:r>
          </a:p>
          <a:p>
            <a:pPr lvl="1">
              <a:buFont typeface="Wingdings" pitchFamily="2" charset="2"/>
              <a:buNone/>
            </a:pPr>
            <a:endParaRPr lang="sl-SI" smtClean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sz="4000"/>
              <a:t>Urejanje in razvrščanje podatkov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Razvrščanje v razrede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sl-SI" sz="2800" smtClean="0"/>
              <a:t>Primer:</a:t>
            </a:r>
          </a:p>
        </p:txBody>
      </p:sp>
      <p:graphicFrame>
        <p:nvGraphicFramePr>
          <p:cNvPr id="42064" name="Group 80"/>
          <p:cNvGraphicFramePr>
            <a:graphicFrameLocks noGrp="1"/>
          </p:cNvGraphicFramePr>
          <p:nvPr>
            <p:ph sz="quarter" idx="2"/>
          </p:nvPr>
        </p:nvGraphicFramePr>
        <p:xfrm>
          <a:off x="5715000" y="2819400"/>
          <a:ext cx="2667000" cy="2590800"/>
        </p:xfrm>
        <a:graphic>
          <a:graphicData uri="http://schemas.openxmlformats.org/drawingml/2006/table">
            <a:tbl>
              <a:tblPr/>
              <a:tblGrid>
                <a:gridCol w="666750"/>
                <a:gridCol w="666750"/>
                <a:gridCol w="666750"/>
                <a:gridCol w="66675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061" name="Group 77"/>
          <p:cNvGraphicFramePr>
            <a:graphicFrameLocks noGrp="1"/>
          </p:cNvGraphicFramePr>
          <p:nvPr>
            <p:ph sz="quarter" idx="3"/>
          </p:nvPr>
        </p:nvGraphicFramePr>
        <p:xfrm>
          <a:off x="1752600" y="2819400"/>
          <a:ext cx="2590800" cy="2590800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  <a:gridCol w="647700"/>
                <a:gridCol w="647700"/>
              </a:tblGrid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65" name="Text Box 81"/>
          <p:cNvSpPr txBox="1">
            <a:spLocks noChangeArrowheads="1"/>
          </p:cNvSpPr>
          <p:nvPr/>
        </p:nvSpPr>
        <p:spPr bwMode="auto">
          <a:xfrm>
            <a:off x="1752600" y="22860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Neurejeni podatki:</a:t>
            </a:r>
          </a:p>
        </p:txBody>
      </p:sp>
      <p:sp>
        <p:nvSpPr>
          <p:cNvPr id="42066" name="Text Box 82"/>
          <p:cNvSpPr txBox="1">
            <a:spLocks noChangeArrowheads="1"/>
          </p:cNvSpPr>
          <p:nvPr/>
        </p:nvSpPr>
        <p:spPr bwMode="auto">
          <a:xfrm>
            <a:off x="5715000" y="22860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Urejeni podatki:</a:t>
            </a:r>
          </a:p>
        </p:txBody>
      </p:sp>
      <p:sp>
        <p:nvSpPr>
          <p:cNvPr id="2" name="PoljeZBesedilom 1"/>
          <p:cNvSpPr txBox="1"/>
          <p:nvPr/>
        </p:nvSpPr>
        <p:spPr>
          <a:xfrm>
            <a:off x="1277257" y="5733143"/>
            <a:ext cx="7489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Ranžirna vrsta: </a:t>
            </a:r>
            <a:r>
              <a:rPr lang="sl-SI" dirty="0" smtClean="0"/>
              <a:t>1,1, 2, 2, 3, 3, 3, 3, 4, 4, 4, 5, 5, 6, 7, 7, 7, 8, 9, 10.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  <p:bldP spid="42065" grpId="0"/>
      <p:bldP spid="420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Razvrščanje v razrede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sl-SI" sz="2800" smtClean="0"/>
              <a:t>Primer:</a:t>
            </a:r>
          </a:p>
        </p:txBody>
      </p:sp>
      <p:graphicFrame>
        <p:nvGraphicFramePr>
          <p:cNvPr id="45173" name="Group 117"/>
          <p:cNvGraphicFramePr>
            <a:graphicFrameLocks noGrp="1"/>
          </p:cNvGraphicFramePr>
          <p:nvPr>
            <p:ph sz="quarter" idx="2"/>
          </p:nvPr>
        </p:nvGraphicFramePr>
        <p:xfrm>
          <a:off x="914400" y="2819400"/>
          <a:ext cx="2362200" cy="2590800"/>
        </p:xfrm>
        <a:graphic>
          <a:graphicData uri="http://schemas.openxmlformats.org/drawingml/2006/table">
            <a:tbl>
              <a:tblPr/>
              <a:tblGrid>
                <a:gridCol w="590550"/>
                <a:gridCol w="590550"/>
                <a:gridCol w="590550"/>
                <a:gridCol w="59055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71" name="Group 115"/>
          <p:cNvGraphicFramePr>
            <a:graphicFrameLocks noGrp="1"/>
          </p:cNvGraphicFramePr>
          <p:nvPr>
            <p:ph sz="quarter" idx="3"/>
          </p:nvPr>
        </p:nvGraphicFramePr>
        <p:xfrm>
          <a:off x="3744913" y="2163763"/>
          <a:ext cx="4419600" cy="3230832"/>
        </p:xfrm>
        <a:graphic>
          <a:graphicData uri="http://schemas.openxmlformats.org/drawingml/2006/table">
            <a:tbl>
              <a:tblPr/>
              <a:tblGrid>
                <a:gridCol w="990600"/>
                <a:gridCol w="1701800"/>
                <a:gridCol w="1727200"/>
              </a:tblGrid>
              <a:tr h="6400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Razred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Vrednost v razredu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Število enot v razredu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1-2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3-4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5-6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7-8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9-10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74" name="Text Box 118"/>
          <p:cNvSpPr txBox="1">
            <a:spLocks noChangeArrowheads="1"/>
          </p:cNvSpPr>
          <p:nvPr/>
        </p:nvSpPr>
        <p:spPr bwMode="auto">
          <a:xfrm>
            <a:off x="914400" y="2362200"/>
            <a:ext cx="1739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sl-SI"/>
              <a:t>Urejena tabela:</a:t>
            </a:r>
          </a:p>
        </p:txBody>
      </p:sp>
      <p:sp>
        <p:nvSpPr>
          <p:cNvPr id="45175" name="Text Box 119"/>
          <p:cNvSpPr txBox="1">
            <a:spLocks noChangeArrowheads="1"/>
          </p:cNvSpPr>
          <p:nvPr/>
        </p:nvSpPr>
        <p:spPr bwMode="auto">
          <a:xfrm>
            <a:off x="3744913" y="1630363"/>
            <a:ext cx="34115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sl-SI"/>
              <a:t>Podatki razvrščeni v 5 razredov:</a:t>
            </a:r>
          </a:p>
        </p:txBody>
      </p:sp>
      <p:sp>
        <p:nvSpPr>
          <p:cNvPr id="45176" name="Text Box 120"/>
          <p:cNvSpPr txBox="1">
            <a:spLocks noChangeArrowheads="1"/>
          </p:cNvSpPr>
          <p:nvPr/>
        </p:nvSpPr>
        <p:spPr bwMode="auto">
          <a:xfrm>
            <a:off x="7156450" y="5697538"/>
            <a:ext cx="160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accent1"/>
                </a:solidFill>
              </a:rPr>
              <a:t>FREKVENCA</a:t>
            </a:r>
          </a:p>
        </p:txBody>
      </p:sp>
      <p:sp>
        <p:nvSpPr>
          <p:cNvPr id="45177" name="Line 121"/>
          <p:cNvSpPr>
            <a:spLocks noChangeShapeType="1"/>
          </p:cNvSpPr>
          <p:nvPr/>
        </p:nvSpPr>
        <p:spPr bwMode="auto">
          <a:xfrm flipH="1" flipV="1">
            <a:off x="7570788" y="5438775"/>
            <a:ext cx="165100" cy="28733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5179" name="Text Box 123"/>
          <p:cNvSpPr txBox="1">
            <a:spLocks noChangeArrowheads="1"/>
          </p:cNvSpPr>
          <p:nvPr/>
        </p:nvSpPr>
        <p:spPr bwMode="auto">
          <a:xfrm>
            <a:off x="620713" y="55626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accent1"/>
                </a:solidFill>
              </a:rPr>
              <a:t>Vrednosti so od 1 do 10. </a:t>
            </a:r>
          </a:p>
        </p:txBody>
      </p:sp>
      <p:sp>
        <p:nvSpPr>
          <p:cNvPr id="45180" name="Rectangle 124"/>
          <p:cNvSpPr>
            <a:spLocks noChangeArrowheads="1"/>
          </p:cNvSpPr>
          <p:nvPr/>
        </p:nvSpPr>
        <p:spPr bwMode="auto">
          <a:xfrm>
            <a:off x="687388" y="5961063"/>
            <a:ext cx="525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solidFill>
                  <a:schemeClr val="accent1"/>
                </a:solidFill>
              </a:rPr>
              <a:t>Lahko jih razvrstimo v 5 razredov, vsak vsebuje po dve vrednosti (vsi razredi so enako široki)</a:t>
            </a:r>
          </a:p>
        </p:txBody>
      </p:sp>
      <p:sp>
        <p:nvSpPr>
          <p:cNvPr id="45183" name="Oval 127"/>
          <p:cNvSpPr>
            <a:spLocks noChangeArrowheads="1"/>
          </p:cNvSpPr>
          <p:nvPr/>
        </p:nvSpPr>
        <p:spPr bwMode="auto">
          <a:xfrm>
            <a:off x="968375" y="2824163"/>
            <a:ext cx="2244725" cy="538162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185" name="Freeform 129"/>
          <p:cNvSpPr>
            <a:spLocks/>
          </p:cNvSpPr>
          <p:nvPr/>
        </p:nvSpPr>
        <p:spPr bwMode="auto">
          <a:xfrm>
            <a:off x="407988" y="3279775"/>
            <a:ext cx="3360737" cy="1271588"/>
          </a:xfrm>
          <a:custGeom>
            <a:avLst/>
            <a:gdLst>
              <a:gd name="T0" fmla="*/ 1429 w 2117"/>
              <a:gd name="T1" fmla="*/ 399 h 801"/>
              <a:gd name="T2" fmla="*/ 1835 w 2117"/>
              <a:gd name="T3" fmla="*/ 374 h 801"/>
              <a:gd name="T4" fmla="*/ 1852 w 2117"/>
              <a:gd name="T5" fmla="*/ 94 h 801"/>
              <a:gd name="T6" fmla="*/ 243 w 2117"/>
              <a:gd name="T7" fmla="*/ 102 h 801"/>
              <a:gd name="T8" fmla="*/ 395 w 2117"/>
              <a:gd name="T9" fmla="*/ 704 h 801"/>
              <a:gd name="T10" fmla="*/ 1302 w 2117"/>
              <a:gd name="T11" fmla="*/ 687 h 801"/>
              <a:gd name="T12" fmla="*/ 1429 w 2117"/>
              <a:gd name="T13" fmla="*/ 399 h 8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17"/>
              <a:gd name="T22" fmla="*/ 0 h 801"/>
              <a:gd name="T23" fmla="*/ 2117 w 2117"/>
              <a:gd name="T24" fmla="*/ 801 h 80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17" h="801">
                <a:moveTo>
                  <a:pt x="1429" y="399"/>
                </a:moveTo>
                <a:cubicBezTo>
                  <a:pt x="1518" y="347"/>
                  <a:pt x="1765" y="425"/>
                  <a:pt x="1835" y="374"/>
                </a:cubicBezTo>
                <a:cubicBezTo>
                  <a:pt x="1905" y="323"/>
                  <a:pt x="2117" y="139"/>
                  <a:pt x="1852" y="94"/>
                </a:cubicBezTo>
                <a:cubicBezTo>
                  <a:pt x="1587" y="49"/>
                  <a:pt x="486" y="0"/>
                  <a:pt x="243" y="102"/>
                </a:cubicBezTo>
                <a:cubicBezTo>
                  <a:pt x="0" y="204"/>
                  <a:pt x="219" y="607"/>
                  <a:pt x="395" y="704"/>
                </a:cubicBezTo>
                <a:cubicBezTo>
                  <a:pt x="571" y="801"/>
                  <a:pt x="1128" y="738"/>
                  <a:pt x="1302" y="687"/>
                </a:cubicBezTo>
                <a:cubicBezTo>
                  <a:pt x="1476" y="636"/>
                  <a:pt x="1340" y="451"/>
                  <a:pt x="1429" y="399"/>
                </a:cubicBezTo>
                <a:close/>
              </a:path>
            </a:pathLst>
          </a:custGeom>
          <a:noFill/>
          <a:ln w="38100" cap="flat" cmpd="sng">
            <a:solidFill>
              <a:schemeClr val="hlink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186" name="Oval 130"/>
          <p:cNvSpPr>
            <a:spLocks noChangeArrowheads="1"/>
          </p:cNvSpPr>
          <p:nvPr/>
        </p:nvSpPr>
        <p:spPr bwMode="auto">
          <a:xfrm>
            <a:off x="6981825" y="3378200"/>
            <a:ext cx="577850" cy="417513"/>
          </a:xfrm>
          <a:prstGeom prst="ellipse">
            <a:avLst/>
          </a:prstGeom>
          <a:noFill/>
          <a:ln w="38100" algn="ctr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187" name="Freeform 131"/>
          <p:cNvSpPr>
            <a:spLocks/>
          </p:cNvSpPr>
          <p:nvPr/>
        </p:nvSpPr>
        <p:spPr bwMode="auto">
          <a:xfrm>
            <a:off x="717550" y="3911600"/>
            <a:ext cx="2763838" cy="1052513"/>
          </a:xfrm>
          <a:custGeom>
            <a:avLst/>
            <a:gdLst>
              <a:gd name="T0" fmla="*/ 1310 w 1741"/>
              <a:gd name="T1" fmla="*/ 35 h 663"/>
              <a:gd name="T2" fmla="*/ 1666 w 1741"/>
              <a:gd name="T3" fmla="*/ 52 h 663"/>
              <a:gd name="T4" fmla="*/ 1615 w 1741"/>
              <a:gd name="T5" fmla="*/ 340 h 663"/>
              <a:gd name="T6" fmla="*/ 912 w 1741"/>
              <a:gd name="T7" fmla="*/ 331 h 663"/>
              <a:gd name="T8" fmla="*/ 717 w 1741"/>
              <a:gd name="T9" fmla="*/ 619 h 663"/>
              <a:gd name="T10" fmla="*/ 99 w 1741"/>
              <a:gd name="T11" fmla="*/ 594 h 663"/>
              <a:gd name="T12" fmla="*/ 183 w 1741"/>
              <a:gd name="T13" fmla="*/ 297 h 663"/>
              <a:gd name="T14" fmla="*/ 1200 w 1741"/>
              <a:gd name="T15" fmla="*/ 264 h 663"/>
              <a:gd name="T16" fmla="*/ 1310 w 1741"/>
              <a:gd name="T17" fmla="*/ 35 h 6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41"/>
              <a:gd name="T28" fmla="*/ 0 h 663"/>
              <a:gd name="T29" fmla="*/ 1741 w 1741"/>
              <a:gd name="T30" fmla="*/ 663 h 66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41" h="663">
                <a:moveTo>
                  <a:pt x="1310" y="35"/>
                </a:moveTo>
                <a:cubicBezTo>
                  <a:pt x="1388" y="0"/>
                  <a:pt x="1615" y="1"/>
                  <a:pt x="1666" y="52"/>
                </a:cubicBezTo>
                <a:cubicBezTo>
                  <a:pt x="1717" y="103"/>
                  <a:pt x="1741" y="294"/>
                  <a:pt x="1615" y="340"/>
                </a:cubicBezTo>
                <a:cubicBezTo>
                  <a:pt x="1489" y="386"/>
                  <a:pt x="1062" y="285"/>
                  <a:pt x="912" y="331"/>
                </a:cubicBezTo>
                <a:cubicBezTo>
                  <a:pt x="762" y="377"/>
                  <a:pt x="852" y="575"/>
                  <a:pt x="717" y="619"/>
                </a:cubicBezTo>
                <a:cubicBezTo>
                  <a:pt x="582" y="663"/>
                  <a:pt x="188" y="648"/>
                  <a:pt x="99" y="594"/>
                </a:cubicBezTo>
                <a:cubicBezTo>
                  <a:pt x="10" y="540"/>
                  <a:pt x="0" y="352"/>
                  <a:pt x="183" y="297"/>
                </a:cubicBezTo>
                <a:cubicBezTo>
                  <a:pt x="366" y="242"/>
                  <a:pt x="1012" y="306"/>
                  <a:pt x="1200" y="264"/>
                </a:cubicBezTo>
                <a:cubicBezTo>
                  <a:pt x="1388" y="222"/>
                  <a:pt x="1232" y="70"/>
                  <a:pt x="1310" y="35"/>
                </a:cubicBezTo>
                <a:close/>
              </a:path>
            </a:pathLst>
          </a:cu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5189" name="Oval 133"/>
          <p:cNvSpPr>
            <a:spLocks noChangeArrowheads="1"/>
          </p:cNvSpPr>
          <p:nvPr/>
        </p:nvSpPr>
        <p:spPr bwMode="auto">
          <a:xfrm>
            <a:off x="6985000" y="3894138"/>
            <a:ext cx="577850" cy="417512"/>
          </a:xfrm>
          <a:prstGeom prst="ellipse">
            <a:avLst/>
          </a:prstGeom>
          <a:noFill/>
          <a:ln w="38100" algn="ctr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5190" name="Oval 134"/>
          <p:cNvSpPr>
            <a:spLocks noChangeArrowheads="1"/>
          </p:cNvSpPr>
          <p:nvPr/>
        </p:nvSpPr>
        <p:spPr bwMode="auto">
          <a:xfrm>
            <a:off x="7016750" y="2849563"/>
            <a:ext cx="577850" cy="417512"/>
          </a:xfrm>
          <a:prstGeom prst="ellipse">
            <a:avLst/>
          </a:prstGeom>
          <a:noFill/>
          <a:ln w="381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191" name="Text Box 135"/>
          <p:cNvSpPr txBox="1">
            <a:spLocks noChangeArrowheads="1"/>
          </p:cNvSpPr>
          <p:nvPr/>
        </p:nvSpPr>
        <p:spPr bwMode="auto">
          <a:xfrm>
            <a:off x="7185025" y="6005513"/>
            <a:ext cx="17621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accent1"/>
                </a:solidFill>
              </a:rPr>
              <a:t>je število enot </a:t>
            </a:r>
            <a:br>
              <a:rPr lang="sl-SI">
                <a:solidFill>
                  <a:schemeClr val="accent1"/>
                </a:solidFill>
              </a:rPr>
            </a:br>
            <a:r>
              <a:rPr lang="sl-SI">
                <a:solidFill>
                  <a:schemeClr val="accent1"/>
                </a:solidFill>
              </a:rPr>
              <a:t>v razredu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  <p:bldP spid="45174" grpId="0"/>
      <p:bldP spid="45175" grpId="0"/>
      <p:bldP spid="45176" grpId="0"/>
      <p:bldP spid="45177" grpId="0" animBg="1"/>
      <p:bldP spid="45179" grpId="0"/>
      <p:bldP spid="45180" grpId="0"/>
      <p:bldP spid="45183" grpId="0" animBg="1"/>
      <p:bldP spid="45185" grpId="0" animBg="1"/>
      <p:bldP spid="45186" grpId="0" animBg="1"/>
      <p:bldP spid="45187" grpId="0" animBg="1"/>
      <p:bldP spid="45189" grpId="0" animBg="1"/>
      <p:bldP spid="45190" grpId="0" animBg="1"/>
      <p:bldP spid="4519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Grafični prikaz podatkov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sl-SI" sz="2800" smtClean="0"/>
              <a:t>Graf</a:t>
            </a:r>
            <a:br>
              <a:rPr lang="sl-SI" sz="2800" smtClean="0"/>
            </a:br>
            <a:endParaRPr lang="sl-SI" sz="2800" smtClean="0"/>
          </a:p>
          <a:p>
            <a:r>
              <a:rPr lang="sl-SI" sz="2800" smtClean="0"/>
              <a:t>Histogram</a:t>
            </a:r>
          </a:p>
          <a:p>
            <a:pPr lvl="1"/>
            <a:r>
              <a:rPr lang="sl-SI" sz="2400" smtClean="0"/>
              <a:t>Stolpci</a:t>
            </a:r>
            <a:br>
              <a:rPr lang="sl-SI" sz="2400" smtClean="0"/>
            </a:br>
            <a:endParaRPr lang="sl-SI" sz="2400" smtClean="0"/>
          </a:p>
          <a:p>
            <a:r>
              <a:rPr lang="sl-SI" sz="2800" smtClean="0"/>
              <a:t>Kolač</a:t>
            </a:r>
          </a:p>
          <a:p>
            <a:pPr lvl="1"/>
            <a:r>
              <a:rPr lang="sl-SI" sz="2400" smtClean="0"/>
              <a:t>Torta, krog …</a:t>
            </a:r>
          </a:p>
        </p:txBody>
      </p:sp>
      <p:graphicFrame>
        <p:nvGraphicFramePr>
          <p:cNvPr id="33798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620963" y="1447800"/>
          <a:ext cx="3281362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Grafikon" r:id="rId3" imgW="6096060" imgH="4067085" progId="MSGraph.Chart.8">
                  <p:embed followColorScheme="full"/>
                </p:oleObj>
              </mc:Choice>
              <mc:Fallback>
                <p:oleObj name="Grafikon" r:id="rId3" imgW="6096060" imgH="4067085" progId="MSGraph.Chart.8">
                  <p:embed followColorScheme="full"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963" y="1447800"/>
                        <a:ext cx="3281362" cy="218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942013" y="1922463"/>
          <a:ext cx="2697162" cy="344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Grafikon" r:id="rId5" imgW="3990870" imgH="4057650" progId="MSGraph.Chart.8">
                  <p:embed followColorScheme="full"/>
                </p:oleObj>
              </mc:Choice>
              <mc:Fallback>
                <p:oleObj name="Grafikon" r:id="rId5" imgW="3990870" imgH="4057650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2013" y="1922463"/>
                        <a:ext cx="2697162" cy="344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3" name="Object 11"/>
          <p:cNvGraphicFramePr>
            <a:graphicFrameLocks noChangeAspect="1"/>
          </p:cNvGraphicFramePr>
          <p:nvPr/>
        </p:nvGraphicFramePr>
        <p:xfrm>
          <a:off x="2522538" y="4537075"/>
          <a:ext cx="2819400" cy="196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Grafikon" r:id="rId7" imgW="6096060" imgH="4067085" progId="MSGraph.Chart.8">
                  <p:embed followColorScheme="full"/>
                </p:oleObj>
              </mc:Choice>
              <mc:Fallback>
                <p:oleObj name="Grafikon" r:id="rId7" imgW="6096060" imgH="4067085" progId="MSGraph.Chart.8">
                  <p:embed followColorScheme="full"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538" y="4537075"/>
                        <a:ext cx="2819400" cy="196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  <p:bldOleChart spid="33798" grpId="0"/>
      <p:bldOleChart spid="33800" grpId="0"/>
      <p:bldOleChart spid="3380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Graf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sl-SI" sz="2400" smtClean="0"/>
              <a:t>Zvezna spremenljivka</a:t>
            </a:r>
          </a:p>
          <a:p>
            <a:pPr lvl="1"/>
            <a:r>
              <a:rPr lang="sl-SI" sz="2000" smtClean="0"/>
              <a:t>Točke na sredini razredov</a:t>
            </a:r>
          </a:p>
          <a:p>
            <a:pPr lvl="1"/>
            <a:r>
              <a:rPr lang="sl-SI" sz="2000" smtClean="0"/>
              <a:t>Točke so povezane</a:t>
            </a:r>
          </a:p>
          <a:p>
            <a:r>
              <a:rPr lang="sl-SI" sz="2400" smtClean="0"/>
              <a:t>Nezvezna spremenljivka</a:t>
            </a:r>
          </a:p>
          <a:p>
            <a:pPr lvl="1"/>
            <a:r>
              <a:rPr lang="sl-SI" sz="2000" smtClean="0"/>
              <a:t>Točke na sredini razredov</a:t>
            </a:r>
          </a:p>
          <a:p>
            <a:pPr lvl="1"/>
            <a:r>
              <a:rPr lang="sl-SI" sz="2000" smtClean="0"/>
              <a:t>Točke (navadno) niso povezane</a:t>
            </a:r>
          </a:p>
          <a:p>
            <a:r>
              <a:rPr lang="sl-SI" sz="2400" smtClean="0"/>
              <a:t>Opisna spremenljivka </a:t>
            </a:r>
          </a:p>
          <a:p>
            <a:pPr lvl="1"/>
            <a:r>
              <a:rPr lang="sl-SI" sz="2000" smtClean="0"/>
              <a:t>Graf nima pomena!!!</a:t>
            </a:r>
          </a:p>
        </p:txBody>
      </p:sp>
      <p:graphicFrame>
        <p:nvGraphicFramePr>
          <p:cNvPr id="51222" name="Object 2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932363" y="3979863"/>
          <a:ext cx="3281362" cy="218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Grafikon" r:id="rId3" imgW="6096060" imgH="4067085" progId="MSGraph.Chart.8">
                  <p:embed followColorScheme="full"/>
                </p:oleObj>
              </mc:Choice>
              <mc:Fallback>
                <p:oleObj name="Grafikon" r:id="rId3" imgW="6096060" imgH="4067085" progId="MSGraph.Chart.8">
                  <p:embed followColorScheme="full"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3979863"/>
                        <a:ext cx="3281362" cy="218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900613" y="1265238"/>
          <a:ext cx="3200400" cy="218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Grafikon" r:id="rId5" imgW="6096060" imgH="4067085" progId="MSGraph.Chart.8">
                  <p:embed followColorScheme="full"/>
                </p:oleObj>
              </mc:Choice>
              <mc:Fallback>
                <p:oleObj name="Grafikon" r:id="rId5" imgW="6096060" imgH="4067085" progId="MSGraph.Chart.8">
                  <p:embed followColorScheme="full"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613" y="1265238"/>
                        <a:ext cx="3200400" cy="218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  <p:bldOleChart spid="51222" grpId="0"/>
      <p:bldOleChart spid="5120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Histogram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sl-SI" sz="2800"/>
              <a:t>Stolpci morajo biti enako široki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sl-SI" sz="2800"/>
              <a:t>Zvezna spremenljivka</a:t>
            </a:r>
          </a:p>
          <a:p>
            <a:pPr marL="621792" lvl="1" fontAlgn="auto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sl-SI" sz="2400"/>
              <a:t>Stolpci se dotikajo</a:t>
            </a:r>
          </a:p>
          <a:p>
            <a:pPr marL="621792" lvl="1" fontAlgn="auto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sl-SI" sz="2400"/>
              <a:t>Segajo od spodnje do zgornje meje razreda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sl-SI" sz="2800"/>
              <a:t>Nezvezna in opisna spremenljivka </a:t>
            </a:r>
          </a:p>
          <a:p>
            <a:pPr marL="621792" lvl="1" fontAlgn="auto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sl-SI" sz="2400"/>
              <a:t>Stolpci se ne dotikajo</a:t>
            </a:r>
          </a:p>
          <a:p>
            <a:pPr marL="621792" lvl="1" fontAlgn="auto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sl-SI" sz="2400"/>
              <a:t>Sredina stolpca je nad sredino razreda</a:t>
            </a:r>
          </a:p>
        </p:txBody>
      </p:sp>
      <p:graphicFrame>
        <p:nvGraphicFramePr>
          <p:cNvPr id="58372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819775" y="1736725"/>
          <a:ext cx="1881188" cy="191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Grafikon" r:id="rId3" imgW="3990870" imgH="4057650" progId="MSGraph.Chart.8">
                  <p:embed followColorScheme="full"/>
                </p:oleObj>
              </mc:Choice>
              <mc:Fallback>
                <p:oleObj name="Grafikon" r:id="rId3" imgW="3990870" imgH="405765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9775" y="1736725"/>
                        <a:ext cx="1881188" cy="191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591175" y="3941763"/>
          <a:ext cx="2152650" cy="218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Grafikon" r:id="rId5" imgW="3990870" imgH="4057650" progId="MSGraph.Chart.8">
                  <p:embed followColorScheme="full"/>
                </p:oleObj>
              </mc:Choice>
              <mc:Fallback>
                <p:oleObj name="Grafikon" r:id="rId5" imgW="3990870" imgH="4057650" progId="MSGraph.Chart.8">
                  <p:embed followColorScheme="full"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3941763"/>
                        <a:ext cx="2152650" cy="218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8363" y="3594100"/>
            <a:ext cx="22225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 sz="800"/>
              <a:t>10        30         50         70         90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  <p:bldOleChart spid="58372" grpId="0"/>
      <p:bldOleChart spid="58374" grpId="0"/>
      <p:bldP spid="5837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Statistični kolač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sl-SI" sz="2800" smtClean="0"/>
              <a:t>Število vseh enot predstavlja 360</a:t>
            </a:r>
            <a:r>
              <a:rPr lang="sl-SI" sz="2800" baseline="30000" smtClean="0"/>
              <a:t>0</a:t>
            </a:r>
          </a:p>
          <a:p>
            <a:r>
              <a:rPr lang="sl-SI" sz="2800" smtClean="0">
                <a:solidFill>
                  <a:schemeClr val="hlink"/>
                </a:solidFill>
              </a:rPr>
              <a:t>Frekvenca razreda</a:t>
            </a:r>
            <a:r>
              <a:rPr lang="sl-SI" sz="2800" smtClean="0"/>
              <a:t> določa velikost kosa</a:t>
            </a:r>
          </a:p>
          <a:p>
            <a:r>
              <a:rPr lang="sl-SI" sz="2800" smtClean="0"/>
              <a:t>Delež lahko izrazimo </a:t>
            </a:r>
            <a:br>
              <a:rPr lang="sl-SI" sz="2800" smtClean="0"/>
            </a:br>
            <a:r>
              <a:rPr lang="sl-SI" sz="2800" smtClean="0">
                <a:solidFill>
                  <a:schemeClr val="accent1"/>
                </a:solidFill>
              </a:rPr>
              <a:t>v odstotkih</a:t>
            </a:r>
          </a:p>
        </p:txBody>
      </p:sp>
      <p:graphicFrame>
        <p:nvGraphicFramePr>
          <p:cNvPr id="61444" name="Object 4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330700" y="1628775"/>
          <a:ext cx="4368800" cy="434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Grafikon" r:id="rId3" imgW="4372110" imgH="4352835" progId="MSGraph.Chart.8">
                  <p:embed followColorScheme="full"/>
                </p:oleObj>
              </mc:Choice>
              <mc:Fallback>
                <p:oleObj name="Grafikon" r:id="rId3" imgW="4372110" imgH="4352835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1628775"/>
                        <a:ext cx="4368800" cy="434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4953000" y="4699000"/>
            <a:ext cx="889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 sz="1400" b="1">
                <a:solidFill>
                  <a:schemeClr val="accent1"/>
                </a:solidFill>
              </a:rPr>
              <a:t>51 %</a:t>
            </a:r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7607300" y="4419600"/>
            <a:ext cx="889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 sz="1400" b="1">
                <a:solidFill>
                  <a:schemeClr val="accent1"/>
                </a:solidFill>
              </a:rPr>
              <a:t>15 %</a:t>
            </a:r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7467600" y="3086100"/>
            <a:ext cx="889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 sz="1400" b="1">
                <a:solidFill>
                  <a:schemeClr val="accent1"/>
                </a:solidFill>
              </a:rPr>
              <a:t>23 %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5943600" y="2451100"/>
            <a:ext cx="101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 sz="1400" b="1">
                <a:solidFill>
                  <a:schemeClr val="accent1"/>
                </a:solidFill>
              </a:rPr>
              <a:t>11 %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V="1">
            <a:off x="3873500" y="2641600"/>
            <a:ext cx="1727200" cy="203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2705100" y="4229100"/>
            <a:ext cx="2108200" cy="5461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  <p:bldOleChart spid="61444" grpId="0"/>
      <p:bldP spid="61446" grpId="0"/>
      <p:bldP spid="61447" grpId="0"/>
      <p:bldP spid="61448" grpId="0"/>
      <p:bldP spid="61449" grpId="0"/>
      <p:bldP spid="61450" grpId="0" animBg="1"/>
      <p:bldP spid="614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>
                <a:hlinkClick r:id="rId2" action="ppaction://hlinksldjump"/>
              </a:rPr>
              <a:t>Osnovni pojmi </a:t>
            </a:r>
            <a:endParaRPr lang="sl-SI" smtClean="0"/>
          </a:p>
          <a:p>
            <a:r>
              <a:rPr lang="sl-SI" smtClean="0">
                <a:hlinkClick r:id="rId3" action="ppaction://hlinksldjump"/>
              </a:rPr>
              <a:t>Urejanje in razvrščanje podatkov</a:t>
            </a:r>
            <a:endParaRPr lang="sl-SI" smtClean="0"/>
          </a:p>
          <a:p>
            <a:r>
              <a:rPr lang="sl-SI" smtClean="0">
                <a:hlinkClick r:id="rId4" action="ppaction://hlinksldjump"/>
              </a:rPr>
              <a:t>Grafični prikaz podatkov</a:t>
            </a:r>
            <a:endParaRPr lang="sl-SI" smtClean="0"/>
          </a:p>
          <a:p>
            <a:r>
              <a:rPr lang="sl-SI" smtClean="0">
                <a:hlinkClick r:id="rId5" action="ppaction://hlinksldjump"/>
              </a:rPr>
              <a:t>Statistični parametri</a:t>
            </a:r>
            <a:endParaRPr lang="sl-SI" smtClean="0"/>
          </a:p>
          <a:p>
            <a:pPr lvl="1"/>
            <a:r>
              <a:rPr lang="sl-SI" smtClean="0"/>
              <a:t>Sredine</a:t>
            </a:r>
          </a:p>
          <a:p>
            <a:pPr lvl="1"/>
            <a:r>
              <a:rPr lang="sl-SI" smtClean="0"/>
              <a:t>Povprečje</a:t>
            </a:r>
          </a:p>
          <a:p>
            <a:pPr lvl="1"/>
            <a:r>
              <a:rPr lang="sl-SI" smtClean="0"/>
              <a:t>Standardni odklon</a:t>
            </a:r>
          </a:p>
          <a:p>
            <a:pPr lvl="1">
              <a:buFont typeface="Wingdings" pitchFamily="2" charset="2"/>
              <a:buNone/>
            </a:pPr>
            <a:endParaRPr lang="sl-SI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Statistika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sz="2800" smtClean="0"/>
              <a:t>Maksimalna vrednost spremenljivke</a:t>
            </a:r>
          </a:p>
          <a:p>
            <a:pPr>
              <a:lnSpc>
                <a:spcPct val="90000"/>
              </a:lnSpc>
            </a:pPr>
            <a:r>
              <a:rPr lang="sl-SI" sz="2800" smtClean="0"/>
              <a:t>Minimalna vrednost</a:t>
            </a:r>
          </a:p>
          <a:p>
            <a:pPr>
              <a:lnSpc>
                <a:spcPct val="90000"/>
              </a:lnSpc>
            </a:pPr>
            <a:r>
              <a:rPr lang="sl-SI" sz="2800" smtClean="0"/>
              <a:t>Razpon vrednosti</a:t>
            </a:r>
          </a:p>
          <a:p>
            <a:pPr>
              <a:lnSpc>
                <a:spcPct val="90000"/>
              </a:lnSpc>
            </a:pPr>
            <a:r>
              <a:rPr lang="sl-SI" sz="2800" smtClean="0"/>
              <a:t>Sredine</a:t>
            </a:r>
          </a:p>
          <a:p>
            <a:pPr lvl="1">
              <a:lnSpc>
                <a:spcPct val="90000"/>
              </a:lnSpc>
            </a:pPr>
            <a:r>
              <a:rPr lang="sl-SI" sz="2400" smtClean="0"/>
              <a:t>Aritmetična sredina – povprečje (poprečje)</a:t>
            </a:r>
          </a:p>
          <a:p>
            <a:pPr lvl="1">
              <a:lnSpc>
                <a:spcPct val="90000"/>
              </a:lnSpc>
            </a:pPr>
            <a:r>
              <a:rPr lang="sl-SI" sz="2400" smtClean="0"/>
              <a:t>Modus – gostiščnica</a:t>
            </a:r>
          </a:p>
          <a:p>
            <a:pPr lvl="1">
              <a:lnSpc>
                <a:spcPct val="90000"/>
              </a:lnSpc>
            </a:pPr>
            <a:r>
              <a:rPr lang="sl-SI" sz="2400" smtClean="0"/>
              <a:t>Mediana – središčnica</a:t>
            </a:r>
          </a:p>
          <a:p>
            <a:pPr>
              <a:lnSpc>
                <a:spcPct val="90000"/>
              </a:lnSpc>
            </a:pPr>
            <a:r>
              <a:rPr lang="sl-SI" sz="2800" smtClean="0"/>
              <a:t>Mere razpršenosti</a:t>
            </a:r>
          </a:p>
          <a:p>
            <a:pPr lvl="1">
              <a:lnSpc>
                <a:spcPct val="90000"/>
              </a:lnSpc>
            </a:pPr>
            <a:r>
              <a:rPr lang="sl-SI" sz="2400" smtClean="0"/>
              <a:t>Varianca</a:t>
            </a:r>
          </a:p>
          <a:p>
            <a:pPr lvl="1">
              <a:lnSpc>
                <a:spcPct val="90000"/>
              </a:lnSpc>
            </a:pPr>
            <a:r>
              <a:rPr lang="sl-SI" sz="2400" smtClean="0"/>
              <a:t>Standardni odklon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Statistični parametri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Aritmetična sredina - x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902700" cy="4530725"/>
          </a:xfrm>
        </p:spPr>
        <p:txBody>
          <a:bodyPr/>
          <a:lstStyle/>
          <a:p>
            <a:r>
              <a:rPr lang="sl-SI" sz="2800" b="1" smtClean="0"/>
              <a:t>Povprečje </a:t>
            </a:r>
            <a:r>
              <a:rPr lang="sl-SI" sz="2800" smtClean="0"/>
              <a:t>(lahko tudi </a:t>
            </a:r>
            <a:r>
              <a:rPr lang="sl-SI" sz="2800" b="1" smtClean="0"/>
              <a:t>poprečje)</a:t>
            </a:r>
          </a:p>
          <a:p>
            <a:r>
              <a:rPr lang="sl-SI" sz="2800" smtClean="0"/>
              <a:t>Seštejemo vse vrednosti </a:t>
            </a:r>
            <a:br>
              <a:rPr lang="sl-SI" sz="2800" smtClean="0"/>
            </a:br>
            <a:r>
              <a:rPr lang="sl-SI" sz="2800" smtClean="0"/>
              <a:t>spremenljivke in vsoto </a:t>
            </a:r>
            <a:br>
              <a:rPr lang="sl-SI" sz="2800" smtClean="0"/>
            </a:br>
            <a:r>
              <a:rPr lang="sl-SI" sz="2800" smtClean="0"/>
              <a:t>delimo s številom enot</a:t>
            </a:r>
          </a:p>
          <a:p>
            <a:pPr lvl="1"/>
            <a:r>
              <a:rPr lang="sl-SI" sz="2400" smtClean="0"/>
              <a:t>To</a:t>
            </a:r>
            <a:r>
              <a:rPr lang="sl-SI" sz="2400" b="1" smtClean="0"/>
              <a:t> </a:t>
            </a:r>
            <a:r>
              <a:rPr lang="sl-SI" sz="2400" smtClean="0"/>
              <a:t>je</a:t>
            </a:r>
            <a:r>
              <a:rPr lang="sl-SI" sz="2400" b="1" smtClean="0"/>
              <a:t> </a:t>
            </a:r>
            <a:r>
              <a:rPr lang="sl-SI" sz="2400" b="1" smtClean="0">
                <a:solidFill>
                  <a:schemeClr val="accent1"/>
                </a:solidFill>
              </a:rPr>
              <a:t>navadna</a:t>
            </a:r>
            <a:r>
              <a:rPr lang="sl-SI" sz="2400" smtClean="0">
                <a:solidFill>
                  <a:schemeClr val="accent1"/>
                </a:solidFill>
              </a:rPr>
              <a:t> AS</a:t>
            </a:r>
          </a:p>
          <a:p>
            <a:r>
              <a:rPr lang="sl-SI" sz="2800" smtClean="0"/>
              <a:t>Če so podatki razvrščeni v razrede, ne poznamo posameznih enot</a:t>
            </a:r>
          </a:p>
          <a:p>
            <a:pPr lvl="1"/>
            <a:r>
              <a:rPr lang="sl-SI" sz="2400" smtClean="0"/>
              <a:t>Upoštevamo </a:t>
            </a:r>
            <a:br>
              <a:rPr lang="sl-SI" sz="2400" smtClean="0"/>
            </a:br>
            <a:r>
              <a:rPr lang="sl-SI" sz="2400" smtClean="0"/>
              <a:t>frekvenco</a:t>
            </a:r>
          </a:p>
          <a:p>
            <a:pPr lvl="1"/>
            <a:r>
              <a:rPr lang="sl-SI" sz="2400" smtClean="0"/>
              <a:t>To je </a:t>
            </a:r>
            <a:r>
              <a:rPr lang="sl-SI" sz="2400" b="1" smtClean="0">
                <a:solidFill>
                  <a:schemeClr val="accent1"/>
                </a:solidFill>
              </a:rPr>
              <a:t>tehtana</a:t>
            </a:r>
            <a:r>
              <a:rPr lang="sl-SI" sz="2400" smtClean="0">
                <a:solidFill>
                  <a:schemeClr val="accent1"/>
                </a:solidFill>
              </a:rPr>
              <a:t> AS</a:t>
            </a:r>
          </a:p>
        </p:txBody>
      </p:sp>
      <p:graphicFrame>
        <p:nvGraphicFramePr>
          <p:cNvPr id="63492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321300" y="2217738"/>
          <a:ext cx="2947988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načba" r:id="rId3" imgW="1498320" imgH="393480" progId="Equation.3">
                  <p:embed/>
                </p:oleObj>
              </mc:Choice>
              <mc:Fallback>
                <p:oleObj name="Enačba" r:id="rId3" imgW="14983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2217738"/>
                        <a:ext cx="2947988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E0A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264150" y="3114675"/>
          <a:ext cx="124301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načba" r:id="rId5" imgW="558720" imgH="393480" progId="Equation.3">
                  <p:embed/>
                </p:oleObj>
              </mc:Choice>
              <mc:Fallback>
                <p:oleObj name="Enačba" r:id="rId5" imgW="55872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150" y="3114675"/>
                        <a:ext cx="1243013" cy="8763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 w="381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/>
          <p:cNvGraphicFramePr>
            <a:graphicFrameLocks noChangeAspect="1"/>
          </p:cNvGraphicFramePr>
          <p:nvPr/>
        </p:nvGraphicFramePr>
        <p:xfrm>
          <a:off x="4002088" y="4440238"/>
          <a:ext cx="467201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načba" r:id="rId7" imgW="2374560" imgH="393480" progId="Equation.3">
                  <p:embed/>
                </p:oleObj>
              </mc:Choice>
              <mc:Fallback>
                <p:oleObj name="Enačba" r:id="rId7" imgW="237456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088" y="4440238"/>
                        <a:ext cx="4672012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E0A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7" name="Object 9"/>
          <p:cNvGraphicFramePr>
            <a:graphicFrameLocks noChangeAspect="1"/>
          </p:cNvGraphicFramePr>
          <p:nvPr/>
        </p:nvGraphicFramePr>
        <p:xfrm>
          <a:off x="4330700" y="5405438"/>
          <a:ext cx="15240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načba" r:id="rId9" imgW="774360" imgH="393480" progId="Equation.3">
                  <p:embed/>
                </p:oleObj>
              </mc:Choice>
              <mc:Fallback>
                <p:oleObj name="Enačba" r:id="rId9" imgW="77436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5405438"/>
                        <a:ext cx="1524000" cy="7747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 w="381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8" name="Line 12"/>
          <p:cNvSpPr>
            <a:spLocks noChangeShapeType="1"/>
          </p:cNvSpPr>
          <p:nvPr/>
        </p:nvSpPr>
        <p:spPr bwMode="auto">
          <a:xfrm>
            <a:off x="7023100" y="673100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6553200" y="5702300"/>
            <a:ext cx="20193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tx2"/>
                </a:solidFill>
              </a:rPr>
              <a:t>številom </a:t>
            </a:r>
            <a:r>
              <a:rPr lang="sl-SI" sz="2400" i="1">
                <a:solidFill>
                  <a:schemeClr val="tx2"/>
                </a:solidFill>
                <a:latin typeface="Times New Roman" pitchFamily="18" charset="0"/>
              </a:rPr>
              <a:t>f</a:t>
            </a:r>
            <a:r>
              <a:rPr lang="sl-SI" sz="2400" i="1" baseline="-25000">
                <a:solidFill>
                  <a:schemeClr val="tx2"/>
                </a:solidFill>
                <a:latin typeface="Times New Roman" pitchFamily="18" charset="0"/>
              </a:rPr>
              <a:t>k</a:t>
            </a:r>
            <a:r>
              <a:rPr lang="sl-SI" sz="2400">
                <a:solidFill>
                  <a:schemeClr val="tx2"/>
                </a:solidFill>
              </a:rPr>
              <a:t> </a:t>
            </a:r>
            <a:r>
              <a:rPr lang="sl-SI">
                <a:solidFill>
                  <a:schemeClr val="tx2"/>
                </a:solidFill>
              </a:rPr>
              <a:t>rečemo “uteži”</a:t>
            </a:r>
          </a:p>
        </p:txBody>
      </p:sp>
      <p:sp>
        <p:nvSpPr>
          <p:cNvPr id="63502" name="Line 14"/>
          <p:cNvSpPr>
            <a:spLocks noChangeShapeType="1"/>
          </p:cNvSpPr>
          <p:nvPr/>
        </p:nvSpPr>
        <p:spPr bwMode="auto">
          <a:xfrm flipH="1" flipV="1">
            <a:off x="5829300" y="5664200"/>
            <a:ext cx="736600" cy="2540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  <p:bldP spid="63501" grpId="0"/>
      <p:bldP spid="6350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Modus - Mo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21600" cy="4530725"/>
          </a:xfrm>
        </p:spPr>
        <p:txBody>
          <a:bodyPr/>
          <a:lstStyle/>
          <a:p>
            <a:r>
              <a:rPr lang="sl-SI" sz="2800" dirty="0" err="1" smtClean="0"/>
              <a:t>Gostiščnica</a:t>
            </a:r>
            <a:r>
              <a:rPr lang="sl-SI" sz="2800" dirty="0" smtClean="0"/>
              <a:t> </a:t>
            </a:r>
          </a:p>
          <a:p>
            <a:r>
              <a:rPr lang="sl-SI" sz="2800" dirty="0" smtClean="0"/>
              <a:t>Najpogostejša vrednost spremenljivke</a:t>
            </a:r>
          </a:p>
          <a:p>
            <a:pPr marL="109537" indent="0">
              <a:buNone/>
            </a:pPr>
            <a:r>
              <a:rPr lang="sl-SI" sz="2800" dirty="0" smtClean="0"/>
              <a:t>Primer: 1,2,2,2,3,4,5 Mo: 2</a:t>
            </a:r>
          </a:p>
          <a:p>
            <a:pPr marL="109537" indent="0">
              <a:buNone/>
            </a:pPr>
            <a:r>
              <a:rPr lang="sl-SI" sz="2800" dirty="0" smtClean="0"/>
              <a:t>Primer: 1,2,2,3,3,4,5 Mo:2,3</a:t>
            </a:r>
          </a:p>
          <a:p>
            <a:r>
              <a:rPr lang="sl-SI" sz="2800" dirty="0" smtClean="0"/>
              <a:t>V frekvenčni tabeli pogledamo, kateri razred ima največjo frekvenco; </a:t>
            </a:r>
          </a:p>
          <a:p>
            <a:pPr lvl="1"/>
            <a:r>
              <a:rPr lang="sl-SI" sz="2400" dirty="0" smtClean="0"/>
              <a:t>Vrednost tega razreda  (</a:t>
            </a:r>
            <a:r>
              <a:rPr lang="sl-SI" sz="2400" dirty="0" err="1" smtClean="0"/>
              <a:t>x</a:t>
            </a:r>
            <a:r>
              <a:rPr lang="sl-SI" sz="2400" baseline="-25000" dirty="0" err="1" smtClean="0"/>
              <a:t>k</a:t>
            </a:r>
            <a:r>
              <a:rPr lang="sl-SI" sz="2400" dirty="0" smtClean="0"/>
              <a:t>) je modus </a:t>
            </a:r>
          </a:p>
        </p:txBody>
      </p:sp>
      <p:graphicFrame>
        <p:nvGraphicFramePr>
          <p:cNvPr id="66565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63038217"/>
              </p:ext>
            </p:extLst>
          </p:nvPr>
        </p:nvGraphicFramePr>
        <p:xfrm>
          <a:off x="1661885" y="5156199"/>
          <a:ext cx="12747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načba" r:id="rId3" imgW="533160" imgH="228600" progId="Equation.3">
                  <p:embed/>
                </p:oleObj>
              </mc:Choice>
              <mc:Fallback>
                <p:oleObj name="Enačba" r:id="rId3" imgW="53316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885" y="5156199"/>
                        <a:ext cx="12747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065248554"/>
              </p:ext>
            </p:extLst>
          </p:nvPr>
        </p:nvGraphicFramePr>
        <p:xfrm>
          <a:off x="4891314" y="5212556"/>
          <a:ext cx="15875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načba" r:id="rId5" imgW="838080" imgH="228600" progId="Equation.3">
                  <p:embed/>
                </p:oleObj>
              </mc:Choice>
              <mc:Fallback>
                <p:oleObj name="Enačba" r:id="rId5" imgW="83808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314" y="5212556"/>
                        <a:ext cx="158750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2914650" y="5245893"/>
            <a:ext cx="2476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 dirty="0">
                <a:solidFill>
                  <a:srgbClr val="000000"/>
                </a:solidFill>
                <a:latin typeface="Times New Roman" pitchFamily="18" charset="0"/>
              </a:rPr>
              <a:t>pri tistem </a:t>
            </a:r>
            <a:r>
              <a:rPr lang="sl-SI" i="1" dirty="0">
                <a:solidFill>
                  <a:srgbClr val="000000"/>
                </a:solidFill>
                <a:latin typeface="Times New Roman" pitchFamily="18" charset="0"/>
              </a:rPr>
              <a:t>k</a:t>
            </a:r>
            <a:r>
              <a:rPr lang="sl-SI" dirty="0">
                <a:solidFill>
                  <a:srgbClr val="000000"/>
                </a:solidFill>
                <a:latin typeface="Times New Roman" pitchFamily="18" charset="0"/>
              </a:rPr>
              <a:t>, kjer je</a:t>
            </a:r>
            <a:r>
              <a:rPr lang="sl-SI" dirty="0">
                <a:latin typeface="Times New Roman" pitchFamily="18" charset="0"/>
              </a:rPr>
              <a:t> </a:t>
            </a:r>
          </a:p>
        </p:txBody>
      </p:sp>
      <p:sp>
        <p:nvSpPr>
          <p:cNvPr id="66570" name="Rectangle 10"/>
          <p:cNvSpPr>
            <a:spLocks noChangeArrowheads="1"/>
          </p:cNvSpPr>
          <p:nvPr/>
        </p:nvSpPr>
        <p:spPr bwMode="auto">
          <a:xfrm>
            <a:off x="1549400" y="5092700"/>
            <a:ext cx="5207000" cy="6731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  <p:bldP spid="66569" grpId="0"/>
      <p:bldP spid="6657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Središčnica</a:t>
            </a:r>
          </a:p>
          <a:p>
            <a:r>
              <a:rPr lang="sl-SI" dirty="0" smtClean="0"/>
              <a:t>Vrednost, od katere je pol enot večjih in pol enot manjših</a:t>
            </a:r>
          </a:p>
          <a:p>
            <a:pPr marL="109537" indent="0">
              <a:buNone/>
            </a:pPr>
            <a:r>
              <a:rPr lang="sl-SI" sz="1800" dirty="0" smtClean="0"/>
              <a:t>Primer: 1,2,3,3,5,</a:t>
            </a:r>
            <a:r>
              <a:rPr lang="sl-SI" sz="1800" dirty="0" smtClean="0">
                <a:solidFill>
                  <a:srgbClr val="FF0000"/>
                </a:solidFill>
              </a:rPr>
              <a:t>6</a:t>
            </a:r>
            <a:r>
              <a:rPr lang="sl-SI" sz="1800" dirty="0" smtClean="0"/>
              <a:t>,8,9,10,11,11 (liho št.) Me=6</a:t>
            </a:r>
            <a:endParaRPr lang="sl-SI" sz="1800" dirty="0"/>
          </a:p>
          <a:p>
            <a:pPr marL="109537" indent="0">
              <a:buNone/>
            </a:pPr>
            <a:r>
              <a:rPr lang="sl-SI" sz="1800" dirty="0" smtClean="0"/>
              <a:t>Primer: 1,2,3,3,5,</a:t>
            </a:r>
            <a:r>
              <a:rPr lang="sl-SI" sz="1800" dirty="0" smtClean="0">
                <a:solidFill>
                  <a:srgbClr val="FF0000"/>
                </a:solidFill>
              </a:rPr>
              <a:t>6,8</a:t>
            </a:r>
            <a:r>
              <a:rPr lang="sl-SI" sz="1800" dirty="0" smtClean="0"/>
              <a:t>,9,9,10,11,11 (liho št.) </a:t>
            </a:r>
          </a:p>
          <a:p>
            <a:pPr marL="109537" indent="0">
              <a:buNone/>
            </a:pPr>
            <a:r>
              <a:rPr lang="sl-SI" sz="1800" i="1" dirty="0" smtClean="0"/>
              <a:t>Me=aritmetična sredina dveh sredinskih </a:t>
            </a:r>
            <a:r>
              <a:rPr lang="sl-SI" sz="1800" dirty="0" smtClean="0"/>
              <a:t>(6+8)/2</a:t>
            </a:r>
          </a:p>
          <a:p>
            <a:r>
              <a:rPr lang="sl-SI" dirty="0" smtClean="0"/>
              <a:t>V urejeni tabeli pogledamo, katera enota leži točno na sredini</a:t>
            </a:r>
          </a:p>
          <a:p>
            <a:pPr lvl="1"/>
            <a:r>
              <a:rPr lang="sl-SI" dirty="0" smtClean="0"/>
              <a:t>Če je število enot sodo, je mediana povprečje srednjih dveh vrednosti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Mediana - 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Razpršenost podatkov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140200" cy="5257800"/>
          </a:xfrm>
        </p:spPr>
        <p:txBody>
          <a:bodyPr/>
          <a:lstStyle/>
          <a:p>
            <a:r>
              <a:rPr lang="sl-SI" sz="2800" smtClean="0"/>
              <a:t>Poglejmo naslednje tri populacije</a:t>
            </a:r>
          </a:p>
          <a:p>
            <a:pPr lvl="1"/>
            <a:r>
              <a:rPr lang="sl-SI" sz="2400" smtClean="0"/>
              <a:t>Vse opisujejo ocene dijakov (od 1 do 5)</a:t>
            </a:r>
          </a:p>
          <a:p>
            <a:pPr lvl="1"/>
            <a:r>
              <a:rPr lang="sl-SI" sz="2400" smtClean="0"/>
              <a:t>Vse vsebujejo enako število enot (N = 30)</a:t>
            </a:r>
          </a:p>
          <a:p>
            <a:pPr lvl="1"/>
            <a:r>
              <a:rPr lang="sl-SI" sz="2400" smtClean="0"/>
              <a:t>Vse imajo enako povprečno vrednost (3)</a:t>
            </a:r>
          </a:p>
          <a:p>
            <a:r>
              <a:rPr lang="sl-SI" sz="2800" smtClean="0"/>
              <a:t>Razlikujejo se v </a:t>
            </a:r>
            <a:r>
              <a:rPr lang="sl-SI" sz="2800" b="1" smtClean="0">
                <a:solidFill>
                  <a:schemeClr val="accent1"/>
                </a:solidFill>
              </a:rPr>
              <a:t>razpršenosti</a:t>
            </a:r>
            <a:r>
              <a:rPr lang="sl-SI" sz="2800" smtClean="0"/>
              <a:t> podatkov</a:t>
            </a:r>
          </a:p>
        </p:txBody>
      </p:sp>
      <p:graphicFrame>
        <p:nvGraphicFramePr>
          <p:cNvPr id="73786" name="Group 58"/>
          <p:cNvGraphicFramePr>
            <a:graphicFrameLocks noGrp="1"/>
          </p:cNvGraphicFramePr>
          <p:nvPr/>
        </p:nvGraphicFramePr>
        <p:xfrm>
          <a:off x="4991100" y="1460500"/>
          <a:ext cx="1397000" cy="2276478"/>
        </p:xfrm>
        <a:graphic>
          <a:graphicData uri="http://schemas.openxmlformats.org/drawingml/2006/table">
            <a:tbl>
              <a:tblPr/>
              <a:tblGrid>
                <a:gridCol w="698500"/>
                <a:gridCol w="6985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ocena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3809" name="Group 81"/>
          <p:cNvGraphicFramePr>
            <a:graphicFrameLocks noGrp="1"/>
          </p:cNvGraphicFramePr>
          <p:nvPr/>
        </p:nvGraphicFramePr>
        <p:xfrm>
          <a:off x="5981700" y="4114800"/>
          <a:ext cx="1397000" cy="2276478"/>
        </p:xfrm>
        <a:graphic>
          <a:graphicData uri="http://schemas.openxmlformats.org/drawingml/2006/table">
            <a:tbl>
              <a:tblPr/>
              <a:tblGrid>
                <a:gridCol w="698500"/>
                <a:gridCol w="6985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ocena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3832" name="Group 104"/>
          <p:cNvGraphicFramePr>
            <a:graphicFrameLocks noGrp="1"/>
          </p:cNvGraphicFramePr>
          <p:nvPr/>
        </p:nvGraphicFramePr>
        <p:xfrm>
          <a:off x="7035800" y="1473200"/>
          <a:ext cx="1397000" cy="2276478"/>
        </p:xfrm>
        <a:graphic>
          <a:graphicData uri="http://schemas.openxmlformats.org/drawingml/2006/table">
            <a:tbl>
              <a:tblPr/>
              <a:tblGrid>
                <a:gridCol w="698500"/>
                <a:gridCol w="6985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ocena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857" name="Text Box 129"/>
          <p:cNvSpPr txBox="1">
            <a:spLocks noChangeArrowheads="1"/>
          </p:cNvSpPr>
          <p:nvPr/>
        </p:nvSpPr>
        <p:spPr bwMode="auto">
          <a:xfrm>
            <a:off x="4610100" y="14478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73858" name="Text Box 130"/>
          <p:cNvSpPr txBox="1">
            <a:spLocks noChangeArrowheads="1"/>
          </p:cNvSpPr>
          <p:nvPr/>
        </p:nvSpPr>
        <p:spPr bwMode="auto">
          <a:xfrm>
            <a:off x="5575300" y="41148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73859" name="Text Box 131"/>
          <p:cNvSpPr txBox="1">
            <a:spLocks noChangeArrowheads="1"/>
          </p:cNvSpPr>
          <p:nvPr/>
        </p:nvSpPr>
        <p:spPr bwMode="auto">
          <a:xfrm>
            <a:off x="6616700" y="14478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accent1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  <p:bldP spid="73857" grpId="0"/>
      <p:bldP spid="73858" grpId="0"/>
      <p:bldP spid="7385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Razpršenost podatkov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632700" cy="5257800"/>
          </a:xfrm>
        </p:spPr>
        <p:txBody>
          <a:bodyPr/>
          <a:lstStyle/>
          <a:p>
            <a:r>
              <a:rPr lang="sl-SI" sz="2800" smtClean="0"/>
              <a:t>Poglejmo grafe teh populacij</a:t>
            </a:r>
          </a:p>
        </p:txBody>
      </p:sp>
      <p:graphicFrame>
        <p:nvGraphicFramePr>
          <p:cNvPr id="81002" name="Group 106"/>
          <p:cNvGraphicFramePr>
            <a:graphicFrameLocks noGrp="1"/>
          </p:cNvGraphicFramePr>
          <p:nvPr/>
        </p:nvGraphicFramePr>
        <p:xfrm>
          <a:off x="1511300" y="2311400"/>
          <a:ext cx="990600" cy="2122615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</a:tblGrid>
              <a:tr h="5180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ocena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9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5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9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5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1003" name="Group 107"/>
          <p:cNvGraphicFramePr>
            <a:graphicFrameLocks noGrp="1"/>
          </p:cNvGraphicFramePr>
          <p:nvPr/>
        </p:nvGraphicFramePr>
        <p:xfrm>
          <a:off x="6883400" y="2324100"/>
          <a:ext cx="990600" cy="2117853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</a:tblGrid>
              <a:tr h="5180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ocena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9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5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5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9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5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1004" name="Group 108"/>
          <p:cNvGraphicFramePr>
            <a:graphicFrameLocks noGrp="1"/>
          </p:cNvGraphicFramePr>
          <p:nvPr/>
        </p:nvGraphicFramePr>
        <p:xfrm>
          <a:off x="4064000" y="2324100"/>
          <a:ext cx="990600" cy="2117853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</a:tblGrid>
              <a:tr h="5180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ocena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9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5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5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9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5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0969" name="Text Box 73"/>
          <p:cNvSpPr txBox="1">
            <a:spLocks noChangeArrowheads="1"/>
          </p:cNvSpPr>
          <p:nvPr/>
        </p:nvSpPr>
        <p:spPr bwMode="auto">
          <a:xfrm>
            <a:off x="1130300" y="22987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80970" name="Text Box 74"/>
          <p:cNvSpPr txBox="1">
            <a:spLocks noChangeArrowheads="1"/>
          </p:cNvSpPr>
          <p:nvPr/>
        </p:nvSpPr>
        <p:spPr bwMode="auto">
          <a:xfrm>
            <a:off x="6477000" y="23241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80971" name="Text Box 75"/>
          <p:cNvSpPr txBox="1">
            <a:spLocks noChangeArrowheads="1"/>
          </p:cNvSpPr>
          <p:nvPr/>
        </p:nvSpPr>
        <p:spPr bwMode="auto">
          <a:xfrm>
            <a:off x="3644900" y="22987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80972" name="Line 76"/>
          <p:cNvSpPr>
            <a:spLocks noChangeShapeType="1"/>
          </p:cNvSpPr>
          <p:nvPr/>
        </p:nvSpPr>
        <p:spPr bwMode="auto">
          <a:xfrm>
            <a:off x="1079500" y="5613400"/>
            <a:ext cx="20574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74" name="Line 78"/>
          <p:cNvSpPr>
            <a:spLocks noChangeShapeType="1"/>
          </p:cNvSpPr>
          <p:nvPr/>
        </p:nvSpPr>
        <p:spPr bwMode="auto">
          <a:xfrm>
            <a:off x="3606800" y="5638800"/>
            <a:ext cx="20574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75" name="Line 79"/>
          <p:cNvSpPr>
            <a:spLocks noChangeShapeType="1"/>
          </p:cNvSpPr>
          <p:nvPr/>
        </p:nvSpPr>
        <p:spPr bwMode="auto">
          <a:xfrm>
            <a:off x="6426200" y="5651500"/>
            <a:ext cx="20574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76" name="Line 80"/>
          <p:cNvSpPr>
            <a:spLocks noChangeShapeType="1"/>
          </p:cNvSpPr>
          <p:nvPr/>
        </p:nvSpPr>
        <p:spPr bwMode="auto">
          <a:xfrm flipV="1">
            <a:off x="1270000" y="4749800"/>
            <a:ext cx="0" cy="1219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77" name="Line 81"/>
          <p:cNvSpPr>
            <a:spLocks noChangeShapeType="1"/>
          </p:cNvSpPr>
          <p:nvPr/>
        </p:nvSpPr>
        <p:spPr bwMode="auto">
          <a:xfrm flipV="1">
            <a:off x="3835400" y="4737100"/>
            <a:ext cx="0" cy="12700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78" name="Line 82"/>
          <p:cNvSpPr>
            <a:spLocks noChangeShapeType="1"/>
          </p:cNvSpPr>
          <p:nvPr/>
        </p:nvSpPr>
        <p:spPr bwMode="auto">
          <a:xfrm flipV="1">
            <a:off x="6616700" y="4775200"/>
            <a:ext cx="0" cy="12319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79" name="Freeform 83"/>
          <p:cNvSpPr>
            <a:spLocks/>
          </p:cNvSpPr>
          <p:nvPr/>
        </p:nvSpPr>
        <p:spPr bwMode="auto">
          <a:xfrm>
            <a:off x="1358900" y="5292725"/>
            <a:ext cx="1295400" cy="42863"/>
          </a:xfrm>
          <a:custGeom>
            <a:avLst/>
            <a:gdLst>
              <a:gd name="T0" fmla="*/ 0 w 1144"/>
              <a:gd name="T1" fmla="*/ 0 h 1"/>
              <a:gd name="T2" fmla="*/ 1144 w 1144"/>
              <a:gd name="T3" fmla="*/ 0 h 1"/>
              <a:gd name="T4" fmla="*/ 0 60000 65536"/>
              <a:gd name="T5" fmla="*/ 0 60000 65536"/>
              <a:gd name="T6" fmla="*/ 0 w 1144"/>
              <a:gd name="T7" fmla="*/ 0 h 1"/>
              <a:gd name="T8" fmla="*/ 1144 w 114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44" h="1">
                <a:moveTo>
                  <a:pt x="0" y="0"/>
                </a:moveTo>
                <a:cubicBezTo>
                  <a:pt x="476" y="0"/>
                  <a:pt x="953" y="0"/>
                  <a:pt x="1144" y="0"/>
                </a:cubicBezTo>
              </a:path>
            </a:pathLst>
          </a:custGeom>
          <a:noFill/>
          <a:ln w="38100" cap="flat" cmpd="sng">
            <a:solidFill>
              <a:schemeClr val="tx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86" name="Freeform 90"/>
          <p:cNvSpPr>
            <a:spLocks/>
          </p:cNvSpPr>
          <p:nvPr/>
        </p:nvSpPr>
        <p:spPr bwMode="auto">
          <a:xfrm flipH="1">
            <a:off x="4559300" y="4799013"/>
            <a:ext cx="596900" cy="776287"/>
          </a:xfrm>
          <a:custGeom>
            <a:avLst/>
            <a:gdLst>
              <a:gd name="T0" fmla="*/ 0 w 376"/>
              <a:gd name="T1" fmla="*/ 785 h 785"/>
              <a:gd name="T2" fmla="*/ 120 w 376"/>
              <a:gd name="T3" fmla="*/ 777 h 785"/>
              <a:gd name="T4" fmla="*/ 208 w 376"/>
              <a:gd name="T5" fmla="*/ 737 h 785"/>
              <a:gd name="T6" fmla="*/ 272 w 376"/>
              <a:gd name="T7" fmla="*/ 553 h 785"/>
              <a:gd name="T8" fmla="*/ 320 w 376"/>
              <a:gd name="T9" fmla="*/ 89 h 785"/>
              <a:gd name="T10" fmla="*/ 376 w 376"/>
              <a:gd name="T11" fmla="*/ 17 h 7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76"/>
              <a:gd name="T19" fmla="*/ 0 h 785"/>
              <a:gd name="T20" fmla="*/ 376 w 376"/>
              <a:gd name="T21" fmla="*/ 785 h 7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76" h="785">
                <a:moveTo>
                  <a:pt x="0" y="785"/>
                </a:moveTo>
                <a:cubicBezTo>
                  <a:pt x="42" y="785"/>
                  <a:pt x="85" y="785"/>
                  <a:pt x="120" y="777"/>
                </a:cubicBezTo>
                <a:cubicBezTo>
                  <a:pt x="155" y="769"/>
                  <a:pt x="183" y="774"/>
                  <a:pt x="208" y="737"/>
                </a:cubicBezTo>
                <a:cubicBezTo>
                  <a:pt x="233" y="700"/>
                  <a:pt x="253" y="661"/>
                  <a:pt x="272" y="553"/>
                </a:cubicBezTo>
                <a:cubicBezTo>
                  <a:pt x="291" y="445"/>
                  <a:pt x="303" y="178"/>
                  <a:pt x="320" y="89"/>
                </a:cubicBezTo>
                <a:cubicBezTo>
                  <a:pt x="337" y="0"/>
                  <a:pt x="356" y="8"/>
                  <a:pt x="376" y="17"/>
                </a:cubicBezTo>
              </a:path>
            </a:pathLst>
          </a:custGeom>
          <a:noFill/>
          <a:ln w="38100" cap="flat" cmpd="sng">
            <a:solidFill>
              <a:schemeClr val="tx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87" name="Freeform 91"/>
          <p:cNvSpPr>
            <a:spLocks/>
          </p:cNvSpPr>
          <p:nvPr/>
        </p:nvSpPr>
        <p:spPr bwMode="auto">
          <a:xfrm>
            <a:off x="3975100" y="4799013"/>
            <a:ext cx="596900" cy="776287"/>
          </a:xfrm>
          <a:custGeom>
            <a:avLst/>
            <a:gdLst>
              <a:gd name="T0" fmla="*/ 0 w 376"/>
              <a:gd name="T1" fmla="*/ 785 h 785"/>
              <a:gd name="T2" fmla="*/ 120 w 376"/>
              <a:gd name="T3" fmla="*/ 777 h 785"/>
              <a:gd name="T4" fmla="*/ 208 w 376"/>
              <a:gd name="T5" fmla="*/ 737 h 785"/>
              <a:gd name="T6" fmla="*/ 272 w 376"/>
              <a:gd name="T7" fmla="*/ 553 h 785"/>
              <a:gd name="T8" fmla="*/ 320 w 376"/>
              <a:gd name="T9" fmla="*/ 89 h 785"/>
              <a:gd name="T10" fmla="*/ 376 w 376"/>
              <a:gd name="T11" fmla="*/ 17 h 7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76"/>
              <a:gd name="T19" fmla="*/ 0 h 785"/>
              <a:gd name="T20" fmla="*/ 376 w 376"/>
              <a:gd name="T21" fmla="*/ 785 h 7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76" h="785">
                <a:moveTo>
                  <a:pt x="0" y="785"/>
                </a:moveTo>
                <a:cubicBezTo>
                  <a:pt x="42" y="785"/>
                  <a:pt x="85" y="785"/>
                  <a:pt x="120" y="777"/>
                </a:cubicBezTo>
                <a:cubicBezTo>
                  <a:pt x="155" y="769"/>
                  <a:pt x="183" y="774"/>
                  <a:pt x="208" y="737"/>
                </a:cubicBezTo>
                <a:cubicBezTo>
                  <a:pt x="233" y="700"/>
                  <a:pt x="253" y="661"/>
                  <a:pt x="272" y="553"/>
                </a:cubicBezTo>
                <a:cubicBezTo>
                  <a:pt x="291" y="445"/>
                  <a:pt x="303" y="178"/>
                  <a:pt x="320" y="89"/>
                </a:cubicBezTo>
                <a:cubicBezTo>
                  <a:pt x="337" y="0"/>
                  <a:pt x="356" y="8"/>
                  <a:pt x="376" y="17"/>
                </a:cubicBezTo>
              </a:path>
            </a:pathLst>
          </a:custGeom>
          <a:noFill/>
          <a:ln w="38100" cap="flat" cmpd="sng">
            <a:solidFill>
              <a:schemeClr val="tx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94" name="Freeform 98"/>
          <p:cNvSpPr>
            <a:spLocks/>
          </p:cNvSpPr>
          <p:nvPr/>
        </p:nvSpPr>
        <p:spPr bwMode="auto">
          <a:xfrm>
            <a:off x="6807200" y="4564063"/>
            <a:ext cx="685800" cy="1023937"/>
          </a:xfrm>
          <a:custGeom>
            <a:avLst/>
            <a:gdLst>
              <a:gd name="T0" fmla="*/ 0 w 560"/>
              <a:gd name="T1" fmla="*/ 621 h 645"/>
              <a:gd name="T2" fmla="*/ 24 w 560"/>
              <a:gd name="T3" fmla="*/ 101 h 645"/>
              <a:gd name="T4" fmla="*/ 120 w 560"/>
              <a:gd name="T5" fmla="*/ 13 h 645"/>
              <a:gd name="T6" fmla="*/ 200 w 560"/>
              <a:gd name="T7" fmla="*/ 133 h 645"/>
              <a:gd name="T8" fmla="*/ 304 w 560"/>
              <a:gd name="T9" fmla="*/ 557 h 645"/>
              <a:gd name="T10" fmla="*/ 560 w 560"/>
              <a:gd name="T11" fmla="*/ 645 h 6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60"/>
              <a:gd name="T19" fmla="*/ 0 h 645"/>
              <a:gd name="T20" fmla="*/ 560 w 560"/>
              <a:gd name="T21" fmla="*/ 645 h 64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60" h="645">
                <a:moveTo>
                  <a:pt x="0" y="621"/>
                </a:moveTo>
                <a:cubicBezTo>
                  <a:pt x="2" y="411"/>
                  <a:pt x="4" y="202"/>
                  <a:pt x="24" y="101"/>
                </a:cubicBezTo>
                <a:cubicBezTo>
                  <a:pt x="44" y="0"/>
                  <a:pt x="91" y="8"/>
                  <a:pt x="120" y="13"/>
                </a:cubicBezTo>
                <a:cubicBezTo>
                  <a:pt x="149" y="18"/>
                  <a:pt x="169" y="42"/>
                  <a:pt x="200" y="133"/>
                </a:cubicBezTo>
                <a:cubicBezTo>
                  <a:pt x="231" y="224"/>
                  <a:pt x="244" y="472"/>
                  <a:pt x="304" y="557"/>
                </a:cubicBezTo>
                <a:cubicBezTo>
                  <a:pt x="364" y="642"/>
                  <a:pt x="462" y="643"/>
                  <a:pt x="560" y="645"/>
                </a:cubicBezTo>
              </a:path>
            </a:pathLst>
          </a:custGeom>
          <a:noFill/>
          <a:ln w="38100" cap="flat" cmpd="sng">
            <a:solidFill>
              <a:schemeClr val="tx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95" name="Freeform 99"/>
          <p:cNvSpPr>
            <a:spLocks/>
          </p:cNvSpPr>
          <p:nvPr/>
        </p:nvSpPr>
        <p:spPr bwMode="auto">
          <a:xfrm flipH="1">
            <a:off x="7454900" y="4564063"/>
            <a:ext cx="685800" cy="1023937"/>
          </a:xfrm>
          <a:custGeom>
            <a:avLst/>
            <a:gdLst>
              <a:gd name="T0" fmla="*/ 0 w 560"/>
              <a:gd name="T1" fmla="*/ 621 h 645"/>
              <a:gd name="T2" fmla="*/ 24 w 560"/>
              <a:gd name="T3" fmla="*/ 101 h 645"/>
              <a:gd name="T4" fmla="*/ 120 w 560"/>
              <a:gd name="T5" fmla="*/ 13 h 645"/>
              <a:gd name="T6" fmla="*/ 200 w 560"/>
              <a:gd name="T7" fmla="*/ 133 h 645"/>
              <a:gd name="T8" fmla="*/ 304 w 560"/>
              <a:gd name="T9" fmla="*/ 557 h 645"/>
              <a:gd name="T10" fmla="*/ 560 w 560"/>
              <a:gd name="T11" fmla="*/ 645 h 6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60"/>
              <a:gd name="T19" fmla="*/ 0 h 645"/>
              <a:gd name="T20" fmla="*/ 560 w 560"/>
              <a:gd name="T21" fmla="*/ 645 h 64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60" h="645">
                <a:moveTo>
                  <a:pt x="0" y="621"/>
                </a:moveTo>
                <a:cubicBezTo>
                  <a:pt x="2" y="411"/>
                  <a:pt x="4" y="202"/>
                  <a:pt x="24" y="101"/>
                </a:cubicBezTo>
                <a:cubicBezTo>
                  <a:pt x="44" y="0"/>
                  <a:pt x="91" y="8"/>
                  <a:pt x="120" y="13"/>
                </a:cubicBezTo>
                <a:cubicBezTo>
                  <a:pt x="149" y="18"/>
                  <a:pt x="169" y="42"/>
                  <a:pt x="200" y="133"/>
                </a:cubicBezTo>
                <a:cubicBezTo>
                  <a:pt x="231" y="224"/>
                  <a:pt x="244" y="472"/>
                  <a:pt x="304" y="557"/>
                </a:cubicBezTo>
                <a:cubicBezTo>
                  <a:pt x="364" y="642"/>
                  <a:pt x="462" y="643"/>
                  <a:pt x="560" y="645"/>
                </a:cubicBezTo>
              </a:path>
            </a:pathLst>
          </a:custGeom>
          <a:noFill/>
          <a:ln w="38100" cap="flat" cmpd="sng">
            <a:solidFill>
              <a:schemeClr val="tx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96" name="Line 100"/>
          <p:cNvSpPr>
            <a:spLocks noChangeShapeType="1"/>
          </p:cNvSpPr>
          <p:nvPr/>
        </p:nvSpPr>
        <p:spPr bwMode="auto">
          <a:xfrm flipH="1">
            <a:off x="1993900" y="4699000"/>
            <a:ext cx="12700" cy="121920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97" name="Line 101"/>
          <p:cNvSpPr>
            <a:spLocks noChangeShapeType="1"/>
          </p:cNvSpPr>
          <p:nvPr/>
        </p:nvSpPr>
        <p:spPr bwMode="auto">
          <a:xfrm>
            <a:off x="4572000" y="4622800"/>
            <a:ext cx="0" cy="127000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0998" name="Line 102"/>
          <p:cNvSpPr>
            <a:spLocks noChangeShapeType="1"/>
          </p:cNvSpPr>
          <p:nvPr/>
        </p:nvSpPr>
        <p:spPr bwMode="auto">
          <a:xfrm>
            <a:off x="7480300" y="4521200"/>
            <a:ext cx="0" cy="134620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1000" name="Rectangle 104"/>
          <p:cNvSpPr>
            <a:spLocks noChangeArrowheads="1"/>
          </p:cNvSpPr>
          <p:nvPr/>
        </p:nvSpPr>
        <p:spPr bwMode="auto">
          <a:xfrm>
            <a:off x="192088" y="6030913"/>
            <a:ext cx="8429625" cy="6413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/>
            </a:pPr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</a:rPr>
              <a:t> V 2. populaciji podatki sploh niso razpršeni (vsi so na sredini), v 3. so zelo razpršeni (daleč od sredine), v 1. pa malo manj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  <p:bldP spid="80969" grpId="0"/>
      <p:bldP spid="80970" grpId="0"/>
      <p:bldP spid="80971" grpId="0"/>
      <p:bldP spid="80972" grpId="0" animBg="1"/>
      <p:bldP spid="80974" grpId="0" animBg="1"/>
      <p:bldP spid="80975" grpId="0" animBg="1"/>
      <p:bldP spid="80976" grpId="0" animBg="1"/>
      <p:bldP spid="80977" grpId="0" animBg="1"/>
      <p:bldP spid="80978" grpId="0" animBg="1"/>
      <p:bldP spid="80979" grpId="0" animBg="1"/>
      <p:bldP spid="80986" grpId="0" animBg="1"/>
      <p:bldP spid="80987" grpId="0" animBg="1"/>
      <p:bldP spid="80994" grpId="0" animBg="1"/>
      <p:bldP spid="80995" grpId="0" animBg="1"/>
      <p:bldP spid="80996" grpId="0" animBg="1"/>
      <p:bldP spid="80997" grpId="0" animBg="1"/>
      <p:bldP spid="80998" grpId="0" animBg="1"/>
      <p:bldP spid="8100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Razpršenost podatkov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93100" cy="52038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sz="2400" smtClean="0"/>
              <a:t>Razpršenost opisujeta dva parametra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VARIANCA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STANDARDNI ODKLON</a:t>
            </a:r>
            <a:br>
              <a:rPr lang="sl-SI" sz="2000" smtClean="0"/>
            </a:br>
            <a:endParaRPr lang="sl-SI" sz="2000" smtClean="0"/>
          </a:p>
          <a:p>
            <a:pPr>
              <a:lnSpc>
                <a:spcPct val="80000"/>
              </a:lnSpc>
            </a:pPr>
            <a:r>
              <a:rPr lang="sl-SI" sz="2400" smtClean="0"/>
              <a:t>Ideja: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Za vsak posamezen podatek izračunamo, za koliko se razlikuje od sredine (povprečja)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Vse te odklone seštejemo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Vsoto delimo s številom podatkov</a:t>
            </a:r>
          </a:p>
          <a:p>
            <a:pPr>
              <a:lnSpc>
                <a:spcPct val="80000"/>
              </a:lnSpc>
            </a:pPr>
            <a:r>
              <a:rPr lang="sl-SI" sz="2400" smtClean="0"/>
              <a:t>Težava: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Ker so nekateri odkloni negativni, drugi pa pozitivni, se med seboj uničijo, tako rezultat ne pokaže pravega stanja populacije</a:t>
            </a:r>
          </a:p>
          <a:p>
            <a:pPr>
              <a:lnSpc>
                <a:spcPct val="80000"/>
              </a:lnSpc>
            </a:pPr>
            <a:r>
              <a:rPr lang="sl-SI" sz="2400" smtClean="0"/>
              <a:t>Rešitev: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Negativnim vrednostim se izognemo s kvadriranjem</a:t>
            </a:r>
          </a:p>
          <a:p>
            <a:pPr lvl="1">
              <a:lnSpc>
                <a:spcPct val="80000"/>
              </a:lnSpc>
            </a:pPr>
            <a:r>
              <a:rPr lang="sl-SI" sz="2000" smtClean="0"/>
              <a:t>Na koncu rezultat spet korenimo (da enote niso kvadratne)  </a:t>
            </a:r>
            <a:br>
              <a:rPr lang="sl-SI" sz="2000" smtClean="0"/>
            </a:br>
            <a:endParaRPr lang="sl-SI" sz="2000" smtClean="0"/>
          </a:p>
          <a:p>
            <a:pPr>
              <a:lnSpc>
                <a:spcPct val="80000"/>
              </a:lnSpc>
            </a:pPr>
            <a:endParaRPr lang="sl-SI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Razpršenost podatkov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4038600" cy="556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sz="1800" smtClean="0"/>
              <a:t>Za vsak posamezen podatek izračunamo, za koliko se razlikuje od sredine (povprečja)</a:t>
            </a:r>
            <a:br>
              <a:rPr lang="sl-SI" sz="1800" smtClean="0"/>
            </a:br>
            <a:endParaRPr lang="sl-SI" sz="1800" smtClean="0"/>
          </a:p>
          <a:p>
            <a:pPr>
              <a:lnSpc>
                <a:spcPct val="80000"/>
              </a:lnSpc>
            </a:pPr>
            <a:r>
              <a:rPr lang="sl-SI" sz="1800" smtClean="0"/>
              <a:t>Odklone kvadriramo, da ni težav z negativnimi vrednostmi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1800" smtClean="0"/>
          </a:p>
          <a:p>
            <a:pPr>
              <a:lnSpc>
                <a:spcPct val="80000"/>
              </a:lnSpc>
            </a:pPr>
            <a:r>
              <a:rPr lang="sl-SI" sz="1800" smtClean="0"/>
              <a:t>Vse te kvadrate odklonov seštejemo</a:t>
            </a:r>
            <a:br>
              <a:rPr lang="sl-SI" sz="1800" smtClean="0"/>
            </a:br>
            <a:endParaRPr lang="sl-SI" sz="1800" smtClean="0"/>
          </a:p>
          <a:p>
            <a:pPr>
              <a:lnSpc>
                <a:spcPct val="80000"/>
              </a:lnSpc>
            </a:pPr>
            <a:r>
              <a:rPr lang="sl-SI" sz="1800" smtClean="0"/>
              <a:t>Vsoto delimo s številom podatkov</a:t>
            </a:r>
            <a:br>
              <a:rPr lang="sl-SI" sz="1800" smtClean="0"/>
            </a:br>
            <a:endParaRPr lang="sl-SI" sz="1800" smtClean="0"/>
          </a:p>
          <a:p>
            <a:pPr>
              <a:lnSpc>
                <a:spcPct val="80000"/>
              </a:lnSpc>
            </a:pPr>
            <a:r>
              <a:rPr lang="sl-SI" sz="1800" smtClean="0"/>
              <a:t>Dobili smo </a:t>
            </a:r>
            <a:r>
              <a:rPr lang="sl-SI" sz="1800" smtClean="0">
                <a:solidFill>
                  <a:schemeClr val="accent1"/>
                </a:solidFill>
              </a:rPr>
              <a:t>VARIANCO</a:t>
            </a:r>
          </a:p>
          <a:p>
            <a:pPr lvl="1">
              <a:lnSpc>
                <a:spcPct val="80000"/>
              </a:lnSpc>
            </a:pPr>
            <a:r>
              <a:rPr lang="sl-SI" sz="1600" smtClean="0"/>
              <a:t>oznaka:       (delta)</a:t>
            </a:r>
            <a:br>
              <a:rPr lang="sl-SI" sz="1600" smtClean="0"/>
            </a:br>
            <a:endParaRPr lang="sl-SI" sz="1600" smtClean="0"/>
          </a:p>
          <a:p>
            <a:pPr>
              <a:lnSpc>
                <a:spcPct val="80000"/>
              </a:lnSpc>
            </a:pPr>
            <a:r>
              <a:rPr lang="sl-SI" sz="1800" smtClean="0">
                <a:solidFill>
                  <a:schemeClr val="accent1"/>
                </a:solidFill>
              </a:rPr>
              <a:t>STANDARDNI ODKLON</a:t>
            </a:r>
            <a:r>
              <a:rPr lang="sl-SI" sz="1800" smtClean="0"/>
              <a:t> je </a:t>
            </a:r>
            <a:br>
              <a:rPr lang="sl-SI" sz="1800" smtClean="0"/>
            </a:br>
            <a:r>
              <a:rPr lang="sl-SI" sz="1800" smtClean="0"/>
              <a:t>koren iz variance</a:t>
            </a:r>
          </a:p>
          <a:p>
            <a:pPr lvl="1">
              <a:lnSpc>
                <a:spcPct val="80000"/>
              </a:lnSpc>
            </a:pPr>
            <a:r>
              <a:rPr lang="sl-SI" sz="1600" smtClean="0"/>
              <a:t>Ker smo prej kvadrirali, </a:t>
            </a:r>
            <a:br>
              <a:rPr lang="sl-SI" sz="1600" smtClean="0"/>
            </a:br>
            <a:r>
              <a:rPr lang="sl-SI" sz="1600" smtClean="0"/>
              <a:t>moramo zdaj  koreniti</a:t>
            </a:r>
          </a:p>
          <a:p>
            <a:pPr lvl="1">
              <a:lnSpc>
                <a:spcPct val="80000"/>
              </a:lnSpc>
            </a:pPr>
            <a:r>
              <a:rPr lang="sl-SI" sz="1600" smtClean="0"/>
              <a:t>oznaka:      (sigma)</a:t>
            </a:r>
          </a:p>
        </p:txBody>
      </p:sp>
      <p:graphicFrame>
        <p:nvGraphicFramePr>
          <p:cNvPr id="103428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101850" y="4408488"/>
          <a:ext cx="3175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načba" r:id="rId3" imgW="139680" imgH="177480" progId="Equation.3">
                  <p:embed/>
                </p:oleObj>
              </mc:Choice>
              <mc:Fallback>
                <p:oleObj name="Enačba" r:id="rId3" imgW="139680" imgH="177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4408488"/>
                        <a:ext cx="317500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ap="flat" cmpd="sng" algn="ctr">
                            <a:solidFill>
                              <a:schemeClr val="accent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3" name="Object 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843338" y="5632450"/>
          <a:ext cx="2078037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načba" r:id="rId5" imgW="1117440" imgH="520560" progId="Equation.3">
                  <p:embed/>
                </p:oleObj>
              </mc:Choice>
              <mc:Fallback>
                <p:oleObj name="Enačba" r:id="rId5" imgW="1117440" imgH="5205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38" y="5632450"/>
                        <a:ext cx="2078037" cy="968375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 w="38100" cap="flat" cmpd="sng" algn="ctr">
                        <a:solidFill>
                          <a:schemeClr val="accent1"/>
                        </a:solidFill>
                        <a:prstDash val="solid"/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29" name="Object 5"/>
          <p:cNvGraphicFramePr>
            <a:graphicFrameLocks noChangeAspect="1"/>
          </p:cNvGraphicFramePr>
          <p:nvPr/>
        </p:nvGraphicFramePr>
        <p:xfrm>
          <a:off x="4445000" y="1465263"/>
          <a:ext cx="79375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načba" r:id="rId7" imgW="380880" imgH="253800" progId="Equation.3">
                  <p:embed/>
                </p:oleObj>
              </mc:Choice>
              <mc:Fallback>
                <p:oleObj name="Enačba" r:id="rId7" imgW="38088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1465263"/>
                        <a:ext cx="793750" cy="528637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 w="38100" algn="ctr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0" name="Object 6"/>
          <p:cNvGraphicFramePr>
            <a:graphicFrameLocks noChangeAspect="1"/>
          </p:cNvGraphicFramePr>
          <p:nvPr/>
        </p:nvGraphicFramePr>
        <p:xfrm>
          <a:off x="4838700" y="2976563"/>
          <a:ext cx="14795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načba" r:id="rId9" imgW="711000" imgH="291960" progId="Equation.3">
                  <p:embed/>
                </p:oleObj>
              </mc:Choice>
              <mc:Fallback>
                <p:oleObj name="Enačba" r:id="rId9" imgW="711000" imgH="2919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2976563"/>
                        <a:ext cx="1479550" cy="606425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 w="38100" algn="ctr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1" name="Object 7"/>
          <p:cNvGraphicFramePr>
            <a:graphicFrameLocks noChangeAspect="1"/>
          </p:cNvGraphicFramePr>
          <p:nvPr/>
        </p:nvGraphicFramePr>
        <p:xfrm>
          <a:off x="6551613" y="3529013"/>
          <a:ext cx="1560512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načba" r:id="rId11" imgW="749160" imgH="469800" progId="Equation.3">
                  <p:embed/>
                </p:oleObj>
              </mc:Choice>
              <mc:Fallback>
                <p:oleObj name="Enačba" r:id="rId11" imgW="749160" imgH="469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1613" y="3529013"/>
                        <a:ext cx="1560512" cy="976312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 w="38100" algn="ctr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2" name="Object 8"/>
          <p:cNvGraphicFramePr>
            <a:graphicFrameLocks noChangeAspect="1"/>
          </p:cNvGraphicFramePr>
          <p:nvPr/>
        </p:nvGraphicFramePr>
        <p:xfrm>
          <a:off x="3851275" y="4443413"/>
          <a:ext cx="2062163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načba" r:id="rId13" imgW="990360" imgH="469800" progId="Equation.3">
                  <p:embed/>
                </p:oleObj>
              </mc:Choice>
              <mc:Fallback>
                <p:oleObj name="Enačba" r:id="rId13" imgW="990360" imgH="469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4443413"/>
                        <a:ext cx="2062163" cy="976312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 w="38100" algn="ctr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4" name="Object 10"/>
          <p:cNvGraphicFramePr>
            <a:graphicFrameLocks noChangeAspect="1"/>
          </p:cNvGraphicFramePr>
          <p:nvPr/>
        </p:nvGraphicFramePr>
        <p:xfrm>
          <a:off x="2049463" y="5848350"/>
          <a:ext cx="3460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načba" r:id="rId15" imgW="152280" imgH="139680" progId="Equation.3">
                  <p:embed/>
                </p:oleObj>
              </mc:Choice>
              <mc:Fallback>
                <p:oleObj name="Enačba" r:id="rId15" imgW="152280" imgH="1396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63" y="5848350"/>
                        <a:ext cx="346075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algn="ctr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5" name="Object 11"/>
          <p:cNvGraphicFramePr>
            <a:graphicFrameLocks noChangeAspect="1"/>
          </p:cNvGraphicFramePr>
          <p:nvPr/>
        </p:nvGraphicFramePr>
        <p:xfrm>
          <a:off x="4529138" y="2201863"/>
          <a:ext cx="108426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načba" r:id="rId17" imgW="520560" imgH="279360" progId="Equation.3">
                  <p:embed/>
                </p:oleObj>
              </mc:Choice>
              <mc:Fallback>
                <p:oleObj name="Enačba" r:id="rId17" imgW="520560" imgH="2793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9138" y="2201863"/>
                        <a:ext cx="1084262" cy="581025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 w="38100" algn="ctr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1. primer</a:t>
            </a:r>
          </a:p>
        </p:txBody>
      </p:sp>
      <p:graphicFrame>
        <p:nvGraphicFramePr>
          <p:cNvPr id="90985" name="Group 87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902200" cy="3286126"/>
        </p:xfrm>
        <a:graphic>
          <a:graphicData uri="http://schemas.openxmlformats.org/drawingml/2006/table">
            <a:tbl>
              <a:tblPr/>
              <a:tblGrid>
                <a:gridCol w="676275"/>
                <a:gridCol w="720725"/>
                <a:gridCol w="1031875"/>
                <a:gridCol w="1093788"/>
                <a:gridCol w="1379537"/>
              </a:tblGrid>
              <a:tr h="717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ocena x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(x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 povpr)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(x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 povpr)</a:t>
                      </a:r>
                      <a:r>
                        <a:rPr kumimoji="0" lang="sl-SI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(x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 povpr)</a:t>
                      </a:r>
                      <a:r>
                        <a:rPr kumimoji="0" lang="sl-SI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 *  </a:t>
                      </a: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0990" name="Group 878"/>
          <p:cNvGraphicFramePr>
            <a:graphicFrameLocks noGrp="1"/>
          </p:cNvGraphicFramePr>
          <p:nvPr>
            <p:ph sz="quarter" idx="2"/>
          </p:nvPr>
        </p:nvGraphicFramePr>
        <p:xfrm>
          <a:off x="457200" y="4902200"/>
          <a:ext cx="4902200" cy="393700"/>
        </p:xfrm>
        <a:graphic>
          <a:graphicData uri="http://schemas.openxmlformats.org/drawingml/2006/table">
            <a:tbl>
              <a:tblPr/>
              <a:tblGrid>
                <a:gridCol w="668338"/>
                <a:gridCol w="736600"/>
                <a:gridCol w="1020762"/>
                <a:gridCol w="1092200"/>
                <a:gridCol w="1384300"/>
              </a:tblGrid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 =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0976" name="Object 86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083300" y="4916488"/>
          <a:ext cx="1168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8" name="Enačba" r:id="rId3" imgW="1168200" imgH="241200" progId="Equation.3">
                  <p:embed/>
                </p:oleObj>
              </mc:Choice>
              <mc:Fallback>
                <p:oleObj name="Enačba" r:id="rId3" imgW="1168200" imgH="241200" progId="Equation.3">
                  <p:embed/>
                  <p:pic>
                    <p:nvPicPr>
                      <p:cNvPr id="0" name="Object 8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3300" y="4916488"/>
                        <a:ext cx="1168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ap="flat" cmpd="sng" algn="ctr">
                            <a:solidFill>
                              <a:schemeClr val="accent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283" name="Text Box 171"/>
          <p:cNvSpPr txBox="1">
            <a:spLocks noChangeArrowheads="1"/>
          </p:cNvSpPr>
          <p:nvPr/>
        </p:nvSpPr>
        <p:spPr bwMode="auto">
          <a:xfrm>
            <a:off x="444500" y="5372100"/>
            <a:ext cx="1346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povpr = 3</a:t>
            </a:r>
          </a:p>
        </p:txBody>
      </p:sp>
      <p:graphicFrame>
        <p:nvGraphicFramePr>
          <p:cNvPr id="90973" name="Object 8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224199"/>
              </p:ext>
            </p:extLst>
          </p:nvPr>
        </p:nvGraphicFramePr>
        <p:xfrm>
          <a:off x="2755106" y="5555456"/>
          <a:ext cx="12715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9" name="Enačba" r:id="rId5" imgW="698400" imgH="393480" progId="Equation.3">
                  <p:embed/>
                </p:oleObj>
              </mc:Choice>
              <mc:Fallback>
                <p:oleObj name="Enačba" r:id="rId5" imgW="698400" imgH="393480" progId="Equation.3">
                  <p:embed/>
                  <p:pic>
                    <p:nvPicPr>
                      <p:cNvPr id="0" name="Object 8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106" y="5555456"/>
                        <a:ext cx="12715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algn="ctr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991" name="Text Box 879"/>
          <p:cNvSpPr txBox="1">
            <a:spLocks noChangeArrowheads="1"/>
          </p:cNvSpPr>
          <p:nvPr/>
        </p:nvSpPr>
        <p:spPr bwMode="auto">
          <a:xfrm>
            <a:off x="5994400" y="1663700"/>
            <a:ext cx="2286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izračunamo posamezne odklone in jih kvadriramo</a:t>
            </a:r>
          </a:p>
        </p:txBody>
      </p:sp>
      <p:sp>
        <p:nvSpPr>
          <p:cNvPr id="90992" name="Text Box 880"/>
          <p:cNvSpPr txBox="1">
            <a:spLocks noChangeArrowheads="1"/>
          </p:cNvSpPr>
          <p:nvPr/>
        </p:nvSpPr>
        <p:spPr bwMode="auto">
          <a:xfrm>
            <a:off x="5981700" y="2667000"/>
            <a:ext cx="228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upoštevamo frekvenco!!!</a:t>
            </a:r>
          </a:p>
        </p:txBody>
      </p:sp>
      <p:sp>
        <p:nvSpPr>
          <p:cNvPr id="90993" name="Text Box 881"/>
          <p:cNvSpPr txBox="1">
            <a:spLocks noChangeArrowheads="1"/>
          </p:cNvSpPr>
          <p:nvPr/>
        </p:nvSpPr>
        <p:spPr bwMode="auto">
          <a:xfrm>
            <a:off x="5994400" y="34290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odklone seštejemo</a:t>
            </a:r>
          </a:p>
        </p:txBody>
      </p:sp>
      <p:sp>
        <p:nvSpPr>
          <p:cNvPr id="90994" name="Freeform 882"/>
          <p:cNvSpPr>
            <a:spLocks/>
          </p:cNvSpPr>
          <p:nvPr/>
        </p:nvSpPr>
        <p:spPr bwMode="auto">
          <a:xfrm>
            <a:off x="2413000" y="1262063"/>
            <a:ext cx="3644900" cy="541337"/>
          </a:xfrm>
          <a:custGeom>
            <a:avLst/>
            <a:gdLst>
              <a:gd name="T0" fmla="*/ 2296 w 2296"/>
              <a:gd name="T1" fmla="*/ 341 h 341"/>
              <a:gd name="T2" fmla="*/ 1832 w 2296"/>
              <a:gd name="T3" fmla="*/ 69 h 341"/>
              <a:gd name="T4" fmla="*/ 1360 w 2296"/>
              <a:gd name="T5" fmla="*/ 5 h 341"/>
              <a:gd name="T6" fmla="*/ 400 w 2296"/>
              <a:gd name="T7" fmla="*/ 37 h 341"/>
              <a:gd name="T8" fmla="*/ 0 w 2296"/>
              <a:gd name="T9" fmla="*/ 165 h 3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96"/>
              <a:gd name="T16" fmla="*/ 0 h 341"/>
              <a:gd name="T17" fmla="*/ 2296 w 2296"/>
              <a:gd name="T18" fmla="*/ 341 h 34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96" h="341">
                <a:moveTo>
                  <a:pt x="2296" y="341"/>
                </a:moveTo>
                <a:cubicBezTo>
                  <a:pt x="2142" y="233"/>
                  <a:pt x="1988" y="125"/>
                  <a:pt x="1832" y="69"/>
                </a:cubicBezTo>
                <a:cubicBezTo>
                  <a:pt x="1676" y="13"/>
                  <a:pt x="1599" y="10"/>
                  <a:pt x="1360" y="5"/>
                </a:cubicBezTo>
                <a:cubicBezTo>
                  <a:pt x="1121" y="0"/>
                  <a:pt x="627" y="10"/>
                  <a:pt x="400" y="37"/>
                </a:cubicBezTo>
                <a:cubicBezTo>
                  <a:pt x="173" y="64"/>
                  <a:pt x="86" y="114"/>
                  <a:pt x="0" y="165"/>
                </a:cubicBezTo>
              </a:path>
            </a:pathLst>
          </a:custGeom>
          <a:noFill/>
          <a:ln w="38100" cap="flat" cmpd="sng">
            <a:solidFill>
              <a:schemeClr val="tx2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90997" name="Freeform 885"/>
          <p:cNvSpPr>
            <a:spLocks/>
          </p:cNvSpPr>
          <p:nvPr/>
        </p:nvSpPr>
        <p:spPr bwMode="auto">
          <a:xfrm>
            <a:off x="3390900" y="1376363"/>
            <a:ext cx="2667000" cy="427037"/>
          </a:xfrm>
          <a:custGeom>
            <a:avLst/>
            <a:gdLst>
              <a:gd name="T0" fmla="*/ 2296 w 2296"/>
              <a:gd name="T1" fmla="*/ 341 h 341"/>
              <a:gd name="T2" fmla="*/ 1832 w 2296"/>
              <a:gd name="T3" fmla="*/ 69 h 341"/>
              <a:gd name="T4" fmla="*/ 1360 w 2296"/>
              <a:gd name="T5" fmla="*/ 5 h 341"/>
              <a:gd name="T6" fmla="*/ 400 w 2296"/>
              <a:gd name="T7" fmla="*/ 37 h 341"/>
              <a:gd name="T8" fmla="*/ 0 w 2296"/>
              <a:gd name="T9" fmla="*/ 165 h 3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96"/>
              <a:gd name="T16" fmla="*/ 0 h 341"/>
              <a:gd name="T17" fmla="*/ 2296 w 2296"/>
              <a:gd name="T18" fmla="*/ 341 h 34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96" h="341">
                <a:moveTo>
                  <a:pt x="2296" y="341"/>
                </a:moveTo>
                <a:cubicBezTo>
                  <a:pt x="2142" y="233"/>
                  <a:pt x="1988" y="125"/>
                  <a:pt x="1832" y="69"/>
                </a:cubicBezTo>
                <a:cubicBezTo>
                  <a:pt x="1676" y="13"/>
                  <a:pt x="1599" y="10"/>
                  <a:pt x="1360" y="5"/>
                </a:cubicBezTo>
                <a:cubicBezTo>
                  <a:pt x="1121" y="0"/>
                  <a:pt x="627" y="10"/>
                  <a:pt x="400" y="37"/>
                </a:cubicBezTo>
                <a:cubicBezTo>
                  <a:pt x="173" y="64"/>
                  <a:pt x="86" y="114"/>
                  <a:pt x="0" y="165"/>
                </a:cubicBezTo>
              </a:path>
            </a:pathLst>
          </a:custGeom>
          <a:noFill/>
          <a:ln w="38100" cap="flat" cmpd="sng">
            <a:solidFill>
              <a:schemeClr val="tx2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90998" name="Freeform 886"/>
          <p:cNvSpPr>
            <a:spLocks/>
          </p:cNvSpPr>
          <p:nvPr/>
        </p:nvSpPr>
        <p:spPr bwMode="auto">
          <a:xfrm>
            <a:off x="5194300" y="1917700"/>
            <a:ext cx="863600" cy="1066800"/>
          </a:xfrm>
          <a:custGeom>
            <a:avLst/>
            <a:gdLst>
              <a:gd name="T0" fmla="*/ 416 w 416"/>
              <a:gd name="T1" fmla="*/ 536 h 536"/>
              <a:gd name="T2" fmla="*/ 0 w 416"/>
              <a:gd name="T3" fmla="*/ 0 h 536"/>
              <a:gd name="T4" fmla="*/ 0 60000 65536"/>
              <a:gd name="T5" fmla="*/ 0 60000 65536"/>
              <a:gd name="T6" fmla="*/ 0 w 416"/>
              <a:gd name="T7" fmla="*/ 0 h 536"/>
              <a:gd name="T8" fmla="*/ 416 w 416"/>
              <a:gd name="T9" fmla="*/ 536 h 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16" h="536">
                <a:moveTo>
                  <a:pt x="416" y="536"/>
                </a:moveTo>
                <a:cubicBezTo>
                  <a:pt x="242" y="312"/>
                  <a:pt x="69" y="89"/>
                  <a:pt x="0" y="0"/>
                </a:cubicBezTo>
              </a:path>
            </a:pathLst>
          </a:custGeom>
          <a:noFill/>
          <a:ln w="381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90999" name="Freeform 887"/>
          <p:cNvSpPr>
            <a:spLocks/>
          </p:cNvSpPr>
          <p:nvPr/>
        </p:nvSpPr>
        <p:spPr bwMode="auto">
          <a:xfrm flipV="1">
            <a:off x="5105400" y="3708400"/>
            <a:ext cx="914400" cy="1371600"/>
          </a:xfrm>
          <a:custGeom>
            <a:avLst/>
            <a:gdLst>
              <a:gd name="T0" fmla="*/ 416 w 416"/>
              <a:gd name="T1" fmla="*/ 536 h 536"/>
              <a:gd name="T2" fmla="*/ 0 w 416"/>
              <a:gd name="T3" fmla="*/ 0 h 536"/>
              <a:gd name="T4" fmla="*/ 0 60000 65536"/>
              <a:gd name="T5" fmla="*/ 0 60000 65536"/>
              <a:gd name="T6" fmla="*/ 0 w 416"/>
              <a:gd name="T7" fmla="*/ 0 h 536"/>
              <a:gd name="T8" fmla="*/ 416 w 416"/>
              <a:gd name="T9" fmla="*/ 536 h 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16" h="536">
                <a:moveTo>
                  <a:pt x="416" y="536"/>
                </a:moveTo>
                <a:cubicBezTo>
                  <a:pt x="242" y="312"/>
                  <a:pt x="69" y="89"/>
                  <a:pt x="0" y="0"/>
                </a:cubicBezTo>
              </a:path>
            </a:pathLst>
          </a:custGeom>
          <a:noFill/>
          <a:ln w="381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91000" name="Text Box 888"/>
          <p:cNvSpPr txBox="1">
            <a:spLocks noChangeArrowheads="1"/>
          </p:cNvSpPr>
          <p:nvPr/>
        </p:nvSpPr>
        <p:spPr bwMode="auto">
          <a:xfrm>
            <a:off x="6045200" y="3911600"/>
            <a:ext cx="2311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rezultat delimo s številom enot</a:t>
            </a:r>
          </a:p>
        </p:txBody>
      </p:sp>
      <p:sp>
        <p:nvSpPr>
          <p:cNvPr id="91001" name="Text Box 889"/>
          <p:cNvSpPr txBox="1">
            <a:spLocks noChangeArrowheads="1"/>
          </p:cNvSpPr>
          <p:nvPr/>
        </p:nvSpPr>
        <p:spPr bwMode="auto">
          <a:xfrm>
            <a:off x="7480300" y="46482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dobili smo </a:t>
            </a:r>
            <a:r>
              <a:rPr lang="sl-SI">
                <a:solidFill>
                  <a:schemeClr val="accent1"/>
                </a:solidFill>
              </a:rPr>
              <a:t>varianco</a:t>
            </a:r>
          </a:p>
        </p:txBody>
      </p:sp>
      <p:sp>
        <p:nvSpPr>
          <p:cNvPr id="91002" name="Text Box 890"/>
          <p:cNvSpPr txBox="1">
            <a:spLocks noChangeArrowheads="1"/>
          </p:cNvSpPr>
          <p:nvPr/>
        </p:nvSpPr>
        <p:spPr bwMode="auto">
          <a:xfrm>
            <a:off x="4772025" y="5454650"/>
            <a:ext cx="40624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sl-SI"/>
              <a:t>korenimo in dobimo </a:t>
            </a:r>
            <a:r>
              <a:rPr lang="sl-SI">
                <a:solidFill>
                  <a:schemeClr val="accent1"/>
                </a:solidFill>
              </a:rPr>
              <a:t>standardni odklon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283" grpId="0"/>
      <p:bldP spid="90991" grpId="0"/>
      <p:bldP spid="90992" grpId="0"/>
      <p:bldP spid="90993" grpId="0"/>
      <p:bldP spid="90994" grpId="0" animBg="1"/>
      <p:bldP spid="90997" grpId="0" animBg="1"/>
      <p:bldP spid="90998" grpId="0" animBg="1"/>
      <p:bldP spid="90999" grpId="0" animBg="1"/>
      <p:bldP spid="91000" grpId="0"/>
      <p:bldP spid="91001" grpId="0"/>
      <p:bldP spid="9100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2. primer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140200" cy="3289300"/>
          </a:xfrm>
        </p:spPr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sl-SI" sz="2800"/>
              <a:t>V drugem primeru so vsi odkloni enaki 0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sl-SI" sz="2400"/>
              <a:t>vsi podatki so točno na sredini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sl-SI" sz="2800"/>
              <a:t>Varianca in standardni odklon sta enaka 0 </a:t>
            </a:r>
          </a:p>
        </p:txBody>
      </p:sp>
      <p:graphicFrame>
        <p:nvGraphicFramePr>
          <p:cNvPr id="91186" name="Group 50"/>
          <p:cNvGraphicFramePr>
            <a:graphicFrameLocks noGrp="1"/>
          </p:cNvGraphicFramePr>
          <p:nvPr/>
        </p:nvGraphicFramePr>
        <p:xfrm>
          <a:off x="5715000" y="1790700"/>
          <a:ext cx="1397000" cy="2276478"/>
        </p:xfrm>
        <a:graphic>
          <a:graphicData uri="http://schemas.openxmlformats.org/drawingml/2006/table">
            <a:tbl>
              <a:tblPr/>
              <a:tblGrid>
                <a:gridCol w="698500"/>
                <a:gridCol w="6985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ocena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1211" name="Text Box 75"/>
          <p:cNvSpPr txBox="1">
            <a:spLocks noChangeArrowheads="1"/>
          </p:cNvSpPr>
          <p:nvPr/>
        </p:nvSpPr>
        <p:spPr bwMode="auto">
          <a:xfrm>
            <a:off x="5334000" y="16256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accent1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  <p:bldP spid="912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sz="2400" smtClean="0">
                <a:solidFill>
                  <a:schemeClr val="tx2"/>
                </a:solidFill>
              </a:rPr>
              <a:t>Statistična</a:t>
            </a:r>
            <a:r>
              <a:rPr lang="sl-SI" sz="2400" smtClean="0"/>
              <a:t> populacija</a:t>
            </a:r>
          </a:p>
          <a:p>
            <a:pPr lvl="1">
              <a:lnSpc>
                <a:spcPct val="90000"/>
              </a:lnSpc>
            </a:pPr>
            <a:r>
              <a:rPr lang="sl-SI" sz="2000" smtClean="0"/>
              <a:t>To so vsi objekti (ali “subjekti”), ki jih opazujemo</a:t>
            </a:r>
          </a:p>
          <a:p>
            <a:pPr lvl="1">
              <a:lnSpc>
                <a:spcPct val="90000"/>
              </a:lnSpc>
            </a:pPr>
            <a:r>
              <a:rPr lang="sl-SI" sz="2000" smtClean="0"/>
              <a:t>Matematično: univerzalna množica</a:t>
            </a:r>
          </a:p>
          <a:p>
            <a:pPr>
              <a:lnSpc>
                <a:spcPct val="90000"/>
              </a:lnSpc>
            </a:pPr>
            <a:r>
              <a:rPr lang="sl-SI" sz="2400" smtClean="0">
                <a:solidFill>
                  <a:schemeClr val="tx2"/>
                </a:solidFill>
              </a:rPr>
              <a:t>Statistična</a:t>
            </a:r>
            <a:r>
              <a:rPr lang="sl-SI" sz="2400" smtClean="0"/>
              <a:t> enota</a:t>
            </a:r>
          </a:p>
          <a:p>
            <a:pPr lvl="1">
              <a:lnSpc>
                <a:spcPct val="90000"/>
              </a:lnSpc>
            </a:pPr>
            <a:r>
              <a:rPr lang="sl-SI" sz="2000" smtClean="0"/>
              <a:t>Posamezen član populacije</a:t>
            </a:r>
          </a:p>
          <a:p>
            <a:pPr lvl="1">
              <a:lnSpc>
                <a:spcPct val="90000"/>
              </a:lnSpc>
            </a:pPr>
            <a:r>
              <a:rPr lang="sl-SI" sz="2000" smtClean="0"/>
              <a:t>Element množice</a:t>
            </a:r>
          </a:p>
          <a:p>
            <a:pPr>
              <a:lnSpc>
                <a:spcPct val="90000"/>
              </a:lnSpc>
            </a:pPr>
            <a:r>
              <a:rPr lang="sl-SI" sz="2400" smtClean="0">
                <a:solidFill>
                  <a:schemeClr val="tx2"/>
                </a:solidFill>
              </a:rPr>
              <a:t>Statistični</a:t>
            </a:r>
            <a:r>
              <a:rPr lang="sl-SI" sz="2400" smtClean="0"/>
              <a:t> vzorec</a:t>
            </a:r>
          </a:p>
          <a:p>
            <a:pPr lvl="1">
              <a:lnSpc>
                <a:spcPct val="90000"/>
              </a:lnSpc>
            </a:pPr>
            <a:r>
              <a:rPr lang="sl-SI" sz="2000" smtClean="0"/>
              <a:t>Del populacije</a:t>
            </a:r>
          </a:p>
          <a:p>
            <a:pPr lvl="1">
              <a:lnSpc>
                <a:spcPct val="90000"/>
              </a:lnSpc>
            </a:pPr>
            <a:r>
              <a:rPr lang="sl-SI" sz="2000" smtClean="0"/>
              <a:t>Podmnožica </a:t>
            </a:r>
          </a:p>
          <a:p>
            <a:pPr>
              <a:lnSpc>
                <a:spcPct val="90000"/>
              </a:lnSpc>
            </a:pPr>
            <a:r>
              <a:rPr lang="sl-SI" sz="2400" smtClean="0">
                <a:solidFill>
                  <a:schemeClr val="tx2"/>
                </a:solidFill>
              </a:rPr>
              <a:t>Statistična</a:t>
            </a:r>
            <a:r>
              <a:rPr lang="sl-SI" sz="2400" smtClean="0"/>
              <a:t> spremenljivka</a:t>
            </a:r>
          </a:p>
          <a:p>
            <a:pPr lvl="1">
              <a:lnSpc>
                <a:spcPct val="90000"/>
              </a:lnSpc>
            </a:pPr>
            <a:r>
              <a:rPr lang="sl-SI" sz="2000" smtClean="0"/>
              <a:t>Lastnost </a:t>
            </a:r>
            <a:r>
              <a:rPr lang="sl-SI" sz="2000" smtClean="0">
                <a:solidFill>
                  <a:schemeClr val="accent1"/>
                </a:solidFill>
              </a:rPr>
              <a:t>posameznih članov</a:t>
            </a:r>
            <a:r>
              <a:rPr lang="sl-SI" sz="2000" smtClean="0"/>
              <a:t> populacije</a:t>
            </a:r>
          </a:p>
          <a:p>
            <a:pPr>
              <a:lnSpc>
                <a:spcPct val="90000"/>
              </a:lnSpc>
            </a:pPr>
            <a:r>
              <a:rPr lang="sl-SI" sz="2400" smtClean="0">
                <a:solidFill>
                  <a:schemeClr val="tx2"/>
                </a:solidFill>
              </a:rPr>
              <a:t>Statistični</a:t>
            </a:r>
            <a:r>
              <a:rPr lang="sl-SI" sz="2400" smtClean="0"/>
              <a:t> parameter</a:t>
            </a:r>
          </a:p>
          <a:p>
            <a:pPr lvl="1">
              <a:lnSpc>
                <a:spcPct val="90000"/>
              </a:lnSpc>
            </a:pPr>
            <a:r>
              <a:rPr lang="sl-SI" sz="2000" smtClean="0"/>
              <a:t>Lastnost </a:t>
            </a:r>
            <a:r>
              <a:rPr lang="sl-SI" sz="2000" smtClean="0">
                <a:solidFill>
                  <a:schemeClr val="accent1"/>
                </a:solidFill>
              </a:rPr>
              <a:t>celotne populacije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Osnovni pojmi v statistiki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531" name="Group 371"/>
          <p:cNvGraphicFramePr>
            <a:graphicFrameLocks noGrp="1"/>
          </p:cNvGraphicFramePr>
          <p:nvPr>
            <p:ph sz="half" idx="1"/>
          </p:nvPr>
        </p:nvGraphicFramePr>
        <p:xfrm>
          <a:off x="635000" y="1651000"/>
          <a:ext cx="5118100" cy="3275096"/>
        </p:xfrm>
        <a:graphic>
          <a:graphicData uri="http://schemas.openxmlformats.org/drawingml/2006/table">
            <a:tbl>
              <a:tblPr/>
              <a:tblGrid>
                <a:gridCol w="849313"/>
                <a:gridCol w="763587"/>
                <a:gridCol w="1031875"/>
                <a:gridCol w="1093788"/>
                <a:gridCol w="1379537"/>
              </a:tblGrid>
              <a:tr h="518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ocena x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(x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 povpr)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(x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 povpr)</a:t>
                      </a:r>
                      <a:r>
                        <a:rPr kumimoji="0" lang="sl-SI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(x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 povpr)</a:t>
                      </a:r>
                      <a:r>
                        <a:rPr kumimoji="0" lang="sl-SI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 *  </a:t>
                      </a: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  <a:r>
                        <a:rPr kumimoji="0" lang="sl-SI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3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3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1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3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7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2534" name="Group 374"/>
          <p:cNvGraphicFramePr>
            <a:graphicFrameLocks noGrp="1"/>
          </p:cNvGraphicFramePr>
          <p:nvPr>
            <p:ph sz="half" idx="2"/>
          </p:nvPr>
        </p:nvGraphicFramePr>
        <p:xfrm>
          <a:off x="622300" y="4927600"/>
          <a:ext cx="5143500" cy="352425"/>
        </p:xfrm>
        <a:graphic>
          <a:graphicData uri="http://schemas.openxmlformats.org/drawingml/2006/table">
            <a:tbl>
              <a:tblPr/>
              <a:tblGrid>
                <a:gridCol w="850900"/>
                <a:gridCol w="787400"/>
                <a:gridCol w="1028700"/>
                <a:gridCol w="1092200"/>
                <a:gridCol w="1384300"/>
              </a:tblGrid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 =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l-S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3. primer</a:t>
            </a:r>
          </a:p>
        </p:txBody>
      </p:sp>
      <p:graphicFrame>
        <p:nvGraphicFramePr>
          <p:cNvPr id="92535" name="Object 375"/>
          <p:cNvGraphicFramePr>
            <a:graphicFrameLocks noChangeAspect="1"/>
          </p:cNvGraphicFramePr>
          <p:nvPr/>
        </p:nvGraphicFramePr>
        <p:xfrm>
          <a:off x="6151563" y="4532313"/>
          <a:ext cx="138747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1" name="Enačba" r:id="rId3" imgW="761760" imgH="393480" progId="Equation.3">
                  <p:embed/>
                </p:oleObj>
              </mc:Choice>
              <mc:Fallback>
                <p:oleObj name="Enačba" r:id="rId3" imgW="761760" imgH="393480" progId="Equation.3">
                  <p:embed/>
                  <p:pic>
                    <p:nvPicPr>
                      <p:cNvPr id="0" name="Object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1563" y="4532313"/>
                        <a:ext cx="1387475" cy="71755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38100" algn="ctr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36" name="Object 376"/>
          <p:cNvGraphicFramePr>
            <a:graphicFrameLocks noChangeAspect="1"/>
          </p:cNvGraphicFramePr>
          <p:nvPr/>
        </p:nvGraphicFramePr>
        <p:xfrm>
          <a:off x="6008688" y="5595938"/>
          <a:ext cx="20637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2" name="Enačba" r:id="rId5" imgW="1079280" imgH="228600" progId="Equation.3">
                  <p:embed/>
                </p:oleObj>
              </mc:Choice>
              <mc:Fallback>
                <p:oleObj name="Enačba" r:id="rId5" imgW="1079280" imgH="228600" progId="Equation.3">
                  <p:embed/>
                  <p:pic>
                    <p:nvPicPr>
                      <p:cNvPr id="0" name="Object 3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8688" y="5595938"/>
                        <a:ext cx="2063750" cy="43815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38100" algn="ctr">
                            <a:solidFill>
                              <a:schemeClr val="accent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34" name="Rectangle 38"/>
          <p:cNvSpPr>
            <a:spLocks noChangeArrowheads="1"/>
          </p:cNvSpPr>
          <p:nvPr/>
        </p:nvSpPr>
        <p:spPr bwMode="auto">
          <a:xfrm>
            <a:off x="5219700" y="4051300"/>
            <a:ext cx="3683000" cy="2273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06537" name="Freeform 41"/>
          <p:cNvSpPr>
            <a:spLocks/>
          </p:cNvSpPr>
          <p:nvPr/>
        </p:nvSpPr>
        <p:spPr bwMode="auto">
          <a:xfrm>
            <a:off x="5838825" y="4629150"/>
            <a:ext cx="2327275" cy="1057275"/>
          </a:xfrm>
          <a:custGeom>
            <a:avLst/>
            <a:gdLst>
              <a:gd name="T0" fmla="*/ 0 w 1434"/>
              <a:gd name="T1" fmla="*/ 648 h 666"/>
              <a:gd name="T2" fmla="*/ 0 w 1434"/>
              <a:gd name="T3" fmla="*/ 600 h 666"/>
              <a:gd name="T4" fmla="*/ 96 w 1434"/>
              <a:gd name="T5" fmla="*/ 588 h 666"/>
              <a:gd name="T6" fmla="*/ 228 w 1434"/>
              <a:gd name="T7" fmla="*/ 564 h 666"/>
              <a:gd name="T8" fmla="*/ 324 w 1434"/>
              <a:gd name="T9" fmla="*/ 534 h 666"/>
              <a:gd name="T10" fmla="*/ 426 w 1434"/>
              <a:gd name="T11" fmla="*/ 498 h 666"/>
              <a:gd name="T12" fmla="*/ 498 w 1434"/>
              <a:gd name="T13" fmla="*/ 444 h 666"/>
              <a:gd name="T14" fmla="*/ 570 w 1434"/>
              <a:gd name="T15" fmla="*/ 336 h 666"/>
              <a:gd name="T16" fmla="*/ 624 w 1434"/>
              <a:gd name="T17" fmla="*/ 228 h 666"/>
              <a:gd name="T18" fmla="*/ 678 w 1434"/>
              <a:gd name="T19" fmla="*/ 114 h 666"/>
              <a:gd name="T20" fmla="*/ 720 w 1434"/>
              <a:gd name="T21" fmla="*/ 36 h 666"/>
              <a:gd name="T22" fmla="*/ 756 w 1434"/>
              <a:gd name="T23" fmla="*/ 0 h 666"/>
              <a:gd name="T24" fmla="*/ 810 w 1434"/>
              <a:gd name="T25" fmla="*/ 0 h 666"/>
              <a:gd name="T26" fmla="*/ 846 w 1434"/>
              <a:gd name="T27" fmla="*/ 66 h 666"/>
              <a:gd name="T28" fmla="*/ 882 w 1434"/>
              <a:gd name="T29" fmla="*/ 216 h 666"/>
              <a:gd name="T30" fmla="*/ 942 w 1434"/>
              <a:gd name="T31" fmla="*/ 390 h 666"/>
              <a:gd name="T32" fmla="*/ 1002 w 1434"/>
              <a:gd name="T33" fmla="*/ 474 h 666"/>
              <a:gd name="T34" fmla="*/ 1110 w 1434"/>
              <a:gd name="T35" fmla="*/ 522 h 666"/>
              <a:gd name="T36" fmla="*/ 1218 w 1434"/>
              <a:gd name="T37" fmla="*/ 558 h 666"/>
              <a:gd name="T38" fmla="*/ 1320 w 1434"/>
              <a:gd name="T39" fmla="*/ 570 h 666"/>
              <a:gd name="T40" fmla="*/ 1422 w 1434"/>
              <a:gd name="T41" fmla="*/ 576 h 666"/>
              <a:gd name="T42" fmla="*/ 1434 w 1434"/>
              <a:gd name="T43" fmla="*/ 666 h 666"/>
              <a:gd name="T44" fmla="*/ 0 w 1434"/>
              <a:gd name="T45" fmla="*/ 648 h 66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34"/>
              <a:gd name="T70" fmla="*/ 0 h 666"/>
              <a:gd name="T71" fmla="*/ 1434 w 1434"/>
              <a:gd name="T72" fmla="*/ 666 h 66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34" h="666">
                <a:moveTo>
                  <a:pt x="0" y="648"/>
                </a:moveTo>
                <a:cubicBezTo>
                  <a:pt x="0" y="632"/>
                  <a:pt x="0" y="616"/>
                  <a:pt x="0" y="600"/>
                </a:cubicBezTo>
                <a:lnTo>
                  <a:pt x="96" y="588"/>
                </a:lnTo>
                <a:lnTo>
                  <a:pt x="228" y="564"/>
                </a:lnTo>
                <a:lnTo>
                  <a:pt x="324" y="534"/>
                </a:lnTo>
                <a:lnTo>
                  <a:pt x="426" y="498"/>
                </a:lnTo>
                <a:lnTo>
                  <a:pt x="498" y="444"/>
                </a:lnTo>
                <a:lnTo>
                  <a:pt x="570" y="336"/>
                </a:lnTo>
                <a:lnTo>
                  <a:pt x="624" y="228"/>
                </a:lnTo>
                <a:lnTo>
                  <a:pt x="678" y="114"/>
                </a:lnTo>
                <a:lnTo>
                  <a:pt x="720" y="36"/>
                </a:lnTo>
                <a:lnTo>
                  <a:pt x="756" y="0"/>
                </a:lnTo>
                <a:lnTo>
                  <a:pt x="810" y="0"/>
                </a:lnTo>
                <a:lnTo>
                  <a:pt x="846" y="66"/>
                </a:lnTo>
                <a:lnTo>
                  <a:pt x="882" y="216"/>
                </a:lnTo>
                <a:lnTo>
                  <a:pt x="942" y="390"/>
                </a:lnTo>
                <a:lnTo>
                  <a:pt x="1002" y="474"/>
                </a:lnTo>
                <a:lnTo>
                  <a:pt x="1110" y="522"/>
                </a:lnTo>
                <a:lnTo>
                  <a:pt x="1218" y="558"/>
                </a:lnTo>
                <a:lnTo>
                  <a:pt x="1320" y="570"/>
                </a:lnTo>
                <a:lnTo>
                  <a:pt x="1422" y="576"/>
                </a:lnTo>
                <a:lnTo>
                  <a:pt x="1434" y="666"/>
                </a:lnTo>
                <a:lnTo>
                  <a:pt x="0" y="648"/>
                </a:lnTo>
                <a:close/>
              </a:path>
            </a:pathLst>
          </a:cu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Pomen standardnega odklona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62900" cy="4530725"/>
          </a:xfrm>
        </p:spPr>
        <p:txBody>
          <a:bodyPr/>
          <a:lstStyle/>
          <a:p>
            <a:r>
              <a:rPr lang="sl-SI" sz="2800" smtClean="0"/>
              <a:t>Če je standardni odklon enak 0, so vsi podatki točno na sredini </a:t>
            </a:r>
          </a:p>
          <a:p>
            <a:r>
              <a:rPr lang="sl-SI" sz="2800" smtClean="0"/>
              <a:t>Kaj pa če odklon ni enak 0?</a:t>
            </a:r>
          </a:p>
          <a:p>
            <a:pPr lvl="1"/>
            <a:r>
              <a:rPr lang="sl-SI" sz="2400" smtClean="0"/>
              <a:t>V 3. primeru je odklon enak 2</a:t>
            </a:r>
          </a:p>
          <a:p>
            <a:pPr lvl="1"/>
            <a:r>
              <a:rPr lang="sl-SI" sz="2400" smtClean="0"/>
              <a:t>To pomeni, da je večina podatkov največ za 2 enoti oddaljena od sredine</a:t>
            </a: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825500" y="4406900"/>
            <a:ext cx="37338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Natančneje: če je populacija “normalno porazdeljena”, je 2/3 podatkov za največ sigma oddaljenih od sredine </a:t>
            </a:r>
            <a:br>
              <a:rPr lang="sl-SI"/>
            </a:br>
            <a:r>
              <a:rPr lang="sl-SI"/>
              <a:t>in 95% podatkov ni več kot za 3*sigma oddaljeno od sredine</a:t>
            </a:r>
          </a:p>
        </p:txBody>
      </p:sp>
      <p:sp>
        <p:nvSpPr>
          <p:cNvPr id="106502" name="Freeform 6"/>
          <p:cNvSpPr>
            <a:spLocks/>
          </p:cNvSpPr>
          <p:nvPr/>
        </p:nvSpPr>
        <p:spPr bwMode="auto">
          <a:xfrm>
            <a:off x="5778500" y="4621213"/>
            <a:ext cx="2387600" cy="966787"/>
          </a:xfrm>
          <a:custGeom>
            <a:avLst/>
            <a:gdLst>
              <a:gd name="T0" fmla="*/ 0 w 1224"/>
              <a:gd name="T1" fmla="*/ 881 h 881"/>
              <a:gd name="T2" fmla="*/ 416 w 1224"/>
              <a:gd name="T3" fmla="*/ 673 h 881"/>
              <a:gd name="T4" fmla="*/ 664 w 1224"/>
              <a:gd name="T5" fmla="*/ 1 h 881"/>
              <a:gd name="T6" fmla="*/ 840 w 1224"/>
              <a:gd name="T7" fmla="*/ 665 h 881"/>
              <a:gd name="T8" fmla="*/ 1224 w 1224"/>
              <a:gd name="T9" fmla="*/ 857 h 8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24"/>
              <a:gd name="T16" fmla="*/ 0 h 881"/>
              <a:gd name="T17" fmla="*/ 1224 w 1224"/>
              <a:gd name="T18" fmla="*/ 881 h 8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24" h="881">
                <a:moveTo>
                  <a:pt x="0" y="881"/>
                </a:moveTo>
                <a:cubicBezTo>
                  <a:pt x="152" y="850"/>
                  <a:pt x="305" y="820"/>
                  <a:pt x="416" y="673"/>
                </a:cubicBezTo>
                <a:cubicBezTo>
                  <a:pt x="527" y="526"/>
                  <a:pt x="593" y="2"/>
                  <a:pt x="664" y="1"/>
                </a:cubicBezTo>
                <a:cubicBezTo>
                  <a:pt x="735" y="0"/>
                  <a:pt x="747" y="522"/>
                  <a:pt x="840" y="665"/>
                </a:cubicBezTo>
                <a:cubicBezTo>
                  <a:pt x="933" y="808"/>
                  <a:pt x="1078" y="832"/>
                  <a:pt x="1224" y="857"/>
                </a:cubicBezTo>
              </a:path>
            </a:pathLst>
          </a:custGeom>
          <a:noFill/>
          <a:ln w="38100" cap="flat" cmpd="sng">
            <a:solidFill>
              <a:schemeClr val="tx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06504" name="Freeform 8"/>
          <p:cNvSpPr>
            <a:spLocks/>
          </p:cNvSpPr>
          <p:nvPr/>
        </p:nvSpPr>
        <p:spPr bwMode="auto">
          <a:xfrm>
            <a:off x="6654800" y="5689600"/>
            <a:ext cx="406400" cy="147638"/>
          </a:xfrm>
          <a:custGeom>
            <a:avLst/>
            <a:gdLst>
              <a:gd name="T0" fmla="*/ 304 w 304"/>
              <a:gd name="T1" fmla="*/ 32 h 93"/>
              <a:gd name="T2" fmla="*/ 168 w 304"/>
              <a:gd name="T3" fmla="*/ 88 h 93"/>
              <a:gd name="T4" fmla="*/ 0 w 304"/>
              <a:gd name="T5" fmla="*/ 0 h 93"/>
              <a:gd name="T6" fmla="*/ 0 60000 65536"/>
              <a:gd name="T7" fmla="*/ 0 60000 65536"/>
              <a:gd name="T8" fmla="*/ 0 60000 65536"/>
              <a:gd name="T9" fmla="*/ 0 w 304"/>
              <a:gd name="T10" fmla="*/ 0 h 93"/>
              <a:gd name="T11" fmla="*/ 304 w 304"/>
              <a:gd name="T12" fmla="*/ 93 h 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4" h="93">
                <a:moveTo>
                  <a:pt x="304" y="32"/>
                </a:moveTo>
                <a:cubicBezTo>
                  <a:pt x="261" y="62"/>
                  <a:pt x="219" y="93"/>
                  <a:pt x="168" y="88"/>
                </a:cubicBezTo>
                <a:cubicBezTo>
                  <a:pt x="117" y="83"/>
                  <a:pt x="58" y="41"/>
                  <a:pt x="0" y="0"/>
                </a:cubicBezTo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06506" name="Line 10"/>
          <p:cNvSpPr>
            <a:spLocks noChangeShapeType="1"/>
          </p:cNvSpPr>
          <p:nvPr/>
        </p:nvSpPr>
        <p:spPr bwMode="auto">
          <a:xfrm flipV="1">
            <a:off x="5524500" y="5676900"/>
            <a:ext cx="32893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06507" name="Freeform 11"/>
          <p:cNvSpPr>
            <a:spLocks/>
          </p:cNvSpPr>
          <p:nvPr/>
        </p:nvSpPr>
        <p:spPr bwMode="auto">
          <a:xfrm>
            <a:off x="5803900" y="5765800"/>
            <a:ext cx="1270000" cy="211138"/>
          </a:xfrm>
          <a:custGeom>
            <a:avLst/>
            <a:gdLst>
              <a:gd name="T0" fmla="*/ 304 w 304"/>
              <a:gd name="T1" fmla="*/ 32 h 93"/>
              <a:gd name="T2" fmla="*/ 168 w 304"/>
              <a:gd name="T3" fmla="*/ 88 h 93"/>
              <a:gd name="T4" fmla="*/ 0 w 304"/>
              <a:gd name="T5" fmla="*/ 0 h 93"/>
              <a:gd name="T6" fmla="*/ 0 60000 65536"/>
              <a:gd name="T7" fmla="*/ 0 60000 65536"/>
              <a:gd name="T8" fmla="*/ 0 60000 65536"/>
              <a:gd name="T9" fmla="*/ 0 w 304"/>
              <a:gd name="T10" fmla="*/ 0 h 93"/>
              <a:gd name="T11" fmla="*/ 304 w 304"/>
              <a:gd name="T12" fmla="*/ 93 h 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4" h="93">
                <a:moveTo>
                  <a:pt x="304" y="32"/>
                </a:moveTo>
                <a:cubicBezTo>
                  <a:pt x="261" y="62"/>
                  <a:pt x="219" y="93"/>
                  <a:pt x="168" y="88"/>
                </a:cubicBezTo>
                <a:cubicBezTo>
                  <a:pt x="117" y="83"/>
                  <a:pt x="58" y="41"/>
                  <a:pt x="0" y="0"/>
                </a:cubicBezTo>
              </a:path>
            </a:pathLst>
          </a:custGeom>
          <a:noFill/>
          <a:ln w="38100" cap="flat" cmpd="sng">
            <a:solidFill>
              <a:schemeClr val="hlink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06508" name="Freeform 12"/>
          <p:cNvSpPr>
            <a:spLocks/>
          </p:cNvSpPr>
          <p:nvPr/>
        </p:nvSpPr>
        <p:spPr bwMode="auto">
          <a:xfrm flipH="1">
            <a:off x="7137400" y="5689600"/>
            <a:ext cx="406400" cy="147638"/>
          </a:xfrm>
          <a:custGeom>
            <a:avLst/>
            <a:gdLst>
              <a:gd name="T0" fmla="*/ 304 w 304"/>
              <a:gd name="T1" fmla="*/ 32 h 93"/>
              <a:gd name="T2" fmla="*/ 168 w 304"/>
              <a:gd name="T3" fmla="*/ 88 h 93"/>
              <a:gd name="T4" fmla="*/ 0 w 304"/>
              <a:gd name="T5" fmla="*/ 0 h 93"/>
              <a:gd name="T6" fmla="*/ 0 60000 65536"/>
              <a:gd name="T7" fmla="*/ 0 60000 65536"/>
              <a:gd name="T8" fmla="*/ 0 60000 65536"/>
              <a:gd name="T9" fmla="*/ 0 w 304"/>
              <a:gd name="T10" fmla="*/ 0 h 93"/>
              <a:gd name="T11" fmla="*/ 304 w 304"/>
              <a:gd name="T12" fmla="*/ 93 h 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4" h="93">
                <a:moveTo>
                  <a:pt x="304" y="32"/>
                </a:moveTo>
                <a:cubicBezTo>
                  <a:pt x="261" y="62"/>
                  <a:pt x="219" y="93"/>
                  <a:pt x="168" y="88"/>
                </a:cubicBezTo>
                <a:cubicBezTo>
                  <a:pt x="117" y="83"/>
                  <a:pt x="58" y="41"/>
                  <a:pt x="0" y="0"/>
                </a:cubicBezTo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06509" name="Freeform 13"/>
          <p:cNvSpPr>
            <a:spLocks/>
          </p:cNvSpPr>
          <p:nvPr/>
        </p:nvSpPr>
        <p:spPr bwMode="auto">
          <a:xfrm flipH="1">
            <a:off x="7137400" y="5765800"/>
            <a:ext cx="1092200" cy="211138"/>
          </a:xfrm>
          <a:custGeom>
            <a:avLst/>
            <a:gdLst>
              <a:gd name="T0" fmla="*/ 304 w 304"/>
              <a:gd name="T1" fmla="*/ 32 h 93"/>
              <a:gd name="T2" fmla="*/ 168 w 304"/>
              <a:gd name="T3" fmla="*/ 88 h 93"/>
              <a:gd name="T4" fmla="*/ 0 w 304"/>
              <a:gd name="T5" fmla="*/ 0 h 93"/>
              <a:gd name="T6" fmla="*/ 0 60000 65536"/>
              <a:gd name="T7" fmla="*/ 0 60000 65536"/>
              <a:gd name="T8" fmla="*/ 0 60000 65536"/>
              <a:gd name="T9" fmla="*/ 0 w 304"/>
              <a:gd name="T10" fmla="*/ 0 h 93"/>
              <a:gd name="T11" fmla="*/ 304 w 304"/>
              <a:gd name="T12" fmla="*/ 93 h 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4" h="93">
                <a:moveTo>
                  <a:pt x="304" y="32"/>
                </a:moveTo>
                <a:cubicBezTo>
                  <a:pt x="261" y="62"/>
                  <a:pt x="219" y="93"/>
                  <a:pt x="168" y="88"/>
                </a:cubicBezTo>
                <a:cubicBezTo>
                  <a:pt x="117" y="83"/>
                  <a:pt x="58" y="41"/>
                  <a:pt x="0" y="0"/>
                </a:cubicBezTo>
              </a:path>
            </a:pathLst>
          </a:custGeom>
          <a:noFill/>
          <a:ln w="38100" cap="flat" cmpd="sng">
            <a:solidFill>
              <a:schemeClr val="hlink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06514" name="Freeform 18"/>
          <p:cNvSpPr>
            <a:spLocks/>
          </p:cNvSpPr>
          <p:nvPr/>
        </p:nvSpPr>
        <p:spPr bwMode="auto">
          <a:xfrm>
            <a:off x="6677025" y="4616450"/>
            <a:ext cx="838200" cy="1047750"/>
          </a:xfrm>
          <a:custGeom>
            <a:avLst/>
            <a:gdLst>
              <a:gd name="T0" fmla="*/ 0 w 528"/>
              <a:gd name="T1" fmla="*/ 648 h 660"/>
              <a:gd name="T2" fmla="*/ 0 w 528"/>
              <a:gd name="T3" fmla="*/ 402 h 660"/>
              <a:gd name="T4" fmla="*/ 36 w 528"/>
              <a:gd name="T5" fmla="*/ 354 h 660"/>
              <a:gd name="T6" fmla="*/ 96 w 528"/>
              <a:gd name="T7" fmla="*/ 240 h 660"/>
              <a:gd name="T8" fmla="*/ 150 w 528"/>
              <a:gd name="T9" fmla="*/ 114 h 660"/>
              <a:gd name="T10" fmla="*/ 198 w 528"/>
              <a:gd name="T11" fmla="*/ 30 h 660"/>
              <a:gd name="T12" fmla="*/ 246 w 528"/>
              <a:gd name="T13" fmla="*/ 0 h 660"/>
              <a:gd name="T14" fmla="*/ 288 w 528"/>
              <a:gd name="T15" fmla="*/ 24 h 660"/>
              <a:gd name="T16" fmla="*/ 324 w 528"/>
              <a:gd name="T17" fmla="*/ 114 h 660"/>
              <a:gd name="T18" fmla="*/ 360 w 528"/>
              <a:gd name="T19" fmla="*/ 246 h 660"/>
              <a:gd name="T20" fmla="*/ 396 w 528"/>
              <a:gd name="T21" fmla="*/ 348 h 660"/>
              <a:gd name="T22" fmla="*/ 432 w 528"/>
              <a:gd name="T23" fmla="*/ 432 h 660"/>
              <a:gd name="T24" fmla="*/ 462 w 528"/>
              <a:gd name="T25" fmla="*/ 474 h 660"/>
              <a:gd name="T26" fmla="*/ 516 w 528"/>
              <a:gd name="T27" fmla="*/ 492 h 660"/>
              <a:gd name="T28" fmla="*/ 528 w 528"/>
              <a:gd name="T29" fmla="*/ 660 h 660"/>
              <a:gd name="T30" fmla="*/ 0 w 528"/>
              <a:gd name="T31" fmla="*/ 648 h 66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28"/>
              <a:gd name="T49" fmla="*/ 0 h 660"/>
              <a:gd name="T50" fmla="*/ 528 w 528"/>
              <a:gd name="T51" fmla="*/ 660 h 66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28" h="660">
                <a:moveTo>
                  <a:pt x="0" y="648"/>
                </a:moveTo>
                <a:cubicBezTo>
                  <a:pt x="0" y="566"/>
                  <a:pt x="0" y="484"/>
                  <a:pt x="0" y="402"/>
                </a:cubicBezTo>
                <a:lnTo>
                  <a:pt x="36" y="354"/>
                </a:lnTo>
                <a:lnTo>
                  <a:pt x="96" y="240"/>
                </a:lnTo>
                <a:lnTo>
                  <a:pt x="150" y="114"/>
                </a:lnTo>
                <a:lnTo>
                  <a:pt x="198" y="30"/>
                </a:lnTo>
                <a:lnTo>
                  <a:pt x="246" y="0"/>
                </a:lnTo>
                <a:lnTo>
                  <a:pt x="288" y="24"/>
                </a:lnTo>
                <a:lnTo>
                  <a:pt x="324" y="114"/>
                </a:lnTo>
                <a:lnTo>
                  <a:pt x="360" y="246"/>
                </a:lnTo>
                <a:lnTo>
                  <a:pt x="396" y="348"/>
                </a:lnTo>
                <a:lnTo>
                  <a:pt x="432" y="432"/>
                </a:lnTo>
                <a:lnTo>
                  <a:pt x="462" y="474"/>
                </a:lnTo>
                <a:lnTo>
                  <a:pt x="516" y="492"/>
                </a:lnTo>
                <a:lnTo>
                  <a:pt x="528" y="660"/>
                </a:lnTo>
                <a:lnTo>
                  <a:pt x="0" y="648"/>
                </a:lnTo>
                <a:close/>
              </a:path>
            </a:pathLst>
          </a:custGeom>
          <a:solidFill>
            <a:schemeClr val="accent1">
              <a:alpha val="4117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/>
          </a:p>
        </p:txBody>
      </p:sp>
      <p:graphicFrame>
        <p:nvGraphicFramePr>
          <p:cNvPr id="106519" name="Object 23"/>
          <p:cNvGraphicFramePr>
            <a:graphicFrameLocks noChangeAspect="1"/>
          </p:cNvGraphicFramePr>
          <p:nvPr/>
        </p:nvGraphicFramePr>
        <p:xfrm>
          <a:off x="6648450" y="5434013"/>
          <a:ext cx="444500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načba" r:id="rId3" imgW="266400" imgH="139680" progId="Equation.3">
                  <p:embed/>
                </p:oleObj>
              </mc:Choice>
              <mc:Fallback>
                <p:oleObj name="Enačba" r:id="rId3" imgW="266400" imgH="1396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450" y="5434013"/>
                        <a:ext cx="444500" cy="23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5" name="Object 29"/>
          <p:cNvGraphicFramePr>
            <a:graphicFrameLocks noChangeAspect="1"/>
          </p:cNvGraphicFramePr>
          <p:nvPr/>
        </p:nvGraphicFramePr>
        <p:xfrm>
          <a:off x="7440613" y="5964238"/>
          <a:ext cx="6096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načba" r:id="rId5" imgW="330120" imgH="177480" progId="Equation.3">
                  <p:embed/>
                </p:oleObj>
              </mc:Choice>
              <mc:Fallback>
                <p:oleObj name="Enačba" r:id="rId5" imgW="330120" imgH="17748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0613" y="5964238"/>
                        <a:ext cx="609600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6" name="Object 30"/>
          <p:cNvGraphicFramePr>
            <a:graphicFrameLocks noChangeAspect="1"/>
          </p:cNvGraphicFramePr>
          <p:nvPr/>
        </p:nvGraphicFramePr>
        <p:xfrm>
          <a:off x="6242050" y="5965825"/>
          <a:ext cx="52705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načba" r:id="rId7" imgW="330120" imgH="177480" progId="Equation.3">
                  <p:embed/>
                </p:oleObj>
              </mc:Choice>
              <mc:Fallback>
                <p:oleObj name="Enačba" r:id="rId7" imgW="330120" imgH="17748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050" y="5965825"/>
                        <a:ext cx="52705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33" name="Object 37"/>
          <p:cNvGraphicFramePr>
            <a:graphicFrameLocks noChangeAspect="1"/>
          </p:cNvGraphicFramePr>
          <p:nvPr/>
        </p:nvGraphicFramePr>
        <p:xfrm>
          <a:off x="7013575" y="5884863"/>
          <a:ext cx="203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načba" r:id="rId9" imgW="126720" imgH="215640" progId="Equation.3">
                  <p:embed/>
                </p:oleObj>
              </mc:Choice>
              <mc:Fallback>
                <p:oleObj name="Enačba" r:id="rId9" imgW="126720" imgH="21564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3575" y="5884863"/>
                        <a:ext cx="203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03" name="Line 7"/>
          <p:cNvSpPr>
            <a:spLocks noChangeShapeType="1"/>
          </p:cNvSpPr>
          <p:nvPr/>
        </p:nvSpPr>
        <p:spPr bwMode="auto">
          <a:xfrm>
            <a:off x="7073900" y="4381500"/>
            <a:ext cx="38100" cy="1511300"/>
          </a:xfrm>
          <a:prstGeom prst="line">
            <a:avLst/>
          </a:prstGeom>
          <a:noFill/>
          <a:ln w="38100">
            <a:solidFill>
              <a:schemeClr val="bg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graphicFrame>
        <p:nvGraphicFramePr>
          <p:cNvPr id="106542" name="Object 46"/>
          <p:cNvGraphicFramePr>
            <a:graphicFrameLocks noChangeAspect="1"/>
          </p:cNvGraphicFramePr>
          <p:nvPr/>
        </p:nvGraphicFramePr>
        <p:xfrm>
          <a:off x="7124700" y="5395913"/>
          <a:ext cx="44450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načba" r:id="rId11" imgW="266400" imgH="152280" progId="Equation.3">
                  <p:embed/>
                </p:oleObj>
              </mc:Choice>
              <mc:Fallback>
                <p:oleObj name="Enačba" r:id="rId11" imgW="266400" imgH="15228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700" y="5395913"/>
                        <a:ext cx="444500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45" name="Text Box 49"/>
          <p:cNvSpPr txBox="1">
            <a:spLocks noChangeArrowheads="1"/>
          </p:cNvSpPr>
          <p:nvPr/>
        </p:nvSpPr>
        <p:spPr bwMode="auto">
          <a:xfrm>
            <a:off x="7327900" y="4038600"/>
            <a:ext cx="10795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 sz="1400" b="1">
                <a:solidFill>
                  <a:schemeClr val="accent1"/>
                </a:solidFill>
              </a:rPr>
              <a:t>2/3 podatkov je tu notri</a:t>
            </a:r>
          </a:p>
        </p:txBody>
      </p:sp>
      <p:sp>
        <p:nvSpPr>
          <p:cNvPr id="106546" name="Line 50"/>
          <p:cNvSpPr>
            <a:spLocks noChangeShapeType="1"/>
          </p:cNvSpPr>
          <p:nvPr/>
        </p:nvSpPr>
        <p:spPr bwMode="auto">
          <a:xfrm flipH="1">
            <a:off x="7226300" y="4813300"/>
            <a:ext cx="355600" cy="406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06547" name="Text Box 51"/>
          <p:cNvSpPr txBox="1">
            <a:spLocks noChangeArrowheads="1"/>
          </p:cNvSpPr>
          <p:nvPr/>
        </p:nvSpPr>
        <p:spPr bwMode="auto">
          <a:xfrm>
            <a:off x="7848600" y="4686300"/>
            <a:ext cx="10795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 sz="1400" b="1">
                <a:solidFill>
                  <a:schemeClr val="hlink"/>
                </a:solidFill>
              </a:rPr>
              <a:t>95 % podatkov je tu notri</a:t>
            </a:r>
          </a:p>
        </p:txBody>
      </p:sp>
      <p:sp>
        <p:nvSpPr>
          <p:cNvPr id="106548" name="Line 52"/>
          <p:cNvSpPr>
            <a:spLocks noChangeShapeType="1"/>
          </p:cNvSpPr>
          <p:nvPr/>
        </p:nvSpPr>
        <p:spPr bwMode="auto">
          <a:xfrm flipH="1">
            <a:off x="7620000" y="5321300"/>
            <a:ext cx="241300" cy="27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106550" name="Text Box 54"/>
          <p:cNvSpPr txBox="1">
            <a:spLocks noChangeArrowheads="1"/>
          </p:cNvSpPr>
          <p:nvPr/>
        </p:nvSpPr>
        <p:spPr bwMode="auto">
          <a:xfrm>
            <a:off x="825500" y="6323013"/>
            <a:ext cx="7531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Kaj pa je “normalna porazdelitev”? To prepustimo gimnazijcem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34" grpId="0" animBg="1"/>
      <p:bldP spid="106537" grpId="0" animBg="1"/>
      <p:bldP spid="106499" grpId="0" build="p"/>
      <p:bldP spid="106500" grpId="0"/>
      <p:bldP spid="106502" grpId="0" animBg="1"/>
      <p:bldP spid="106502" grpId="1" animBg="1"/>
      <p:bldP spid="106504" grpId="0" animBg="1"/>
      <p:bldP spid="106506" grpId="0" animBg="1"/>
      <p:bldP spid="106507" grpId="0" animBg="1"/>
      <p:bldP spid="106508" grpId="0" animBg="1"/>
      <p:bldP spid="106509" grpId="0" animBg="1"/>
      <p:bldP spid="106514" grpId="0" animBg="1"/>
      <p:bldP spid="106503" grpId="0" animBg="1"/>
      <p:bldP spid="106545" grpId="0"/>
      <p:bldP spid="106546" grpId="0" animBg="1"/>
      <p:bldP spid="106547" grpId="0"/>
      <p:bldP spid="106548" grpId="0" animBg="1"/>
      <p:bldP spid="1065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sl-SI" sz="2800" smtClean="0"/>
              <a:t>Primer:</a:t>
            </a:r>
          </a:p>
          <a:p>
            <a:pPr lvl="1"/>
            <a:r>
              <a:rPr lang="sl-SI" sz="2400" smtClean="0"/>
              <a:t>V podjetju </a:t>
            </a:r>
            <a:r>
              <a:rPr lang="sl-SI" sz="2400" i="1" smtClean="0"/>
              <a:t>Zadovoljni Kranjc</a:t>
            </a:r>
            <a:r>
              <a:rPr lang="sl-SI" sz="2400" smtClean="0"/>
              <a:t> so med delavci naredili anketo o zadovoljstvu pri delu. Vsak zaposleni je svoje zadovoljstvo ocenil z oceno od 1 do 10.</a:t>
            </a:r>
            <a:br>
              <a:rPr lang="sl-SI" sz="2400" smtClean="0"/>
            </a:br>
            <a:endParaRPr lang="sl-SI" sz="2400" smtClean="0"/>
          </a:p>
          <a:p>
            <a:pPr lvl="1"/>
            <a:r>
              <a:rPr lang="sl-SI" sz="2400" smtClean="0"/>
              <a:t>Populacija: Vsi zaposleni v tem podjetju</a:t>
            </a:r>
          </a:p>
          <a:p>
            <a:pPr lvl="1"/>
            <a:r>
              <a:rPr lang="sl-SI" sz="2400" smtClean="0"/>
              <a:t>Enota: posamezen delavec</a:t>
            </a:r>
          </a:p>
          <a:p>
            <a:pPr lvl="1"/>
            <a:r>
              <a:rPr lang="sl-SI" sz="2400" smtClean="0"/>
              <a:t>Vzorec:</a:t>
            </a:r>
          </a:p>
          <a:p>
            <a:pPr lvl="2"/>
            <a:r>
              <a:rPr lang="sl-SI" sz="2000" smtClean="0"/>
              <a:t>Vsi delavci iz nočne izmene</a:t>
            </a:r>
          </a:p>
          <a:p>
            <a:pPr lvl="2"/>
            <a:r>
              <a:rPr lang="sl-SI" sz="2000" smtClean="0"/>
              <a:t>Vsi delavci moškega spola</a:t>
            </a:r>
          </a:p>
          <a:p>
            <a:pPr lvl="2"/>
            <a:r>
              <a:rPr lang="sl-SI" sz="2000" smtClean="0"/>
              <a:t>Vsi delavci, mlajši od 40 let</a:t>
            </a:r>
          </a:p>
          <a:p>
            <a:pPr lvl="2"/>
            <a:r>
              <a:rPr lang="sl-SI" sz="2000" smtClean="0"/>
              <a:t>…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Osnovni pojmi v statistiki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r>
              <a:rPr lang="sl-SI" sz="2800" smtClean="0"/>
              <a:t>Primer:</a:t>
            </a:r>
          </a:p>
          <a:p>
            <a:pPr lvl="1"/>
            <a:r>
              <a:rPr lang="sl-SI" sz="2400" smtClean="0"/>
              <a:t>V podjetju </a:t>
            </a:r>
            <a:r>
              <a:rPr lang="sl-SI" sz="2400" i="1" smtClean="0"/>
              <a:t>Zadovoljni Kranjc</a:t>
            </a:r>
            <a:r>
              <a:rPr lang="sl-SI" sz="2400" smtClean="0"/>
              <a:t> so med delavci naredili anketo o zadovoljstvu pri delu. Vsak zaposleni je svoje zadovoljstvo ocenil z oceno od 1 do 10.</a:t>
            </a:r>
            <a:br>
              <a:rPr lang="sl-SI" sz="2400" smtClean="0"/>
            </a:br>
            <a:endParaRPr lang="sl-SI" sz="2400" smtClean="0"/>
          </a:p>
          <a:p>
            <a:pPr lvl="1"/>
            <a:r>
              <a:rPr lang="sl-SI" sz="2400" smtClean="0"/>
              <a:t>Spremenljivka: ocena zadovoljstva</a:t>
            </a:r>
          </a:p>
          <a:p>
            <a:pPr lvl="1"/>
            <a:r>
              <a:rPr lang="sl-SI" sz="2400" smtClean="0"/>
              <a:t>Parameter: </a:t>
            </a:r>
          </a:p>
          <a:p>
            <a:pPr lvl="2"/>
            <a:r>
              <a:rPr lang="sl-SI" sz="2000" smtClean="0"/>
              <a:t>najvišja ocena</a:t>
            </a:r>
          </a:p>
          <a:p>
            <a:pPr lvl="2"/>
            <a:r>
              <a:rPr lang="sl-SI" sz="2000" smtClean="0"/>
              <a:t>najpogostejša ocena</a:t>
            </a:r>
          </a:p>
          <a:p>
            <a:pPr lvl="2"/>
            <a:r>
              <a:rPr lang="sl-SI" sz="2000" smtClean="0"/>
              <a:t>povprečna ocena</a:t>
            </a:r>
          </a:p>
          <a:p>
            <a:pPr lvl="2"/>
            <a:r>
              <a:rPr lang="sl-SI" sz="2000" smtClean="0"/>
              <a:t>…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Osnovni pojmi v statistiki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sz="2800" smtClean="0"/>
              <a:t>2. primer:</a:t>
            </a:r>
          </a:p>
          <a:p>
            <a:pPr lvl="1">
              <a:lnSpc>
                <a:spcPct val="90000"/>
              </a:lnSpc>
            </a:pPr>
            <a:r>
              <a:rPr lang="sl-SI" sz="2400" smtClean="0"/>
              <a:t>Populacija: Vse živali v Ljubljanskem živalskem vrtu</a:t>
            </a:r>
            <a:br>
              <a:rPr lang="sl-SI" sz="2400" smtClean="0"/>
            </a:br>
            <a:r>
              <a:rPr lang="sl-SI" sz="240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sl-SI" sz="2400" smtClean="0"/>
              <a:t>Enota: posamezna žival</a:t>
            </a:r>
          </a:p>
          <a:p>
            <a:pPr lvl="1">
              <a:lnSpc>
                <a:spcPct val="90000"/>
              </a:lnSpc>
            </a:pPr>
            <a:r>
              <a:rPr lang="sl-SI" sz="2400" smtClean="0"/>
              <a:t>Vzorec: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Vsi sesalci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Vse živali ženskega spola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Vse živali brez nog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Vse bele živali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Vse živali rojene 2006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Vse afriške živali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…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Osnovni pojmi v statistiki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sz="2800" smtClean="0"/>
              <a:t>2. primer:</a:t>
            </a:r>
          </a:p>
          <a:p>
            <a:pPr lvl="1">
              <a:lnSpc>
                <a:spcPct val="90000"/>
              </a:lnSpc>
            </a:pPr>
            <a:r>
              <a:rPr lang="sl-SI" sz="2400" smtClean="0"/>
              <a:t>Populacija: Vse živali v Ljubljanskem živalskem vrtu</a:t>
            </a:r>
            <a:br>
              <a:rPr lang="sl-SI" sz="2400" smtClean="0"/>
            </a:br>
            <a:r>
              <a:rPr lang="sl-SI" sz="240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sl-SI" sz="2400" smtClean="0"/>
              <a:t>Spremenljivka: 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Teža živali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Število nog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Ime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Država rojstva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Barva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Količina potrebne hrane na dan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Cena dnevne oskrbe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Zdravstveno stanje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…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Osnovni pojmi v statistiki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sz="2800" smtClean="0"/>
              <a:t>2. primer:</a:t>
            </a:r>
          </a:p>
          <a:p>
            <a:pPr lvl="1">
              <a:lnSpc>
                <a:spcPct val="90000"/>
              </a:lnSpc>
            </a:pPr>
            <a:r>
              <a:rPr lang="sl-SI" sz="2400" smtClean="0"/>
              <a:t>Populacija: Vse živali v Ljubljanskem živalskem vrtu </a:t>
            </a:r>
            <a:br>
              <a:rPr lang="sl-SI" sz="2400" smtClean="0"/>
            </a:br>
            <a:endParaRPr lang="sl-SI" sz="2400" smtClean="0"/>
          </a:p>
          <a:p>
            <a:pPr lvl="1">
              <a:lnSpc>
                <a:spcPct val="90000"/>
              </a:lnSpc>
            </a:pPr>
            <a:r>
              <a:rPr lang="sl-SI" sz="2400" smtClean="0"/>
              <a:t>Parameter: 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Povprečna teža živali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Povprečna starost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Najpogostejša vrsta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Povprečna poraba hrane z posamezno žival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Najpogostejša barva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Število vseh zastopanih živalskih vrst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Število letošnjih mladičev</a:t>
            </a:r>
          </a:p>
          <a:p>
            <a:pPr lvl="2">
              <a:lnSpc>
                <a:spcPct val="90000"/>
              </a:lnSpc>
            </a:pPr>
            <a:r>
              <a:rPr lang="sl-SI" sz="2000" smtClean="0"/>
              <a:t>…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Osnovni pojmi v statistiki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smtClean="0"/>
              <a:t>3. primer:</a:t>
            </a:r>
          </a:p>
          <a:p>
            <a:pPr lvl="1">
              <a:lnSpc>
                <a:spcPct val="90000"/>
              </a:lnSpc>
            </a:pPr>
            <a:r>
              <a:rPr lang="sl-SI" smtClean="0"/>
              <a:t>Populacija: Artikli v trgovini Peharček</a:t>
            </a:r>
            <a:br>
              <a:rPr lang="sl-SI" smtClean="0"/>
            </a:br>
            <a:endParaRPr lang="sl-SI" smtClean="0"/>
          </a:p>
          <a:p>
            <a:pPr lvl="1">
              <a:lnSpc>
                <a:spcPct val="90000"/>
              </a:lnSpc>
            </a:pPr>
            <a:r>
              <a:rPr lang="sl-SI" smtClean="0"/>
              <a:t>Enota: posamezen artikel</a:t>
            </a:r>
          </a:p>
          <a:p>
            <a:pPr lvl="1">
              <a:lnSpc>
                <a:spcPct val="90000"/>
              </a:lnSpc>
            </a:pPr>
            <a:r>
              <a:rPr lang="sl-SI" smtClean="0"/>
              <a:t>Vzorci: 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Prehrambeni artikli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Stekleni artikli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Hitro pokvarljivi artikli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Artikli, cenejši od 10 evrov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Artikli v plastični embalaži</a:t>
            </a:r>
          </a:p>
          <a:p>
            <a:pPr lvl="2">
              <a:lnSpc>
                <a:spcPct val="90000"/>
              </a:lnSpc>
            </a:pPr>
            <a:r>
              <a:rPr lang="sl-SI" smtClean="0"/>
              <a:t>…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l-SI"/>
              <a:t>Osnovni pojmi v statistiki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ekanje">
  <a:themeElements>
    <a:clrScheme name="Stek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tek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tek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ekanj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Stekanj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Stekanj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Stekanj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410</TotalTime>
  <Words>1170</Words>
  <Application>Microsoft Office PowerPoint</Application>
  <PresentationFormat>Diaprojekcija na zaslonu (4:3)</PresentationFormat>
  <Paragraphs>508</Paragraphs>
  <Slides>31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Vdelani OLE strežniki</vt:lpstr>
      </vt:variant>
      <vt:variant>
        <vt:i4>2</vt:i4>
      </vt:variant>
      <vt:variant>
        <vt:lpstr>Naslovi diapozitivov</vt:lpstr>
      </vt:variant>
      <vt:variant>
        <vt:i4>31</vt:i4>
      </vt:variant>
    </vt:vector>
  </HeadingPairs>
  <TitlesOfParts>
    <vt:vector size="34" baseType="lpstr">
      <vt:lpstr>Stekanje</vt:lpstr>
      <vt:lpstr>Grafikon</vt:lpstr>
      <vt:lpstr>Enačba</vt:lpstr>
      <vt:lpstr>Osnove statistike</vt:lpstr>
      <vt:lpstr>Statistika</vt:lpstr>
      <vt:lpstr>Osnovni pojmi v statistiki</vt:lpstr>
      <vt:lpstr>Osnovni pojmi v statistiki</vt:lpstr>
      <vt:lpstr>Osnovni pojmi v statistiki</vt:lpstr>
      <vt:lpstr>Osnovni pojmi v statistiki</vt:lpstr>
      <vt:lpstr>Osnovni pojmi v statistiki</vt:lpstr>
      <vt:lpstr>Osnovni pojmi v statistiki</vt:lpstr>
      <vt:lpstr>Osnovni pojmi v statistiki</vt:lpstr>
      <vt:lpstr>Osnovni pojmi v statistiki</vt:lpstr>
      <vt:lpstr>Osnovni pojmi v statistiki</vt:lpstr>
      <vt:lpstr>Vrste spremenljivk</vt:lpstr>
      <vt:lpstr>Urejanje in razvrščanje podatkov</vt:lpstr>
      <vt:lpstr>Razvrščanje v razrede</vt:lpstr>
      <vt:lpstr>Razvrščanje v razrede</vt:lpstr>
      <vt:lpstr>Grafični prikaz podatkov</vt:lpstr>
      <vt:lpstr>Graf</vt:lpstr>
      <vt:lpstr>Histogram</vt:lpstr>
      <vt:lpstr>Statistični kolač</vt:lpstr>
      <vt:lpstr>Statistični parametri</vt:lpstr>
      <vt:lpstr>Aritmetična sredina - x</vt:lpstr>
      <vt:lpstr>Modus - Mo</vt:lpstr>
      <vt:lpstr>Mediana - Me</vt:lpstr>
      <vt:lpstr>Razpršenost podatkov</vt:lpstr>
      <vt:lpstr>Razpršenost podatkov</vt:lpstr>
      <vt:lpstr>Razpršenost podatkov</vt:lpstr>
      <vt:lpstr>Razpršenost podatkov</vt:lpstr>
      <vt:lpstr>1. primer</vt:lpstr>
      <vt:lpstr>2. primer</vt:lpstr>
      <vt:lpstr>3. primer</vt:lpstr>
      <vt:lpstr>Pomen standardnega odklona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Petra</dc:creator>
  <cp:lastModifiedBy>16</cp:lastModifiedBy>
  <cp:revision>81</cp:revision>
  <cp:lastPrinted>1601-01-01T00:00:00Z</cp:lastPrinted>
  <dcterms:created xsi:type="dcterms:W3CDTF">1601-01-01T00:00:00Z</dcterms:created>
  <dcterms:modified xsi:type="dcterms:W3CDTF">2013-09-18T07:55:27Z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