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287" r:id="rId4"/>
    <p:sldId id="288" r:id="rId5"/>
    <p:sldId id="307" r:id="rId6"/>
    <p:sldId id="309" r:id="rId7"/>
    <p:sldId id="308" r:id="rId8"/>
    <p:sldId id="320" r:id="rId9"/>
    <p:sldId id="335" r:id="rId10"/>
    <p:sldId id="336" r:id="rId11"/>
    <p:sldId id="324" r:id="rId12"/>
    <p:sldId id="299" r:id="rId13"/>
    <p:sldId id="318" r:id="rId14"/>
    <p:sldId id="322" r:id="rId15"/>
    <p:sldId id="327" r:id="rId16"/>
    <p:sldId id="328" r:id="rId17"/>
    <p:sldId id="303" r:id="rId18"/>
    <p:sldId id="277" r:id="rId19"/>
    <p:sldId id="325" r:id="rId20"/>
    <p:sldId id="315" r:id="rId21"/>
    <p:sldId id="332" r:id="rId22"/>
    <p:sldId id="314" r:id="rId23"/>
    <p:sldId id="296" r:id="rId24"/>
    <p:sldId id="311" r:id="rId25"/>
    <p:sldId id="261" r:id="rId26"/>
    <p:sldId id="279" r:id="rId27"/>
    <p:sldId id="312" r:id="rId28"/>
    <p:sldId id="264" r:id="rId29"/>
    <p:sldId id="283" r:id="rId30"/>
    <p:sldId id="263" r:id="rId31"/>
    <p:sldId id="267" r:id="rId32"/>
    <p:sldId id="326" r:id="rId33"/>
    <p:sldId id="331" r:id="rId34"/>
    <p:sldId id="301" r:id="rId35"/>
    <p:sldId id="282" r:id="rId36"/>
    <p:sldId id="329" r:id="rId37"/>
    <p:sldId id="313" r:id="rId38"/>
    <p:sldId id="293" r:id="rId39"/>
    <p:sldId id="291" r:id="rId40"/>
    <p:sldId id="265" r:id="rId41"/>
    <p:sldId id="337" r:id="rId42"/>
    <p:sldId id="266" r:id="rId43"/>
    <p:sldId id="321" r:id="rId44"/>
    <p:sldId id="270" r:id="rId45"/>
    <p:sldId id="302" r:id="rId46"/>
    <p:sldId id="271" r:id="rId47"/>
    <p:sldId id="269" r:id="rId48"/>
    <p:sldId id="268" r:id="rId49"/>
    <p:sldId id="334" r:id="rId50"/>
    <p:sldId id="310" r:id="rId51"/>
    <p:sldId id="272" r:id="rId52"/>
    <p:sldId id="280" r:id="rId53"/>
    <p:sldId id="319" r:id="rId54"/>
    <p:sldId id="300" r:id="rId55"/>
    <p:sldId id="278" r:id="rId56"/>
    <p:sldId id="297" r:id="rId57"/>
    <p:sldId id="298" r:id="rId58"/>
    <p:sldId id="333" r:id="rId59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2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4" autoAdjust="0"/>
    <p:restoredTop sz="94660"/>
  </p:normalViewPr>
  <p:slideViewPr>
    <p:cSldViewPr>
      <p:cViewPr varScale="1">
        <p:scale>
          <a:sx n="69" d="100"/>
          <a:sy n="69" d="100"/>
        </p:scale>
        <p:origin x="4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" name="Rectangle 2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Oval 28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29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A415-D659-455B-9EA4-A516EBC15E40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EACD9F-E111-4B26-9F14-3C137BB9C3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114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CF8E7-7CA4-4B05-B614-A186D6EDD486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C842D-6038-4132-A44F-22990CFEE4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7177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Straight Connector 27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28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29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645E4-E1C0-4FB7-A59A-85D93D8DED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DAE6C-8172-41BA-810C-23722D7E65B4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6116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84589-95BC-4CCB-ADAD-81637361EF08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0E89E-8EDA-4539-8AB7-BB73CBC99D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864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Straight Connector 29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30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31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22D7-8B1E-493D-BAA2-99E5626A5493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A0E383A-0175-4082-BA0F-5BDE4166F5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7049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A8E41-4267-40CB-B777-B12B34009913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7AC57-27AC-44DB-82AA-2F7B70F81F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8733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1" name="Rectangle 2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2" name="Rectangle 26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8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9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Oval 30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31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51A04-A032-4E3D-8879-4EC5B397E567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A765278-D3A4-47F6-AED3-93AEC47510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3639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D206A-9368-4AC5-A4C4-BEC4838B13FE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97327-63EB-4F9C-9C15-D9B008792E5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726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63E09-9D04-4A70-8CCB-D3529F03845E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C9B28CF-2305-4E67-AC15-9A49CC945B0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014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" name="Rectangle 26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Straight Connector 2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3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6006F77-3ADD-4962-A0BF-46B14BDE0F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61964-35D0-4E8C-A4A6-5876DAA95D42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6835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Oval 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3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B8C55-C65E-40F6-8209-CFF3E13F1A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4B9CE-49DA-4E86-B0ED-E28087204D73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230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sl-SI" smtClean="0">
              <a:latin typeface="Georgia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B7DC24-7326-44BB-BC9D-18015C72B568}" type="datetimeFigureOut">
              <a:rPr lang="sl-SI"/>
              <a:pPr>
                <a:defRPr/>
              </a:pPr>
              <a:t>21. 10. 2019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677B8A-22C3-40EC-B909-155DB8C9CA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text styles</a:t>
            </a:r>
          </a:p>
          <a:p>
            <a:pPr lvl="1"/>
            <a:r>
              <a:rPr lang="en-US" altLang="sl-SI" smtClean="0"/>
              <a:t>Second level</a:t>
            </a:r>
          </a:p>
          <a:p>
            <a:pPr lvl="2"/>
            <a:r>
              <a:rPr lang="en-US" altLang="sl-SI" smtClean="0"/>
              <a:t>Third level</a:t>
            </a:r>
          </a:p>
          <a:p>
            <a:pPr lvl="3"/>
            <a:r>
              <a:rPr lang="en-US" altLang="sl-SI" smtClean="0"/>
              <a:t>Fourth level</a:t>
            </a:r>
          </a:p>
          <a:p>
            <a:pPr lvl="4"/>
            <a:r>
              <a:rPr lang="en-US" altLang="sl-SI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time_continue=76&amp;v=eY-44iPSWIU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d6zIuACLw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youtube.com/watch?time_continue=21&amp;v=45yabrnryXk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hyperlink" Target="https://www.youtube.com/watch?v=ZfrfTcs6cVM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downvids.net/kapljica-vode-slow-motion-49417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32.png"/><Relationship Id="rId4" Type="http://schemas.openxmlformats.org/officeDocument/2006/relationships/hyperlink" Target="http://en.wikipedia.org/wiki/Surface_tensio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eucbeniki.sio.si/kemija1/573/index3.html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phet.colorado.edu/sims/html/states-of-matter/latest/states-of-matter_en.html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upload.wikimedia.org/wikipedia/commons/b/bd/Water_drop_animation_enhanced_small.gif" TargetMode="Externa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www.youtube.com/watch?time_continue=1&amp;v=TLbhrMCM4_0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//upload.wikimedia.org/wikipedia/commons/8/85/CapillaryAction.sv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9.png"/><Relationship Id="rId4" Type="http://schemas.openxmlformats.org/officeDocument/2006/relationships/hyperlink" Target="http://www.fiz.e-va.si/lessons/205/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hyperlink" Target="http://www.wikiwand.com/en/Surface_tension" TargetMode="Externa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www.youtube.com/watch?v=CT4pURpXkbY" TargetMode="Externa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s://prezi.com/hzn2xttkvxyf/povrsinska-napetost/" TargetMode="Externa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://si.openprof.com/wb/povr%C5%A1inska_napetost?ch=1176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://www.nauk.si/materials/4415/out/#state=17" TargetMode="Externa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://corinto.pucp.edu.pe/quimicageneral/contenido/54-propiedades-de-los-liquidos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time_continue=75&amp;v=8O8PuMkiim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time_continue=80&amp;v=u5AxlJSiEEs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sl-SI" dirty="0"/>
          </a:p>
        </p:txBody>
      </p:sp>
      <p:sp>
        <p:nvSpPr>
          <p:cNvPr id="1331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altLang="sl-SI" sz="6600" dirty="0" smtClean="0"/>
              <a:t>Površinska napetost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Oljna kapljica v alkoholu</a:t>
            </a:r>
            <a:endParaRPr lang="sl-SI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380" y="2636912"/>
            <a:ext cx="7070266" cy="406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6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lahko komarji </a:t>
            </a:r>
            <a:r>
              <a:rPr lang="sl-SI" dirty="0" smtClean="0"/>
              <a:t>in </a:t>
            </a:r>
            <a:r>
              <a:rPr lang="sl-SI" dirty="0"/>
              <a:t>pajki</a:t>
            </a:r>
            <a:r>
              <a:rPr lang="sl-SI" dirty="0" smtClean="0"/>
              <a:t> hodijo </a:t>
            </a:r>
            <a:r>
              <a:rPr lang="sl-SI" dirty="0"/>
              <a:t>po vodi?</a:t>
            </a:r>
          </a:p>
        </p:txBody>
      </p:sp>
      <p:pic>
        <p:nvPicPr>
          <p:cNvPr id="4" name="Picture 4" descr="File:WaterstriderEnWik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t="13151" r="9013" b="-5417"/>
          <a:stretch/>
        </p:blipFill>
        <p:spPr bwMode="auto">
          <a:xfrm>
            <a:off x="184029" y="2512352"/>
            <a:ext cx="4853257" cy="42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defneapul-cive1170.wikispaces.com/file/view/96-junephoto45-SurfaceTension.jpg/32816533/96-junephoto45-SurfaceTension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25" t="788" r="36448" b="-788"/>
          <a:stretch/>
        </p:blipFill>
        <p:spPr bwMode="auto">
          <a:xfrm>
            <a:off x="4830568" y="2512352"/>
            <a:ext cx="4173473" cy="406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5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311424"/>
          </a:xfrm>
        </p:spPr>
        <p:txBody>
          <a:bodyPr/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Kako lahko živali hodijo po vodi, človek pa ne more?</a:t>
            </a:r>
            <a:endParaRPr lang="sl-SI" dirty="0"/>
          </a:p>
        </p:txBody>
      </p:sp>
      <p:sp>
        <p:nvSpPr>
          <p:cNvPr id="6" name="Ograda besedila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028" name="Picture 4" descr="Povezana slik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9"/>
          <a:stretch/>
        </p:blipFill>
        <p:spPr bwMode="auto">
          <a:xfrm>
            <a:off x="207963" y="2112742"/>
            <a:ext cx="8801100" cy="460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1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00" t="17400" r="21363" b="10317"/>
          <a:stretch/>
        </p:blipFill>
        <p:spPr bwMode="auto">
          <a:xfrm>
            <a:off x="3866942" y="4113089"/>
            <a:ext cx="512642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lahko živali hodijo po vodi, človek pa ne more?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0" t="-1644" r="35575" b="1644"/>
          <a:stretch/>
        </p:blipFill>
        <p:spPr bwMode="auto">
          <a:xfrm>
            <a:off x="192049" y="2281126"/>
            <a:ext cx="3781284" cy="4424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Slika 5">
            <a:hlinkClick r:id="rId4"/>
          </p:cNvPr>
          <p:cNvPicPr/>
          <p:nvPr/>
        </p:nvPicPr>
        <p:blipFill rotWithShape="1">
          <a:blip r:embed="rId5"/>
          <a:srcRect l="6979" t="31754" r="34779" b="32843"/>
          <a:stretch/>
        </p:blipFill>
        <p:spPr>
          <a:xfrm>
            <a:off x="3995936" y="2403821"/>
            <a:ext cx="5001474" cy="170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lahko živali hodijo po vodi, človek pa ne more?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4" b="17836"/>
          <a:stretch/>
        </p:blipFill>
        <p:spPr bwMode="auto">
          <a:xfrm>
            <a:off x="179511" y="2199016"/>
            <a:ext cx="8793099" cy="4492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620688"/>
            <a:ext cx="7772400" cy="1584176"/>
          </a:xfrm>
        </p:spPr>
        <p:txBody>
          <a:bodyPr/>
          <a:lstStyle/>
          <a:p>
            <a:r>
              <a:rPr lang="sl-SI" b="1" dirty="0" err="1"/>
              <a:t>Nenewtonska</a:t>
            </a:r>
            <a:r>
              <a:rPr lang="sl-SI" b="1" dirty="0"/>
              <a:t> tekočina se lahko obnaša kot tekočina ali trdna snov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85" y="2446020"/>
            <a:ext cx="3040888" cy="437388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273" y="2446020"/>
            <a:ext cx="57912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8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>
          <a:xfrm>
            <a:off x="395536" y="2636912"/>
            <a:ext cx="8568952" cy="3456384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sl-SI" sz="2000" cap="none" dirty="0" err="1" smtClean="0"/>
              <a:t>Nenewtonska</a:t>
            </a:r>
            <a:r>
              <a:rPr lang="sl-SI" sz="2000" cap="none" dirty="0" smtClean="0"/>
              <a:t> tekočina se lahko obnaša kot tekočina ali trdna snov.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sl-SI" sz="2000" cap="none" dirty="0" err="1" smtClean="0"/>
              <a:t>Nenewtonsko</a:t>
            </a:r>
            <a:r>
              <a:rPr lang="sl-SI" sz="2000" cap="none" dirty="0" smtClean="0"/>
              <a:t> tekočino v vodi tvori škrob.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sl-SI" sz="2000" cap="none" dirty="0" smtClean="0"/>
              <a:t>Ta tekočina ima pri različni sili različno viskoznost, če nanjo delujemo z majhno silo (počasi), se odziva kot tekočina, če pa z veliko silo (hitri premiki), se obnaša kot trdna snov.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sl-SI" sz="2000" cap="none" dirty="0" smtClean="0"/>
              <a:t>Če tekočino zlijemo na mizo, jo lahko, če smo le dovolj spretni in hitri, tudi poberemo.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sl-SI" sz="2000" cap="none" dirty="0" smtClean="0"/>
              <a:t>Tega seveda z vodo ni mogoče početi.</a:t>
            </a:r>
          </a:p>
          <a:p>
            <a:pPr algn="l"/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404664"/>
            <a:ext cx="7772400" cy="1728192"/>
          </a:xfrm>
        </p:spPr>
        <p:txBody>
          <a:bodyPr/>
          <a:lstStyle/>
          <a:p>
            <a:r>
              <a:rPr lang="sl-SI" sz="3600" b="1" dirty="0" err="1"/>
              <a:t>Nenewtonska</a:t>
            </a:r>
            <a:r>
              <a:rPr lang="sl-SI" sz="3600" b="1" dirty="0"/>
              <a:t> tekočina se lahko obnaša kot tekočina ali trdna snov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76363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4" t="14166" r="51242" b="40209"/>
          <a:stretch/>
        </p:blipFill>
        <p:spPr bwMode="auto">
          <a:xfrm>
            <a:off x="3040146" y="2322068"/>
            <a:ext cx="3136734" cy="403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807368"/>
          </a:xfrm>
        </p:spPr>
        <p:txBody>
          <a:bodyPr/>
          <a:lstStyle/>
          <a:p>
            <a:r>
              <a:rPr lang="sl-SI" dirty="0" smtClean="0"/>
              <a:t>Kapljica vode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266" y="2322068"/>
            <a:ext cx="2700338" cy="405050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6" b="19547"/>
          <a:stretch/>
        </p:blipFill>
        <p:spPr>
          <a:xfrm>
            <a:off x="149113" y="4369387"/>
            <a:ext cx="2850356" cy="194784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6" y="2412644"/>
            <a:ext cx="2857500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6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2.bp.blogspot.com/-noX_nFk1pjE/TyMv3rGpmVI/AAAAAAAAGhk/evgVUEXE_mk/s1600/surface_tension_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663352"/>
          </a:xfrm>
        </p:spPr>
        <p:txBody>
          <a:bodyPr/>
          <a:lstStyle/>
          <a:p>
            <a:r>
              <a:rPr lang="sl-SI" dirty="0" smtClean="0"/>
              <a:t>Kapljice </a:t>
            </a:r>
            <a:r>
              <a:rPr lang="sl-SI" dirty="0"/>
              <a:t>vode</a:t>
            </a:r>
          </a:p>
        </p:txBody>
      </p:sp>
      <p:pic>
        <p:nvPicPr>
          <p:cNvPr id="4" name="Picture 6" descr="http://images.cdn.fotopedia.com/flickr-1809394306-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" y="1328766"/>
            <a:ext cx="4566285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liv.ac.uk/researchintelligence/images/beads_of_water_on_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4" y="4015041"/>
            <a:ext cx="3671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encrypted-tbn2.gstatic.com/images?q=tbn:ANd9GcQSgHm_Kal4iyL6ryymqHwI6AXfRWdqk2RfyjooSO9EBEu4JDS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355" y="1337539"/>
            <a:ext cx="4341876" cy="325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://fc08.deviantart.net/fs70/f/2010/141/2/6/surface_tension_II_by_hcafantasti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94" y="4015041"/>
            <a:ext cx="3640137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13" y="4017201"/>
            <a:ext cx="329184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7" r="1423"/>
          <a:stretch/>
        </p:blipFill>
        <p:spPr bwMode="auto">
          <a:xfrm>
            <a:off x="98095" y="228600"/>
            <a:ext cx="8941460" cy="612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0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ravokotnik 1"/>
          <p:cNvSpPr>
            <a:spLocks noChangeArrowheads="1"/>
          </p:cNvSpPr>
          <p:nvPr/>
        </p:nvSpPr>
        <p:spPr bwMode="auto">
          <a:xfrm>
            <a:off x="5508625" y="6308725"/>
            <a:ext cx="3168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l-SI" altLang="sl-SI" sz="1800">
                <a:latin typeface="Arial" charset="0"/>
                <a:hlinkClick r:id="rId4"/>
              </a:rPr>
              <a:t>Rezanje kapljice</a:t>
            </a:r>
            <a:endParaRPr lang="sl-SI" altLang="sl-SI" sz="1800">
              <a:latin typeface="Arial" charset="0"/>
            </a:endParaRPr>
          </a:p>
        </p:txBody>
      </p:sp>
      <p:pic>
        <p:nvPicPr>
          <p:cNvPr id="2" name="Cutting_a_water_droplet_using_a_superhydrophobic_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56848" cy="634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5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879376"/>
          </a:xfrm>
        </p:spPr>
        <p:txBody>
          <a:bodyPr/>
          <a:lstStyle/>
          <a:p>
            <a:r>
              <a:rPr lang="sl-SI" altLang="sl-SI" sz="4400" dirty="0"/>
              <a:t>Površinska napetost</a:t>
            </a:r>
            <a:endParaRPr lang="sl-SI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b="19461"/>
          <a:stretch/>
        </p:blipFill>
        <p:spPr>
          <a:xfrm>
            <a:off x="314833" y="2472209"/>
            <a:ext cx="858735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Plavanje žiletke in sponke zaradi površinske napetosti</a:t>
            </a:r>
            <a:endParaRPr lang="sl-SI" dirty="0"/>
          </a:p>
        </p:txBody>
      </p:sp>
      <p:pic>
        <p:nvPicPr>
          <p:cNvPr id="5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6" t="47569" r="40356" b="26884"/>
          <a:stretch/>
        </p:blipFill>
        <p:spPr bwMode="auto">
          <a:xfrm>
            <a:off x="179512" y="2734203"/>
            <a:ext cx="4452296" cy="33644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0" name="Picture 6" descr="https://upload.wikimedia.org/wikipedia/commons/thumb/a/a8/Surface_tension_March_2009-3.jpg/220px-Surface_tension_March_2009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81" y="2734203"/>
            <a:ext cx="4303358" cy="33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1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6728" t="22086" r="17395" b="18711"/>
          <a:stretch/>
        </p:blipFill>
        <p:spPr bwMode="auto">
          <a:xfrm>
            <a:off x="179512" y="2924944"/>
            <a:ext cx="4315445" cy="24217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/>
          <p:nvPr/>
        </p:nvPicPr>
        <p:blipFill rotWithShape="1">
          <a:blip r:embed="rId3"/>
          <a:srcRect l="22246" t="27301" r="20328" b="19939"/>
          <a:stretch/>
        </p:blipFill>
        <p:spPr bwMode="auto">
          <a:xfrm>
            <a:off x="4932040" y="2708920"/>
            <a:ext cx="4032448" cy="2429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grada besedila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Sile med molekulami kapljevine in potencialna energija molekul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606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b="11014"/>
          <a:stretch/>
        </p:blipFill>
        <p:spPr>
          <a:xfrm>
            <a:off x="722313" y="2475617"/>
            <a:ext cx="7806690" cy="3905711"/>
          </a:xfrm>
          <a:prstGeom prst="rect">
            <a:avLst/>
          </a:prstGeom>
        </p:spPr>
      </p:pic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>
          <a:xfrm>
            <a:off x="1368426" y="2996952"/>
            <a:ext cx="6480174" cy="16732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Sile med molekulami kapljevine in potencialna energija molekul</a:t>
            </a:r>
          </a:p>
        </p:txBody>
      </p:sp>
    </p:spTree>
    <p:extLst>
      <p:ext uri="{BB962C8B-B14F-4D97-AF65-F5344CB8AC3E}">
        <p14:creationId xmlns:p14="http://schemas.microsoft.com/office/powerpoint/2010/main" val="336389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urface te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4" b="50000"/>
          <a:stretch>
            <a:fillRect/>
          </a:stretch>
        </p:blipFill>
        <p:spPr bwMode="auto">
          <a:xfrm>
            <a:off x="179388" y="3716338"/>
            <a:ext cx="8785225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 descr="http://surface-tension.sita-process.com/uploads/RTEmagicC_Groesse_Oberflaechenspannung1-E_10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0" y="435108"/>
            <a:ext cx="5827713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/>
          <a:srcRect l="23886" t="35336" r="57071" b="16430"/>
          <a:stretch/>
        </p:blipFill>
        <p:spPr>
          <a:xfrm>
            <a:off x="467544" y="184837"/>
            <a:ext cx="2552044" cy="3634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grada no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 smtClean="0"/>
              <a:t>Tehniška fizika, 2012/2013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Površinska napetost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205038"/>
            <a:ext cx="6985000" cy="2754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900113" y="5013325"/>
            <a:ext cx="38163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 sz="2000">
                <a:latin typeface="Times New Roman" pitchFamily="18" charset="0"/>
              </a:rPr>
              <a:t>delec v sredini kapljevine sosednji delci vlečejo vsak k sebi </a:t>
            </a:r>
            <a:r>
              <a:rPr lang="sl-SI" altLang="sl-SI" sz="2000">
                <a:latin typeface="Times New Roman" pitchFamily="18" charset="0"/>
                <a:sym typeface="Symbol" pitchFamily="18" charset="2"/>
              </a:rPr>
              <a:t> </a:t>
            </a:r>
            <a:r>
              <a:rPr lang="sl-SI" altLang="sl-SI" sz="2000">
                <a:latin typeface="Times New Roman" pitchFamily="18" charset="0"/>
              </a:rPr>
              <a:t>vsota vseh sil na delec enaka nič</a:t>
            </a: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1258888" y="1268413"/>
            <a:ext cx="6337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sl-SI" altLang="sl-SI" sz="2000">
                <a:latin typeface="Times New Roman" pitchFamily="18" charset="0"/>
              </a:rPr>
              <a:t> med sosednjimi delci kapljevine delujejo </a:t>
            </a:r>
            <a:r>
              <a:rPr lang="sl-SI" altLang="sl-SI" sz="2000" b="1">
                <a:latin typeface="Times New Roman" pitchFamily="18" charset="0"/>
              </a:rPr>
              <a:t>privlačne sile</a:t>
            </a:r>
          </a:p>
          <a:p>
            <a:pPr eaLnBrk="1" hangingPunct="1">
              <a:buFontTx/>
              <a:buChar char="•"/>
            </a:pPr>
            <a:r>
              <a:rPr lang="sl-SI" altLang="sl-SI" sz="2000">
                <a:latin typeface="Times New Roman" pitchFamily="18" charset="0"/>
              </a:rPr>
              <a:t> sile so</a:t>
            </a:r>
            <a:r>
              <a:rPr lang="sl-SI" altLang="sl-SI" sz="2000" b="1">
                <a:latin typeface="Times New Roman" pitchFamily="18" charset="0"/>
              </a:rPr>
              <a:t> kratkega dosega - </a:t>
            </a:r>
            <a:r>
              <a:rPr lang="sl-SI" altLang="sl-SI" sz="2000">
                <a:latin typeface="Times New Roman" pitchFamily="18" charset="0"/>
              </a:rPr>
              <a:t>delujejo le med bližnjimi delci</a:t>
            </a:r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4932363" y="5013325"/>
            <a:ext cx="36004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 sz="2000">
                <a:latin typeface="Times New Roman" pitchFamily="18" charset="0"/>
              </a:rPr>
              <a:t>vsota privlačnih sil na delec na površini kapljevine kaže v smeri proti sredini kapljevine</a:t>
            </a:r>
          </a:p>
        </p:txBody>
      </p:sp>
    </p:spTree>
    <p:extLst>
      <p:ext uri="{BB962C8B-B14F-4D97-AF65-F5344CB8AC3E}">
        <p14:creationId xmlns:p14="http://schemas.microsoft.com/office/powerpoint/2010/main" val="70289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1617"/>
            <a:ext cx="8742851" cy="215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7524054" cy="2702024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Definicija površinske napetosti: </a:t>
            </a:r>
            <a:r>
              <a:rPr lang="el-GR" dirty="0" smtClean="0"/>
              <a:t>γ</a:t>
            </a:r>
            <a:r>
              <a:rPr lang="sl-SI" dirty="0" smtClean="0"/>
              <a:t>=F/l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672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5" descr="Image (1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" t="11538" r="10071" b="19640"/>
          <a:stretch/>
        </p:blipFill>
        <p:spPr bwMode="auto">
          <a:xfrm>
            <a:off x="2627784" y="2636912"/>
            <a:ext cx="3816424" cy="376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023392"/>
          </a:xfrm>
        </p:spPr>
        <p:txBody>
          <a:bodyPr/>
          <a:lstStyle/>
          <a:p>
            <a:r>
              <a:rPr lang="sl-SI" dirty="0" smtClean="0"/>
              <a:t>Okvirček z </a:t>
            </a:r>
            <a:r>
              <a:rPr lang="sl-SI" dirty="0" err="1" smtClean="0"/>
              <a:t>milnično</a:t>
            </a:r>
            <a:r>
              <a:rPr lang="sl-SI" dirty="0" smtClean="0"/>
              <a:t> opno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 spremembe površine pride zaradi dela 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2040868" y="4852320"/>
            <a:ext cx="288032" cy="2104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pic>
        <p:nvPicPr>
          <p:cNvPr id="9" name="Slika 8"/>
          <p:cNvPicPr/>
          <p:nvPr/>
        </p:nvPicPr>
        <p:blipFill rotWithShape="1">
          <a:blip r:embed="rId2"/>
          <a:srcRect l="14551" t="3529" r="12863" b="13546"/>
          <a:stretch/>
        </p:blipFill>
        <p:spPr bwMode="auto">
          <a:xfrm>
            <a:off x="1397460" y="2353941"/>
            <a:ext cx="6422106" cy="4124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28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3" t="6030" r="13789" b="3970"/>
          <a:stretch/>
        </p:blipFill>
        <p:spPr bwMode="auto">
          <a:xfrm>
            <a:off x="200352" y="151032"/>
            <a:ext cx="8791248" cy="658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vsebin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0048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6" descr="Image (14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8" r="2739" b="30959"/>
          <a:stretch/>
        </p:blipFill>
        <p:spPr bwMode="auto">
          <a:xfrm>
            <a:off x="2771800" y="2712720"/>
            <a:ext cx="3753503" cy="369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7448"/>
          </a:xfrm>
        </p:spPr>
        <p:txBody>
          <a:bodyPr/>
          <a:lstStyle/>
          <a:p>
            <a:r>
              <a:rPr lang="sl-SI" dirty="0" smtClean="0"/>
              <a:t>Komarji in pajki lahko hodijo </a:t>
            </a:r>
            <a:r>
              <a:rPr lang="sl-SI" dirty="0"/>
              <a:t>po </a:t>
            </a:r>
            <a:r>
              <a:rPr lang="sl-SI" dirty="0" smtClean="0"/>
              <a:t>vodi zaradi površinske napetosti.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 (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2" t="20143" r="58189" b="26525"/>
          <a:stretch/>
        </p:blipFill>
        <p:spPr bwMode="auto">
          <a:xfrm>
            <a:off x="727899" y="4571528"/>
            <a:ext cx="2188026" cy="225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Kakšna je vedno površina milnice?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67544" y="2694305"/>
            <a:ext cx="6480174" cy="1673225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20507"/>
            <a:ext cx="5461715" cy="461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Image (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" t="20005" r="76743" b="26526"/>
          <a:stretch/>
        </p:blipFill>
        <p:spPr bwMode="auto">
          <a:xfrm>
            <a:off x="780555" y="2294199"/>
            <a:ext cx="2082714" cy="225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Kakšna je vedno površina milnice?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9" y="2206625"/>
            <a:ext cx="4419600" cy="441960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356" y="2206625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Kakšna je vedno površina milnice?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r="9738"/>
          <a:stretch/>
        </p:blipFill>
        <p:spPr>
          <a:xfrm>
            <a:off x="179511" y="2338021"/>
            <a:ext cx="4176465" cy="399313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2881" r="16877" b="-2881"/>
          <a:stretch/>
        </p:blipFill>
        <p:spPr>
          <a:xfrm>
            <a:off x="4355976" y="2338021"/>
            <a:ext cx="4599491" cy="410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951384"/>
          </a:xfrm>
        </p:spPr>
        <p:txBody>
          <a:bodyPr/>
          <a:lstStyle/>
          <a:p>
            <a:r>
              <a:rPr lang="sl-SI" dirty="0" smtClean="0"/>
              <a:t>Merjenje površinske napetosti</a:t>
            </a:r>
            <a:endParaRPr lang="sl-SI" dirty="0"/>
          </a:p>
        </p:txBody>
      </p:sp>
      <p:pic>
        <p:nvPicPr>
          <p:cNvPr id="4" name="Picture 2" descr="http://fizika.ledina.si/fizika_vaje/mehanika/images/m_povnap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564903"/>
            <a:ext cx="2959120" cy="383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2064"/>
            <a:ext cx="4242319" cy="282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21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852936"/>
            <a:ext cx="8139591" cy="306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095400"/>
          </a:xfrm>
        </p:spPr>
        <p:txBody>
          <a:bodyPr/>
          <a:lstStyle/>
          <a:p>
            <a:r>
              <a:rPr lang="sl-SI" dirty="0" smtClean="0"/>
              <a:t>Vlečenje zanke iz vode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0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Označba mesta besedila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79512" y="2743200"/>
                <a:ext cx="8784975" cy="3206080"/>
              </a:xfrm>
            </p:spPr>
            <p:txBody>
              <a:bodyPr/>
              <a:lstStyle/>
              <a:p>
                <a:pPr algn="l"/>
                <a:r>
                  <a:rPr lang="sl-SI" sz="2800" b="0" cap="none" dirty="0" smtClean="0"/>
                  <a:t>Premer obročka: d = 12,6 cm </a:t>
                </a:r>
              </a:p>
              <a:p>
                <a:pPr algn="l"/>
                <a:endParaRPr lang="sl-SI" sz="2800" b="0" cap="none" dirty="0" smtClean="0"/>
              </a:p>
              <a:p>
                <a:pPr algn="l"/>
                <a:r>
                  <a:rPr lang="sl-SI" sz="2800" b="0" cap="none" dirty="0" smtClean="0"/>
                  <a:t>Dolžina obročka: l = 2</a:t>
                </a:r>
                <a:r>
                  <a:rPr lang="el-GR" sz="2800" b="0" cap="none" dirty="0" smtClean="0"/>
                  <a:t>π</a:t>
                </a:r>
                <a:r>
                  <a:rPr lang="sl-SI" sz="2800" b="0" cap="none" dirty="0" smtClean="0"/>
                  <a:t>r = </a:t>
                </a:r>
                <a:r>
                  <a:rPr lang="el-GR" sz="2800" b="0" cap="none" dirty="0" smtClean="0"/>
                  <a:t>π</a:t>
                </a:r>
                <a:r>
                  <a:rPr lang="sl-SI" sz="2800" b="0" cap="none" dirty="0" smtClean="0"/>
                  <a:t>d = 0,396 m</a:t>
                </a:r>
              </a:p>
              <a:p>
                <a:pPr algn="l"/>
                <a:endParaRPr lang="sl-SI" sz="2800" b="0" cap="none" dirty="0"/>
              </a:p>
              <a:p>
                <a:pPr algn="l"/>
                <a:r>
                  <a:rPr lang="sl-SI" sz="2800" b="0" cap="none" dirty="0" smtClean="0"/>
                  <a:t>Površinska napetost: </a:t>
                </a:r>
                <a:r>
                  <a:rPr lang="el-GR" sz="2800" b="0" cap="none" dirty="0" smtClean="0"/>
                  <a:t>γ</a:t>
                </a:r>
                <a:r>
                  <a:rPr lang="sl-SI" sz="2800" b="0" cap="none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b="0" i="1" cap="none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sl-SI" sz="2800" b="0" i="1" cap="none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2800" b="0" i="1" cap="none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2∗0,396</m:t>
                        </m:r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sl-SI" sz="2800" b="0" i="1" cap="none" smtClean="0">
                        <a:latin typeface="Cambria Math" panose="02040503050406030204" pitchFamily="18" charset="0"/>
                      </a:rPr>
                      <m:t>=       </m:t>
                    </m:r>
                    <m:f>
                      <m:fPr>
                        <m:ctrlPr>
                          <a:rPr lang="sl-SI" sz="2800" b="0" i="1" cap="none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sl-SI" sz="2800" b="0" i="1" cap="none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sl-SI" sz="2800" b="0" i="1" cap="none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l-SI" sz="2800" b="0" cap="none" dirty="0"/>
              </a:p>
            </p:txBody>
          </p:sp>
        </mc:Choice>
        <mc:Fallback xmlns="">
          <p:sp>
            <p:nvSpPr>
              <p:cNvPr id="2" name="Označba mesta besedila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79512" y="2743200"/>
                <a:ext cx="8784975" cy="3206080"/>
              </a:xfrm>
              <a:blipFill>
                <a:blip r:embed="rId2"/>
                <a:stretch>
                  <a:fillRect l="-1387" t="-19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Merjenje površinske </a:t>
            </a:r>
            <a:r>
              <a:rPr lang="sl-SI" dirty="0" smtClean="0"/>
              <a:t>napetosti vode in milnice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097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7" descr="Image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2" t="26768" r="6057" b="27745"/>
          <a:stretch/>
        </p:blipFill>
        <p:spPr bwMode="auto">
          <a:xfrm>
            <a:off x="611560" y="4820676"/>
            <a:ext cx="7985760" cy="16282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6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9615"/>
            <a:ext cx="5184576" cy="461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4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2845" t="29927" r="34952" b="9797"/>
          <a:stretch/>
        </p:blipFill>
        <p:spPr bwMode="auto">
          <a:xfrm>
            <a:off x="1835696" y="2636912"/>
            <a:ext cx="5544616" cy="37170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023392"/>
          </a:xfrm>
        </p:spPr>
        <p:txBody>
          <a:bodyPr/>
          <a:lstStyle/>
          <a:p>
            <a:r>
              <a:rPr lang="sl-SI" dirty="0" smtClean="0"/>
              <a:t>Prestrašen poper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76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87361"/>
            <a:ext cx="6480720" cy="375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951384"/>
          </a:xfrm>
        </p:spPr>
        <p:txBody>
          <a:bodyPr/>
          <a:lstStyle/>
          <a:p>
            <a:r>
              <a:rPr lang="sl-SI" dirty="0" smtClean="0"/>
              <a:t>Ladjica na košček mila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835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7"/>
          <a:stretch/>
        </p:blipFill>
        <p:spPr>
          <a:xfrm>
            <a:off x="143886" y="228600"/>
            <a:ext cx="8849878" cy="6352123"/>
          </a:xfrm>
          <a:prstGeom prst="rect">
            <a:avLst/>
          </a:prstGeom>
        </p:spPr>
      </p:pic>
      <p:sp>
        <p:nvSpPr>
          <p:cNvPr id="4" name="Označba mesta vsebin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942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Image (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5" t="7443" r="34093" b="50626"/>
          <a:stretch/>
        </p:blipFill>
        <p:spPr bwMode="auto">
          <a:xfrm>
            <a:off x="301625" y="5113149"/>
            <a:ext cx="6400800" cy="121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4" descr="Image (1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5" t="10029" r="8958" b="59001"/>
          <a:stretch/>
        </p:blipFill>
        <p:spPr bwMode="auto">
          <a:xfrm>
            <a:off x="683568" y="2457742"/>
            <a:ext cx="3633788" cy="1737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http://upload.wikimedia.org/wikipedia/commons/8/8c/Dew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5" r="12494" b="24038"/>
          <a:stretch/>
        </p:blipFill>
        <p:spPr bwMode="auto">
          <a:xfrm>
            <a:off x="4973399" y="3436748"/>
            <a:ext cx="4034076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5536" y="4164740"/>
            <a:ext cx="1840953" cy="1014317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sl-SI">
                <a:noFill/>
              </a:rPr>
              <a:t> </a:t>
            </a:r>
          </a:p>
        </p:txBody>
      </p:sp>
      <p:sp>
        <p:nvSpPr>
          <p:cNvPr id="6" name="Pravokotnik 5"/>
          <p:cNvSpPr/>
          <p:nvPr/>
        </p:nvSpPr>
        <p:spPr>
          <a:xfrm>
            <a:off x="6494437" y="6326522"/>
            <a:ext cx="25130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smtClean="0">
                <a:solidFill>
                  <a:srgbClr val="6A2D97"/>
                </a:solidFill>
                <a:hlinkClick r:id="rId6"/>
              </a:rPr>
              <a:t>Padanje kapljice</a:t>
            </a:r>
            <a:endParaRPr lang="sl-SI" sz="2400" dirty="0" smtClean="0">
              <a:solidFill>
                <a:srgbClr val="6A2D97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462678"/>
          </a:xfrm>
        </p:spPr>
        <p:txBody>
          <a:bodyPr/>
          <a:lstStyle/>
          <a:p>
            <a:r>
              <a:rPr lang="sl-SI" dirty="0" smtClean="0"/>
              <a:t>Kakšno obliko ima kapljica in zakaj?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Kapljica vode v vesolju</a:t>
            </a:r>
            <a:endParaRPr lang="sl-SI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32" y="2420888"/>
            <a:ext cx="7788194" cy="427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9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Image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t="9804" r="3737" b="18042"/>
          <a:stretch/>
        </p:blipFill>
        <p:spPr bwMode="auto">
          <a:xfrm>
            <a:off x="2916633" y="2707377"/>
            <a:ext cx="2803525" cy="250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1" descr="Image (9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5" t="22412" r="10550" b="24489"/>
          <a:stretch/>
        </p:blipFill>
        <p:spPr bwMode="auto">
          <a:xfrm>
            <a:off x="5318125" y="4028715"/>
            <a:ext cx="367347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http://labman.phys.utk.edu/phys221/modules/m9/images/Image6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30"/>
          <a:stretch/>
        </p:blipFill>
        <p:spPr bwMode="auto">
          <a:xfrm>
            <a:off x="179512" y="2469691"/>
            <a:ext cx="268560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8224" y="2981170"/>
            <a:ext cx="1840953" cy="101252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sl-SI">
                <a:noFill/>
              </a:rPr>
              <a:t> 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951384"/>
          </a:xfrm>
        </p:spPr>
        <p:txBody>
          <a:bodyPr/>
          <a:lstStyle/>
          <a:p>
            <a:r>
              <a:rPr lang="sl-SI" dirty="0" smtClean="0"/>
              <a:t>Tlak v </a:t>
            </a:r>
            <a:r>
              <a:rPr lang="sl-SI" dirty="0" err="1" smtClean="0"/>
              <a:t>milničnem</a:t>
            </a:r>
            <a:r>
              <a:rPr lang="sl-SI" dirty="0" smtClean="0"/>
              <a:t> mehurčku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>
          <a:xfrm>
            <a:off x="688421" y="2843211"/>
            <a:ext cx="6480174" cy="16732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Stik kapljevine s trdnino</a:t>
            </a:r>
          </a:p>
        </p:txBody>
      </p:sp>
      <p:pic>
        <p:nvPicPr>
          <p:cNvPr id="4" name="Slika 3" descr="https://image1.slideserve.com/3483187/povr-inska-napetost-in-omakalnost-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6" t="44974" r="7903" b="27910"/>
          <a:stretch/>
        </p:blipFill>
        <p:spPr bwMode="auto">
          <a:xfrm>
            <a:off x="251520" y="2276872"/>
            <a:ext cx="8470521" cy="4184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3071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8382497" cy="28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167408"/>
          </a:xfrm>
        </p:spPr>
        <p:txBody>
          <a:bodyPr/>
          <a:lstStyle/>
          <a:p>
            <a:r>
              <a:rPr lang="sl-SI" dirty="0" smtClean="0"/>
              <a:t>Stik kapljevine s trdnino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452006" y="2746127"/>
            <a:ext cx="6480174" cy="1673225"/>
          </a:xfrm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45" y="3717032"/>
            <a:ext cx="8245498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095400"/>
          </a:xfrm>
        </p:spPr>
        <p:txBody>
          <a:bodyPr/>
          <a:lstStyle/>
          <a:p>
            <a:r>
              <a:rPr lang="sl-SI" dirty="0" smtClean="0"/>
              <a:t>Stik vode in stekla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658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(6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370681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 descr="Image (6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1"/>
          <a:stretch>
            <a:fillRect/>
          </a:stretch>
        </p:blipFill>
        <p:spPr bwMode="auto">
          <a:xfrm>
            <a:off x="4514627" y="3140968"/>
            <a:ext cx="42894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Stični kot med trdnino in kapljevino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3" descr="Image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" t="8412" r="8905" b="8412"/>
          <a:stretch>
            <a:fillRect/>
          </a:stretch>
        </p:blipFill>
        <p:spPr bwMode="auto">
          <a:xfrm>
            <a:off x="263401" y="2996952"/>
            <a:ext cx="85693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Kapljevina lahko moči in ne moči stene posode 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(6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3152" r="2557"/>
          <a:stretch>
            <a:fillRect/>
          </a:stretch>
        </p:blipFill>
        <p:spPr bwMode="auto">
          <a:xfrm>
            <a:off x="366713" y="2852936"/>
            <a:ext cx="8623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Dvig ali spust kapljevine je odvisen od kota močenja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023392"/>
          </a:xfrm>
        </p:spPr>
        <p:txBody>
          <a:bodyPr/>
          <a:lstStyle/>
          <a:p>
            <a:r>
              <a:rPr lang="sl-SI" dirty="0"/>
              <a:t>Kapilarni </a:t>
            </a:r>
            <a:r>
              <a:rPr lang="sl-SI" dirty="0" smtClean="0"/>
              <a:t>dvig vode v stekleni cevki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12920" r="13474"/>
          <a:stretch/>
        </p:blipFill>
        <p:spPr>
          <a:xfrm>
            <a:off x="1974841" y="2276872"/>
            <a:ext cx="5363113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104" name="Picture 8" descr="Rezultat iskanja slik za surface te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9"/>
            <a:ext cx="8887474" cy="59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grada vsebin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7322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807368"/>
          </a:xfrm>
        </p:spPr>
        <p:txBody>
          <a:bodyPr/>
          <a:lstStyle/>
          <a:p>
            <a:r>
              <a:rPr lang="sl-SI" dirty="0" smtClean="0"/>
              <a:t>Kapilarni dvig</a:t>
            </a:r>
            <a:endParaRPr lang="sl-SI" dirty="0"/>
          </a:p>
        </p:txBody>
      </p:sp>
      <p:pic>
        <p:nvPicPr>
          <p:cNvPr id="6146" name="Picture 2" descr="Rezultat iskanja slik za kapilarni dv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1330"/>
            <a:ext cx="3888432" cy="387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zultat iskanja slik za kapilarni dv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208" y="2708920"/>
            <a:ext cx="4752528" cy="357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29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le:CapillaryAction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348880"/>
            <a:ext cx="2572169" cy="381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Pravokotnik 1"/>
          <p:cNvSpPr>
            <a:spLocks noChangeArrowheads="1"/>
          </p:cNvSpPr>
          <p:nvPr/>
        </p:nvSpPr>
        <p:spPr bwMode="auto">
          <a:xfrm>
            <a:off x="8243888" y="5975350"/>
            <a:ext cx="64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l-SI" altLang="sl-SI" sz="1800">
                <a:latin typeface="Arial" charset="0"/>
                <a:hlinkClick r:id="rId4"/>
              </a:rPr>
              <a:t>E</a:t>
            </a:r>
            <a:r>
              <a:rPr lang="sl-SI" altLang="sl-SI" sz="1800" i="1">
                <a:latin typeface="Arial" charset="0"/>
                <a:hlinkClick r:id="rId4"/>
              </a:rPr>
              <a:t>V</a:t>
            </a:r>
            <a:r>
              <a:rPr lang="sl-SI" altLang="sl-SI" sz="1800">
                <a:latin typeface="Arial" charset="0"/>
                <a:hlinkClick r:id="rId4"/>
              </a:rPr>
              <a:t>A</a:t>
            </a:r>
            <a:endParaRPr lang="sl-SI" altLang="sl-SI" sz="1800">
              <a:latin typeface="Arial" charset="0"/>
            </a:endParaRPr>
          </a:p>
        </p:txBody>
      </p:sp>
      <p:sp>
        <p:nvSpPr>
          <p:cNvPr id="3" name="Pravokotnik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16216" y="2852936"/>
            <a:ext cx="2232248" cy="1103892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sl-SI">
                <a:noFill/>
              </a:rPr>
              <a:t> </a:t>
            </a:r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izračunamo kapilarni dvig ali spust kapljevine?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533400"/>
            <a:ext cx="7772400" cy="879376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solidFill>
                  <a:schemeClr val="bg1"/>
                </a:solidFill>
              </a:rPr>
              <a:t>Kapilarni dvig</a:t>
            </a:r>
          </a:p>
        </p:txBody>
      </p:sp>
      <p:pic>
        <p:nvPicPr>
          <p:cNvPr id="5124" name="Picture 3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8" r="45903"/>
          <a:stretch>
            <a:fillRect/>
          </a:stretch>
        </p:blipFill>
        <p:spPr>
          <a:xfrm>
            <a:off x="899592" y="2204360"/>
            <a:ext cx="1601788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6" name="Picture 3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9" r="5438"/>
          <a:stretch>
            <a:fillRect/>
          </a:stretch>
        </p:blipFill>
        <p:spPr>
          <a:xfrm>
            <a:off x="899592" y="4563973"/>
            <a:ext cx="1323975" cy="2276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Rectangle 32"/>
          <p:cNvSpPr>
            <a:spLocks noChangeArrowheads="1"/>
          </p:cNvSpPr>
          <p:nvPr/>
        </p:nvSpPr>
        <p:spPr bwMode="auto">
          <a:xfrm>
            <a:off x="2223567" y="2470021"/>
            <a:ext cx="6740921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sl-SI" altLang="sl-SI" sz="2000" dirty="0">
                <a:latin typeface="Times New Roman" pitchFamily="18" charset="0"/>
              </a:rPr>
              <a:t>Steklo močneje privlači vodo kot preostala kapljevina, zato stena steklene epruvete bližnjo vodo povleče navzgor, voda se dvigne toliko, da je sila stene uravnovešena s težo vode. Oblika površine vode ob steklu je ukrivljena navzgor:</a:t>
            </a:r>
            <a:r>
              <a:rPr lang="sl-SI" altLang="sl-SI" dirty="0"/>
              <a:t> </a:t>
            </a:r>
          </a:p>
          <a:p>
            <a:pPr eaLnBrk="1" hangingPunct="1"/>
            <a:endParaRPr lang="sl-SI" altLang="sl-SI" dirty="0"/>
          </a:p>
          <a:p>
            <a:pPr algn="ctr" eaLnBrk="1" hangingPunct="1"/>
            <a:r>
              <a:rPr lang="sl-SI" altLang="sl-SI" sz="2000" dirty="0">
                <a:latin typeface="Times New Roman" pitchFamily="18" charset="0"/>
              </a:rPr>
              <a:t>notranji premer  0,2 mm </a:t>
            </a:r>
            <a:r>
              <a:rPr lang="sl-SI" altLang="sl-SI" sz="2000" dirty="0">
                <a:latin typeface="Times New Roman" pitchFamily="18" charset="0"/>
                <a:sym typeface="Symbol" pitchFamily="18" charset="2"/>
              </a:rPr>
              <a:t> dvig vode 12 cm</a:t>
            </a:r>
          </a:p>
          <a:p>
            <a:pPr algn="ctr" eaLnBrk="1" hangingPunct="1"/>
            <a:r>
              <a:rPr lang="sl-SI" altLang="sl-SI" sz="2000" dirty="0">
                <a:latin typeface="Times New Roman" pitchFamily="18" charset="0"/>
              </a:rPr>
              <a:t>notranji premer    2 mm  </a:t>
            </a:r>
            <a:r>
              <a:rPr lang="sl-SI" altLang="sl-SI" sz="2000" dirty="0">
                <a:latin typeface="Times New Roman" pitchFamily="18" charset="0"/>
                <a:sym typeface="Symbol" pitchFamily="18" charset="2"/>
              </a:rPr>
              <a:t> dvig vode 1,2 cm</a:t>
            </a:r>
          </a:p>
          <a:p>
            <a:pPr algn="ctr" eaLnBrk="1" hangingPunct="1"/>
            <a:endParaRPr lang="sl-SI" altLang="sl-SI" sz="2000" dirty="0">
              <a:latin typeface="Times New Roman" pitchFamily="18" charset="0"/>
              <a:sym typeface="Symbol" pitchFamily="18" charset="2"/>
            </a:endParaRPr>
          </a:p>
          <a:p>
            <a:pPr algn="ctr" eaLnBrk="1" hangingPunct="1"/>
            <a:endParaRPr lang="sl-SI" altLang="sl-SI" sz="2000" dirty="0">
              <a:latin typeface="Times New Roman" pitchFamily="18" charset="0"/>
              <a:sym typeface="Symbol" pitchFamily="18" charset="2"/>
            </a:endParaRPr>
          </a:p>
          <a:p>
            <a:pPr algn="ctr" eaLnBrk="1" hangingPunct="1"/>
            <a:endParaRPr lang="sl-SI" altLang="sl-SI" sz="2000" dirty="0">
              <a:latin typeface="Times New Roman" pitchFamily="18" charset="0"/>
              <a:sym typeface="Symbol" pitchFamily="18" charset="2"/>
            </a:endParaRPr>
          </a:p>
          <a:p>
            <a:pPr algn="just" eaLnBrk="1" hangingPunct="1"/>
            <a:r>
              <a:rPr lang="sl-SI" altLang="sl-SI" sz="2000" dirty="0">
                <a:latin typeface="Times New Roman" pitchFamily="18" charset="0"/>
                <a:sym typeface="Symbol" pitchFamily="18" charset="2"/>
              </a:rPr>
              <a:t>Steklo manj privlači živo srebro kot preostala kapljevina </a:t>
            </a:r>
            <a:r>
              <a:rPr lang="sl-SI" altLang="sl-SI" dirty="0">
                <a:sym typeface="Symbol" pitchFamily="18" charset="2"/>
              </a:rPr>
              <a:t> </a:t>
            </a:r>
            <a:r>
              <a:rPr lang="sl-SI" altLang="sl-SI" sz="2000" dirty="0">
                <a:latin typeface="Times New Roman" pitchFamily="18" charset="0"/>
              </a:rPr>
              <a:t>površina živega srebra ob steklu je ukrivljena navzdol.</a:t>
            </a:r>
            <a:r>
              <a:rPr lang="sl-SI" altLang="sl-SI" dirty="0"/>
              <a:t> </a:t>
            </a:r>
            <a:endParaRPr lang="sl-SI" altLang="sl-SI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269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980728"/>
            <a:ext cx="8847582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2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77171" cy="482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1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27760"/>
            <a:ext cx="8774928" cy="49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833324" cy="496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8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577171" cy="482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275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24744"/>
            <a:ext cx="7945735" cy="400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6" descr="Rezultat iskanja slik za surface te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92480" cy="61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9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7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523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 descr="Surface Tension by gavinj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23" y="363101"/>
            <a:ext cx="8795004" cy="618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1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mrežica na kozarcu zadrži vodo v kozarcu, ko ga obrnemo?</a:t>
            </a:r>
            <a:endParaRPr lang="sl-SI" dirty="0"/>
          </a:p>
        </p:txBody>
      </p:sp>
      <p:pic>
        <p:nvPicPr>
          <p:cNvPr id="4" name="Slika 3">
            <a:hlinkClick r:id="rId2"/>
          </p:cNvPr>
          <p:cNvPicPr/>
          <p:nvPr/>
        </p:nvPicPr>
        <p:blipFill rotWithShape="1">
          <a:blip r:embed="rId3"/>
          <a:srcRect l="12236" t="9998" b="17369"/>
          <a:stretch/>
        </p:blipFill>
        <p:spPr bwMode="auto">
          <a:xfrm>
            <a:off x="212157" y="2492896"/>
            <a:ext cx="8792712" cy="40912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52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1061</TotalTime>
  <Words>483</Words>
  <Application>Microsoft Office PowerPoint</Application>
  <PresentationFormat>Diaprojekcija na zaslonu (4:3)</PresentationFormat>
  <Paragraphs>70</Paragraphs>
  <Slides>58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58</vt:i4>
      </vt:variant>
    </vt:vector>
  </HeadingPairs>
  <TitlesOfParts>
    <vt:vector size="66" baseType="lpstr">
      <vt:lpstr>Arial</vt:lpstr>
      <vt:lpstr>Cambria Math</vt:lpstr>
      <vt:lpstr>Georgia</vt:lpstr>
      <vt:lpstr>Symbol</vt:lpstr>
      <vt:lpstr>Times New Roman</vt:lpstr>
      <vt:lpstr>Wingdings</vt:lpstr>
      <vt:lpstr>Wingdings 2</vt:lpstr>
      <vt:lpstr>Civic</vt:lpstr>
      <vt:lpstr>Površinska napetost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Ali mrežica na kozarcu zadrži vodo v kozarcu, ko ga obrnemo?</vt:lpstr>
      <vt:lpstr>Oljna kapljica v alkoholu</vt:lpstr>
      <vt:lpstr>Kako lahko komarji in pajki hodijo po vodi?</vt:lpstr>
      <vt:lpstr> Kako lahko živali hodijo po vodi, človek pa ne more?</vt:lpstr>
      <vt:lpstr>Kako lahko živali hodijo po vodi, človek pa ne more?</vt:lpstr>
      <vt:lpstr>Kako lahko živali hodijo po vodi, človek pa ne more?</vt:lpstr>
      <vt:lpstr>Nenewtonska tekočina se lahko obnaša kot tekočina ali trdna snov</vt:lpstr>
      <vt:lpstr>Nenewtonska tekočina se lahko obnaša kot tekočina ali trdna snov</vt:lpstr>
      <vt:lpstr>Kapljica vode</vt:lpstr>
      <vt:lpstr>PowerPointova predstavitev</vt:lpstr>
      <vt:lpstr>Kapljice vode</vt:lpstr>
      <vt:lpstr>PowerPointova predstavitev</vt:lpstr>
      <vt:lpstr>Površinska napetost</vt:lpstr>
      <vt:lpstr>Plavanje žiletke in sponke zaradi površinske napetosti</vt:lpstr>
      <vt:lpstr>Sile med molekulami kapljevine in potencialna energija molekul</vt:lpstr>
      <vt:lpstr>Sile med molekulami kapljevine in potencialna energija molekul</vt:lpstr>
      <vt:lpstr>PowerPointova predstavitev</vt:lpstr>
      <vt:lpstr>Površinska napetost</vt:lpstr>
      <vt:lpstr>Definicija površinske napetosti: γ=F/l</vt:lpstr>
      <vt:lpstr>Okvirček z milnično opno</vt:lpstr>
      <vt:lpstr>Do spremembe površine pride zaradi dela </vt:lpstr>
      <vt:lpstr>Komarji in pajki lahko hodijo po vodi zaradi površinske napetosti.</vt:lpstr>
      <vt:lpstr>Kakšna je vedno površina milnice?</vt:lpstr>
      <vt:lpstr>Kakšna je vedno površina milnice?</vt:lpstr>
      <vt:lpstr>Kakšna je vedno površina milnice?</vt:lpstr>
      <vt:lpstr>Merjenje površinske napetosti</vt:lpstr>
      <vt:lpstr>Vlečenje zanke iz vode</vt:lpstr>
      <vt:lpstr>Merjenje površinske napetosti vode in milnice</vt:lpstr>
      <vt:lpstr>PowerPointova predstavitev</vt:lpstr>
      <vt:lpstr>Prestrašen poper</vt:lpstr>
      <vt:lpstr>Ladjica na košček mila</vt:lpstr>
      <vt:lpstr>Kakšno obliko ima kapljica in zakaj?</vt:lpstr>
      <vt:lpstr>Kapljica vode v vesolju</vt:lpstr>
      <vt:lpstr>Tlak v milničnem mehurčku</vt:lpstr>
      <vt:lpstr>Stik kapljevine s trdnino</vt:lpstr>
      <vt:lpstr>Stik kapljevine s trdnino</vt:lpstr>
      <vt:lpstr>Stik vode in stekla</vt:lpstr>
      <vt:lpstr>Stični kot med trdnino in kapljevino</vt:lpstr>
      <vt:lpstr>Kapljevina lahko moči in ne moči stene posode </vt:lpstr>
      <vt:lpstr>Dvig ali spust kapljevine je odvisen od kota močenja</vt:lpstr>
      <vt:lpstr>Kapilarni dvig vode v stekleni cevki</vt:lpstr>
      <vt:lpstr>Kapilarni dvig</vt:lpstr>
      <vt:lpstr>Kako izračunamo kapilarni dvig ali spust kapljevine?</vt:lpstr>
      <vt:lpstr>Kapilarni dvig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Površinska napetost</dc:title>
  <dc:creator>Cvetka</dc:creator>
  <cp:lastModifiedBy>Angela</cp:lastModifiedBy>
  <cp:revision>97</cp:revision>
  <dcterms:created xsi:type="dcterms:W3CDTF">2013-12-06T05:27:52Z</dcterms:created>
  <dcterms:modified xsi:type="dcterms:W3CDTF">2019-10-21T09:01:19Z</dcterms:modified>
</cp:coreProperties>
</file>