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4D57-2CFA-403D-A06F-DF1442F72947}" type="datetimeFigureOut">
              <a:rPr lang="sl-SI" smtClean="0"/>
              <a:t>9.2.2015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FD630-DB6D-43B6-949D-8A71237D2EB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32327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4D57-2CFA-403D-A06F-DF1442F72947}" type="datetimeFigureOut">
              <a:rPr lang="sl-SI" smtClean="0"/>
              <a:t>9.2.2015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FD630-DB6D-43B6-949D-8A71237D2EB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44653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4D57-2CFA-403D-A06F-DF1442F72947}" type="datetimeFigureOut">
              <a:rPr lang="sl-SI" smtClean="0"/>
              <a:t>9.2.2015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FD630-DB6D-43B6-949D-8A71237D2EB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06548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4D57-2CFA-403D-A06F-DF1442F72947}" type="datetimeFigureOut">
              <a:rPr lang="sl-SI" smtClean="0"/>
              <a:t>9.2.2015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FD630-DB6D-43B6-949D-8A71237D2EB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74426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4D57-2CFA-403D-A06F-DF1442F72947}" type="datetimeFigureOut">
              <a:rPr lang="sl-SI" smtClean="0"/>
              <a:t>9.2.2015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FD630-DB6D-43B6-949D-8A71237D2EB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50692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4D57-2CFA-403D-A06F-DF1442F72947}" type="datetimeFigureOut">
              <a:rPr lang="sl-SI" smtClean="0"/>
              <a:t>9.2.2015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FD630-DB6D-43B6-949D-8A71237D2EB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4618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4D57-2CFA-403D-A06F-DF1442F72947}" type="datetimeFigureOut">
              <a:rPr lang="sl-SI" smtClean="0"/>
              <a:t>9.2.2015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FD630-DB6D-43B6-949D-8A71237D2EB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5584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4D57-2CFA-403D-A06F-DF1442F72947}" type="datetimeFigureOut">
              <a:rPr lang="sl-SI" smtClean="0"/>
              <a:t>9.2.2015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FD630-DB6D-43B6-949D-8A71237D2EB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58689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4D57-2CFA-403D-A06F-DF1442F72947}" type="datetimeFigureOut">
              <a:rPr lang="sl-SI" smtClean="0"/>
              <a:t>9.2.2015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FD630-DB6D-43B6-949D-8A71237D2EB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31866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4D57-2CFA-403D-A06F-DF1442F72947}" type="datetimeFigureOut">
              <a:rPr lang="sl-SI" smtClean="0"/>
              <a:t>9.2.2015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FD630-DB6D-43B6-949D-8A71237D2EB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9629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4D57-2CFA-403D-A06F-DF1442F72947}" type="datetimeFigureOut">
              <a:rPr lang="sl-SI" smtClean="0"/>
              <a:t>9.2.2015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FD630-DB6D-43B6-949D-8A71237D2EB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33209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34D57-2CFA-403D-A06F-DF1442F72947}" type="datetimeFigureOut">
              <a:rPr lang="sl-SI" smtClean="0"/>
              <a:t>9.2.2015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FD630-DB6D-43B6-949D-8A71237D2EB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06494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2907754"/>
          </a:xfrm>
        </p:spPr>
        <p:txBody>
          <a:bodyPr>
            <a:noAutofit/>
          </a:bodyPr>
          <a:lstStyle/>
          <a:p>
            <a:r>
              <a:rPr lang="sl-SI" sz="6000" dirty="0" smtClean="0"/>
              <a:t>SVETLOBA KOT VALOVANJE</a:t>
            </a:r>
            <a:endParaRPr lang="sl-SI" sz="60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4" name="Slika 3" descr="http://www.mavrica.net/uploaded/slike/mavrica_prizma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861048"/>
            <a:ext cx="2822575" cy="187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lika 4" descr="http://www.pef.uni-lj.si/%7Egregort/barve/rgb_datoteke/image00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895683"/>
            <a:ext cx="2487171" cy="18449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005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2570" t="18673" r="37565" b="14005"/>
          <a:stretch/>
        </p:blipFill>
        <p:spPr bwMode="auto">
          <a:xfrm>
            <a:off x="1590675" y="1600200"/>
            <a:ext cx="5962649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68880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2294" t="22358" r="37565" b="10811"/>
          <a:stretch/>
        </p:blipFill>
        <p:spPr bwMode="auto">
          <a:xfrm>
            <a:off x="1552149" y="1600200"/>
            <a:ext cx="6039702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72810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2571" t="20147" r="37426" b="12777"/>
          <a:stretch/>
        </p:blipFill>
        <p:spPr bwMode="auto">
          <a:xfrm>
            <a:off x="1571461" y="1600200"/>
            <a:ext cx="6001078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16816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2432" t="23341" r="37288" b="9828"/>
          <a:stretch/>
        </p:blipFill>
        <p:spPr bwMode="auto">
          <a:xfrm>
            <a:off x="1543777" y="1600200"/>
            <a:ext cx="6056445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897618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2432" t="19902" r="37427" b="13268"/>
          <a:stretch/>
        </p:blipFill>
        <p:spPr bwMode="auto">
          <a:xfrm>
            <a:off x="1552104" y="1600200"/>
            <a:ext cx="6039792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935840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2294" t="24325" r="37150" b="8109"/>
          <a:stretch/>
        </p:blipFill>
        <p:spPr bwMode="auto">
          <a:xfrm>
            <a:off x="1560277" y="1600200"/>
            <a:ext cx="6023445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677480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2570" t="23587" r="37289" b="9091"/>
          <a:stretch/>
        </p:blipFill>
        <p:spPr bwMode="auto">
          <a:xfrm>
            <a:off x="1574174" y="1600200"/>
            <a:ext cx="5995652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894233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2569" t="22604" r="36875" b="10811"/>
          <a:stretch/>
        </p:blipFill>
        <p:spPr bwMode="auto">
          <a:xfrm>
            <a:off x="1515906" y="1600200"/>
            <a:ext cx="6112188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13215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2432" t="16216" r="37565" b="16707"/>
          <a:stretch/>
        </p:blipFill>
        <p:spPr bwMode="auto">
          <a:xfrm>
            <a:off x="1571505" y="1600200"/>
            <a:ext cx="6000989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91310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2294" t="21376" r="37426" b="12039"/>
          <a:stretch/>
        </p:blipFill>
        <p:spPr bwMode="auto">
          <a:xfrm>
            <a:off x="1532590" y="1600200"/>
            <a:ext cx="6078820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Polje z besedilom 22"/>
              <p:cNvSpPr txBox="1"/>
              <p:nvPr/>
            </p:nvSpPr>
            <p:spPr>
              <a:xfrm>
                <a:off x="3059832" y="4221088"/>
                <a:ext cx="720080" cy="576064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200" b="1" i="1">
                              <a:solidFill>
                                <a:srgbClr val="C0504D"/>
                              </a:solidFill>
                              <a:effectLst/>
                              <a:latin typeface="Cambria Math"/>
                              <a:ea typeface="Times New Roman"/>
                            </a:rPr>
                          </m:ctrlPr>
                        </m:sSubPr>
                        <m:e>
                          <m:r>
                            <a:rPr lang="sl-SI" sz="3200" b="1" i="1">
                              <a:solidFill>
                                <a:srgbClr val="C0504D"/>
                              </a:solidFill>
                              <a:effectLst/>
                              <a:latin typeface="Cambria Math"/>
                              <a:ea typeface="Times New Roman"/>
                            </a:rPr>
                            <m:t>𝑪</m:t>
                          </m:r>
                        </m:e>
                        <m:sub>
                          <m:r>
                            <a:rPr lang="sl-SI" sz="3200" b="1" i="1">
                              <a:solidFill>
                                <a:srgbClr val="C0504D"/>
                              </a:solidFill>
                              <a:effectLst/>
                              <a:latin typeface="Cambria Math"/>
                              <a:ea typeface="Times New Roman"/>
                            </a:rPr>
                            <m:t>𝑺</m:t>
                          </m:r>
                        </m:sub>
                      </m:sSub>
                    </m:oMath>
                  </m:oMathPara>
                </a14:m>
                <a:endParaRPr lang="sl-SI" sz="3200" dirty="0">
                  <a:effectLst/>
                  <a:latin typeface="Times New Roman"/>
                  <a:ea typeface="Times New Roman"/>
                </a:endParaRPr>
              </a:p>
            </p:txBody>
          </p:sp>
        </mc:Choice>
        <mc:Fallback>
          <p:sp>
            <p:nvSpPr>
              <p:cNvPr id="5" name="Polje z besedilom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4221088"/>
                <a:ext cx="720080" cy="57606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6350">
                <a:noFill/>
              </a:ln>
              <a:effectLst/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Polje z besedilom 22"/>
              <p:cNvSpPr txBox="1"/>
              <p:nvPr/>
            </p:nvSpPr>
            <p:spPr>
              <a:xfrm>
                <a:off x="1629303" y="5212998"/>
                <a:ext cx="252028" cy="288032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1200" b="1" i="1">
                              <a:solidFill>
                                <a:srgbClr val="C0504D"/>
                              </a:solidFill>
                              <a:effectLst/>
                              <a:latin typeface="Cambria Math"/>
                              <a:ea typeface="Times New Roman"/>
                            </a:rPr>
                          </m:ctrlPr>
                        </m:sSubPr>
                        <m:e>
                          <m:r>
                            <a:rPr lang="sl-SI" sz="1200" b="1" i="1">
                              <a:solidFill>
                                <a:srgbClr val="C0504D"/>
                              </a:solidFill>
                              <a:effectLst/>
                              <a:latin typeface="Cambria Math"/>
                              <a:ea typeface="Times New Roman"/>
                            </a:rPr>
                            <m:t>𝑪</m:t>
                          </m:r>
                        </m:e>
                        <m:sub>
                          <m:r>
                            <a:rPr lang="sl-SI" sz="1200" b="1" i="1">
                              <a:solidFill>
                                <a:srgbClr val="C0504D"/>
                              </a:solidFill>
                              <a:effectLst/>
                              <a:latin typeface="Cambria Math"/>
                              <a:ea typeface="Times New Roman"/>
                            </a:rPr>
                            <m:t>𝑺</m:t>
                          </m:r>
                        </m:sub>
                      </m:sSub>
                    </m:oMath>
                  </m:oMathPara>
                </a14:m>
                <a:endParaRPr lang="sl-SI" sz="1200" dirty="0">
                  <a:effectLst/>
                  <a:latin typeface="Times New Roman"/>
                  <a:ea typeface="Times New Roman"/>
                </a:endParaRPr>
              </a:p>
            </p:txBody>
          </p:sp>
        </mc:Choice>
        <mc:Fallback>
          <p:sp>
            <p:nvSpPr>
              <p:cNvPr id="6" name="Polje z besedilom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9303" y="5212998"/>
                <a:ext cx="252028" cy="288032"/>
              </a:xfrm>
              <a:prstGeom prst="rect">
                <a:avLst/>
              </a:prstGeom>
              <a:blipFill rotWithShape="1">
                <a:blip r:embed="rId4"/>
                <a:stretch>
                  <a:fillRect r="-14286"/>
                </a:stretch>
              </a:blipFill>
              <a:ln w="6350">
                <a:noFill/>
              </a:ln>
              <a:effectLst/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9613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2570" t="18428" r="37289" b="14250"/>
          <a:stretch/>
        </p:blipFill>
        <p:spPr bwMode="auto">
          <a:xfrm>
            <a:off x="1574174" y="1600200"/>
            <a:ext cx="5995652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82058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2432" t="17690" r="37149" b="15479"/>
          <a:stretch/>
        </p:blipFill>
        <p:spPr bwMode="auto">
          <a:xfrm>
            <a:off x="1535406" y="1600200"/>
            <a:ext cx="6073188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18318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2294" t="20147" r="37288" b="12777"/>
          <a:stretch/>
        </p:blipFill>
        <p:spPr bwMode="auto">
          <a:xfrm>
            <a:off x="1546557" y="1600200"/>
            <a:ext cx="6050885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PoljeZBesedilom 2"/>
              <p:cNvSpPr txBox="1"/>
              <p:nvPr/>
            </p:nvSpPr>
            <p:spPr>
              <a:xfrm>
                <a:off x="4499992" y="3004965"/>
                <a:ext cx="288032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l-SI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l-SI" b="0" i="1" smtClean="0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sl-SI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sl-SI" i="1" smtClean="0">
                        <a:latin typeface="Cambria Math"/>
                        <a:ea typeface="Cambria Math"/>
                      </a:rPr>
                      <m:t>∙</m:t>
                    </m:r>
                    <m:func>
                      <m:funcPr>
                        <m:ctrlPr>
                          <a:rPr lang="sl-SI" i="1" smtClean="0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l-SI" i="0" smtClean="0">
                            <a:latin typeface="Cambria Math"/>
                            <a:ea typeface="Cambria Math"/>
                          </a:rPr>
                          <m:t>sin</m:t>
                        </m:r>
                      </m:fName>
                      <m:e>
                        <m:r>
                          <a:rPr lang="sl-SI" i="1" smtClean="0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</m:func>
                    <m:r>
                      <a:rPr lang="sl-SI" b="0" i="1" smtClean="0">
                        <a:latin typeface="Cambria Math"/>
                        <a:ea typeface="Cambria Math"/>
                      </a:rPr>
                      <m:t>= </m:t>
                    </m:r>
                    <m:sSub>
                      <m:sSubPr>
                        <m:ctrlPr>
                          <a:rPr lang="sl-SI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sl-SI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</m:e>
                      <m:sub>
                        <m:r>
                          <a:rPr lang="sl-SI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  <m:r>
                      <a:rPr lang="sl-SI" b="0" i="1" smtClean="0">
                        <a:latin typeface="Cambria Math"/>
                        <a:ea typeface="Cambria Math"/>
                      </a:rPr>
                      <m:t>∙</m:t>
                    </m:r>
                    <m:func>
                      <m:funcPr>
                        <m:ctrlPr>
                          <a:rPr lang="sl-SI" b="0" i="1" smtClean="0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l-SI" b="0" i="0" smtClean="0">
                            <a:latin typeface="Cambria Math"/>
                            <a:ea typeface="Cambria Math"/>
                          </a:rPr>
                          <m:t>sin</m:t>
                        </m:r>
                      </m:fName>
                      <m:e>
                        <m:r>
                          <a:rPr lang="sl-SI" b="0" i="1" smtClean="0"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</m:func>
                  </m:oMath>
                </a14:m>
                <a:r>
                  <a:rPr lang="sl-SI" dirty="0" smtClean="0"/>
                  <a:t> </a:t>
                </a:r>
                <a:endParaRPr lang="sl-SI" dirty="0"/>
              </a:p>
            </p:txBody>
          </p:sp>
        </mc:Choice>
        <mc:Fallback>
          <p:sp>
            <p:nvSpPr>
              <p:cNvPr id="3" name="PoljeZBesedilom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3004965"/>
                <a:ext cx="2880320" cy="369332"/>
              </a:xfrm>
              <a:prstGeom prst="rect">
                <a:avLst/>
              </a:prstGeom>
              <a:blipFill rotWithShape="1">
                <a:blip r:embed="rId3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oljeZBesedilom 4"/>
          <p:cNvSpPr txBox="1"/>
          <p:nvPr/>
        </p:nvSpPr>
        <p:spPr>
          <a:xfrm>
            <a:off x="2690566" y="3659824"/>
            <a:ext cx="29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</a:t>
            </a:r>
            <a:endParaRPr lang="sl-SI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2943152" y="4510605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β</a:t>
            </a:r>
            <a:endParaRPr lang="sl-SI" dirty="0"/>
          </a:p>
        </p:txBody>
      </p:sp>
      <p:sp>
        <p:nvSpPr>
          <p:cNvPr id="7" name="PoljeZBesedilom 6"/>
          <p:cNvSpPr txBox="1"/>
          <p:nvPr/>
        </p:nvSpPr>
        <p:spPr>
          <a:xfrm>
            <a:off x="5292080" y="4141273"/>
            <a:ext cx="29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</a:t>
            </a:r>
            <a:endParaRPr lang="sl-SI" dirty="0"/>
          </a:p>
        </p:txBody>
      </p:sp>
      <p:sp>
        <p:nvSpPr>
          <p:cNvPr id="8" name="PoljeZBesedilom 7"/>
          <p:cNvSpPr txBox="1"/>
          <p:nvPr/>
        </p:nvSpPr>
        <p:spPr>
          <a:xfrm>
            <a:off x="5440380" y="4864663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β</a:t>
            </a:r>
            <a:endParaRPr lang="sl-SI" dirty="0"/>
          </a:p>
        </p:txBody>
      </p:sp>
      <p:sp>
        <p:nvSpPr>
          <p:cNvPr id="9" name="PoljeZBesedilom 8"/>
          <p:cNvSpPr txBox="1"/>
          <p:nvPr/>
        </p:nvSpPr>
        <p:spPr>
          <a:xfrm>
            <a:off x="3097201" y="3475158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</a:t>
            </a:r>
            <a:r>
              <a:rPr lang="sl-SI" dirty="0" smtClean="0"/>
              <a:t>&gt;</a:t>
            </a:r>
            <a:r>
              <a:rPr lang="el-GR" dirty="0" smtClean="0"/>
              <a:t>β</a:t>
            </a:r>
            <a:endParaRPr lang="sl-SI" dirty="0"/>
          </a:p>
        </p:txBody>
      </p:sp>
      <p:sp>
        <p:nvSpPr>
          <p:cNvPr id="10" name="PoljeZBesedilom 9"/>
          <p:cNvSpPr txBox="1"/>
          <p:nvPr/>
        </p:nvSpPr>
        <p:spPr>
          <a:xfrm>
            <a:off x="5748478" y="3878980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</a:t>
            </a:r>
            <a:r>
              <a:rPr lang="sl-SI" dirty="0" smtClean="0"/>
              <a:t>&lt;</a:t>
            </a:r>
            <a:r>
              <a:rPr lang="el-GR" dirty="0" smtClean="0"/>
              <a:t>β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34023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2432" t="21621" r="37149" b="11549"/>
          <a:stretch/>
        </p:blipFill>
        <p:spPr bwMode="auto">
          <a:xfrm>
            <a:off x="1535360" y="1600200"/>
            <a:ext cx="6073279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11713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2431" t="18182" r="37150" b="14987"/>
          <a:stretch/>
        </p:blipFill>
        <p:spPr bwMode="auto">
          <a:xfrm>
            <a:off x="1535406" y="1600200"/>
            <a:ext cx="6073188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17627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2847" t="23095" r="37565" b="10565"/>
          <a:stretch/>
        </p:blipFill>
        <p:spPr bwMode="auto">
          <a:xfrm>
            <a:off x="1563351" y="1600200"/>
            <a:ext cx="6017298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77311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45</Words>
  <Application>Microsoft Office PowerPoint</Application>
  <PresentationFormat>Diaprojekcija na zaslonu (4:3)</PresentationFormat>
  <Paragraphs>10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17</vt:i4>
      </vt:variant>
    </vt:vector>
  </HeadingPairs>
  <TitlesOfParts>
    <vt:vector size="18" baseType="lpstr">
      <vt:lpstr>Officeova tema</vt:lpstr>
      <vt:lpstr>SVETLOBA KOT VALOVANJE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SVETLOBA KOT VALOVANJE</dc:title>
  <dc:creator>Angela Petek</dc:creator>
  <cp:lastModifiedBy>Angela Petek</cp:lastModifiedBy>
  <cp:revision>5</cp:revision>
  <dcterms:created xsi:type="dcterms:W3CDTF">2015-02-06T09:50:52Z</dcterms:created>
  <dcterms:modified xsi:type="dcterms:W3CDTF">2015-02-09T10:45:02Z</dcterms:modified>
</cp:coreProperties>
</file>