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63" r:id="rId2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9" autoAdjust="0"/>
    <p:restoredTop sz="94660"/>
  </p:normalViewPr>
  <p:slideViewPr>
    <p:cSldViewPr>
      <p:cViewPr>
        <p:scale>
          <a:sx n="75" d="100"/>
          <a:sy n="75" d="100"/>
        </p:scale>
        <p:origin x="-123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338C9-13B5-4CDC-80FA-52423F2AECC9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76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7988E-6DD7-45D3-BFC8-5B0482F77185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249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3383A-DE11-4F96-A24F-973D938B3CA7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70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6AF0F-C877-43CB-8C17-6B0245A32B50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51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98CCB-96F6-4B57-9B18-C5124CB8CCB6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7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559DB-272E-4C50-94FE-20FA49A897F6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43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5746A-F9E5-437A-B34E-56132E1804EA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466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B4175-71A6-4823-8496-14BB5EC8545F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35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EB735-2354-4922-A026-183B8ACE932D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348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A25D1-76D4-45A2-AB25-86E220C975C4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24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C4C2F-E857-4A09-BD7D-0B0CD2A66178}" type="slidenum">
              <a:rPr lang="sl-SI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94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sl-SI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FDB45B-FA85-40B2-B061-AB74D4D40B82}" type="datetimeFigureOut">
              <a:rPr lang="sl-SI" smtClean="0"/>
              <a:t>26.4.2012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7AC650B-72B0-4D0D-A9E7-7F479916B299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3E500C-B18E-40CC-9613-276392B2E7FA}" type="slidenum">
              <a:rPr lang="sl-SI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895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abotin.p-ng.si/~arcon/xas-si/XAS/Fotoefekt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buBlip>
                <a:blip r:embed="rId2"/>
              </a:buBlip>
            </a:pPr>
            <a:r>
              <a:rPr lang="sl-SI" sz="2000" dirty="0" smtClean="0">
                <a:solidFill>
                  <a:schemeClr val="tx1"/>
                </a:solidFill>
              </a:rPr>
              <a:t>UV sevanje</a:t>
            </a:r>
          </a:p>
          <a:p>
            <a:pPr marL="914400" lvl="1" indent="-457200" algn="l">
              <a:buBlip>
                <a:blip r:embed="rId2"/>
              </a:buBlip>
            </a:pPr>
            <a:r>
              <a:rPr lang="sl-SI" sz="2000" dirty="0" smtClean="0">
                <a:solidFill>
                  <a:schemeClr val="tx1"/>
                </a:solidFill>
              </a:rPr>
              <a:t>Rentgenski žarki</a:t>
            </a:r>
          </a:p>
          <a:p>
            <a:pPr marL="914400" lvl="1" indent="-457200" algn="l">
              <a:buBlip>
                <a:blip r:embed="rId2"/>
              </a:buBlip>
            </a:pPr>
            <a:r>
              <a:rPr lang="sl-SI" sz="2000" dirty="0" smtClean="0"/>
              <a:t>Gama žarki</a:t>
            </a:r>
          </a:p>
          <a:p>
            <a:pPr marL="914400" lvl="1" indent="-457200" algn="l">
              <a:buBlip>
                <a:blip r:embed="rId2"/>
              </a:buBlip>
            </a:pPr>
            <a:r>
              <a:rPr lang="sl-SI" sz="2000" dirty="0" smtClean="0">
                <a:solidFill>
                  <a:schemeClr val="tx1"/>
                </a:solidFill>
              </a:rPr>
              <a:t>Alfa in beta žarki</a:t>
            </a:r>
          </a:p>
          <a:p>
            <a:pPr marL="914400" lvl="1" indent="-457200" algn="l">
              <a:buBlip>
                <a:blip r:embed="rId2"/>
              </a:buBlip>
            </a:pP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l-SI" sz="9600" dirty="0" smtClean="0"/>
              <a:t>SEVANJA</a:t>
            </a:r>
            <a:endParaRPr lang="sl-SI" sz="96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5724128" y="530120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Aljaž Brence</a:t>
            </a:r>
          </a:p>
          <a:p>
            <a:r>
              <a:rPr lang="sl-SI" sz="1200" dirty="0" smtClean="0"/>
              <a:t>Gregor Godec</a:t>
            </a:r>
          </a:p>
          <a:p>
            <a:r>
              <a:rPr lang="sl-SI" sz="1200" dirty="0" smtClean="0"/>
              <a:t>Žiga Kokalj</a:t>
            </a:r>
          </a:p>
          <a:p>
            <a:r>
              <a:rPr lang="sl-SI" sz="1200" dirty="0" smtClean="0"/>
              <a:t>Primož Petek</a:t>
            </a:r>
            <a:endParaRPr lang="sl-SI" sz="1200" dirty="0"/>
          </a:p>
        </p:txBody>
      </p:sp>
    </p:spTree>
    <p:extLst>
      <p:ext uri="{BB962C8B-B14F-4D97-AF65-F5344CB8AC3E}">
        <p14:creationId xmlns:p14="http://schemas.microsoft.com/office/powerpoint/2010/main" val="18201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2000"/>
          </a:xfrm>
        </p:spPr>
        <p:txBody>
          <a:bodyPr/>
          <a:lstStyle/>
          <a:p>
            <a:r>
              <a:rPr lang="sl-SI" dirty="0" smtClean="0"/>
              <a:t>ZAŠČITA PRED X ŽARKI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SVINCEVI PLAŠČI (NA SLIKI)</a:t>
            </a:r>
          </a:p>
          <a:p>
            <a:r>
              <a:rPr lang="sl-SI" sz="2000" dirty="0" smtClean="0"/>
              <a:t>SVINČEVE STENE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44824"/>
            <a:ext cx="4603488" cy="302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93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DELUJE?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Pri rentgenskem slikanju rentgenski </a:t>
            </a:r>
            <a:r>
              <a:rPr lang="sl-SI" dirty="0"/>
              <a:t>aparat emitira snop rentgenskih fotonov primerne </a:t>
            </a:r>
            <a:r>
              <a:rPr lang="sl-SI" dirty="0" smtClean="0"/>
              <a:t>intenzitete.</a:t>
            </a:r>
          </a:p>
          <a:p>
            <a:r>
              <a:rPr lang="sl-SI" dirty="0" smtClean="0"/>
              <a:t>Pri </a:t>
            </a:r>
            <a:r>
              <a:rPr lang="sl-SI" dirty="0"/>
              <a:t>prehodu vstopnega snopa skozi človeško telo nastane v različnih tkivih različna stopnja oslabitve rentgenskih fotonov. </a:t>
            </a:r>
            <a:endParaRPr lang="sl-SI" dirty="0" smtClean="0"/>
          </a:p>
          <a:p>
            <a:r>
              <a:rPr lang="sl-SI" dirty="0" smtClean="0"/>
              <a:t>Izstopni snop </a:t>
            </a:r>
            <a:r>
              <a:rPr lang="sl-SI" dirty="0"/>
              <a:t>na rentgenskem </a:t>
            </a:r>
            <a:r>
              <a:rPr lang="sl-SI" dirty="0" smtClean="0"/>
              <a:t>filmu povzroči počrnitev in slika </a:t>
            </a:r>
            <a:r>
              <a:rPr lang="sl-SI" dirty="0"/>
              <a:t>na rentgenskem filmu postane vidna v procesu razvijanja.</a:t>
            </a:r>
            <a:endParaRPr lang="sl-SI" dirty="0" smtClean="0"/>
          </a:p>
          <a:p>
            <a:r>
              <a:rPr lang="sl-SI" dirty="0"/>
              <a:t> Ta sevanja so dokaj nevarna, saj žarki uničujejo celice. Po enem slikanju potrebuje človeško telo cca. 4 leta, da se celice </a:t>
            </a:r>
            <a:r>
              <a:rPr lang="sl-SI" dirty="0" smtClean="0"/>
              <a:t>obnovijo.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3818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KJE PRIDEMO V STIK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v"/>
            </a:pPr>
            <a:r>
              <a:rPr lang="sl-SI" dirty="0" smtClean="0"/>
              <a:t>Pri slikanju kosti, zob,..</a:t>
            </a:r>
          </a:p>
          <a:p>
            <a:pPr lvl="1">
              <a:buFont typeface="Wingdings" pitchFamily="2" charset="2"/>
              <a:buChar char="v"/>
            </a:pPr>
            <a:r>
              <a:rPr lang="sl-SI" dirty="0" smtClean="0"/>
              <a:t>Manjšemu sevanju smo izpostavljeni vsak dan, saj pride iz vesolja.</a:t>
            </a:r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52936"/>
            <a:ext cx="31683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3645024"/>
            <a:ext cx="2083115" cy="2159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77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3675063"/>
            <a:ext cx="3605213" cy="288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662363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750"/>
            <a:ext cx="3095625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4213" y="7938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l-SI" sz="8800" dirty="0" smtClean="0">
                <a:solidFill>
                  <a:srgbClr val="FF0000"/>
                </a:solidFill>
              </a:rPr>
              <a:t>DELCI α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</p:txBody>
      </p:sp>
      <p:sp>
        <p:nvSpPr>
          <p:cNvPr id="8198" name="Podnaslov 2"/>
          <p:cNvSpPr>
            <a:spLocks noGrp="1"/>
          </p:cNvSpPr>
          <p:nvPr>
            <p:ph type="subTitle" idx="1"/>
          </p:nvPr>
        </p:nvSpPr>
        <p:spPr>
          <a:xfrm>
            <a:off x="107950" y="1436688"/>
            <a:ext cx="6400800" cy="2520950"/>
          </a:xfrm>
        </p:spPr>
        <p:txBody>
          <a:bodyPr/>
          <a:lstStyle/>
          <a:p>
            <a:pPr marL="457200" indent="-457200" algn="l" eaLnBrk="1" hangingPunct="1">
              <a:buFontTx/>
              <a:buChar char="•"/>
            </a:pPr>
            <a:r>
              <a:rPr lang="sl-SI" sz="4000" smtClean="0"/>
              <a:t>Ionizirajoče sevanje</a:t>
            </a:r>
          </a:p>
          <a:p>
            <a:pPr marL="457200" indent="-457200" algn="l" eaLnBrk="1" hangingPunct="1">
              <a:buFontTx/>
              <a:buChar char="•"/>
            </a:pPr>
            <a:r>
              <a:rPr lang="sl-SI" sz="4000" smtClean="0"/>
              <a:t>Par protonov in nevtronov</a:t>
            </a:r>
          </a:p>
        </p:txBody>
      </p:sp>
    </p:spTree>
    <p:extLst>
      <p:ext uri="{BB962C8B-B14F-4D97-AF65-F5344CB8AC3E}">
        <p14:creationId xmlns:p14="http://schemas.microsoft.com/office/powerpoint/2010/main" val="5752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84313"/>
            <a:ext cx="3348038" cy="50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573463"/>
            <a:ext cx="3703637" cy="220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l-SI" sz="8800" dirty="0" smtClean="0">
                <a:solidFill>
                  <a:srgbClr val="FF0000"/>
                </a:solidFill>
              </a:rPr>
              <a:t>DELCI β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</p:txBody>
      </p:sp>
      <p:sp>
        <p:nvSpPr>
          <p:cNvPr id="9221" name="Ograda vsebine 2"/>
          <p:cNvSpPr>
            <a:spLocks noGrp="1"/>
          </p:cNvSpPr>
          <p:nvPr>
            <p:ph idx="1"/>
          </p:nvPr>
        </p:nvSpPr>
        <p:spPr>
          <a:xfrm>
            <a:off x="0" y="1552575"/>
            <a:ext cx="6923088" cy="2017713"/>
          </a:xfrm>
        </p:spPr>
        <p:txBody>
          <a:bodyPr/>
          <a:lstStyle/>
          <a:p>
            <a:pPr eaLnBrk="1" hangingPunct="1"/>
            <a:r>
              <a:rPr lang="sl-SI" sz="4000" dirty="0" smtClean="0"/>
              <a:t>Velika energija in hitrost</a:t>
            </a:r>
          </a:p>
          <a:p>
            <a:pPr eaLnBrk="1" hangingPunct="1"/>
            <a:r>
              <a:rPr lang="sl-SI" sz="4000" smtClean="0"/>
              <a:t>dve vrsti razpada β: </a:t>
            </a:r>
            <a:r>
              <a:rPr lang="sl-SI" sz="4000" dirty="0" err="1" smtClean="0"/>
              <a:t>β</a:t>
            </a:r>
            <a:r>
              <a:rPr lang="sl-SI" sz="4000" dirty="0" smtClean="0"/>
              <a:t>− in β+, </a:t>
            </a:r>
          </a:p>
        </p:txBody>
      </p:sp>
    </p:spTree>
    <p:extLst>
      <p:ext uri="{BB962C8B-B14F-4D97-AF65-F5344CB8AC3E}">
        <p14:creationId xmlns:p14="http://schemas.microsoft.com/office/powerpoint/2010/main" val="378727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Žarek γ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je </a:t>
            </a:r>
            <a:r>
              <a:rPr lang="sl-SI" sz="2800" dirty="0" smtClean="0"/>
              <a:t>visoko energijski </a:t>
            </a:r>
            <a:r>
              <a:rPr lang="sl-SI" sz="2800" dirty="0" smtClean="0"/>
              <a:t>foton</a:t>
            </a:r>
          </a:p>
          <a:p>
            <a:r>
              <a:rPr lang="sl-SI" sz="2800" dirty="0" smtClean="0"/>
              <a:t>nastane pri radioaktivnem razpadu</a:t>
            </a:r>
          </a:p>
          <a:p>
            <a:r>
              <a:rPr lang="sl-SI" sz="2800" dirty="0" smtClean="0"/>
              <a:t>so bolj prodorni od delcev α in delcev β </a:t>
            </a:r>
          </a:p>
          <a:p>
            <a:r>
              <a:rPr lang="sl-SI" sz="2800" dirty="0" smtClean="0"/>
              <a:t>snop žarkov γ v snovi eksponentno pojema</a:t>
            </a:r>
            <a:endParaRPr lang="sl-SI" sz="2800" dirty="0"/>
          </a:p>
        </p:txBody>
      </p:sp>
      <p:pic>
        <p:nvPicPr>
          <p:cNvPr id="10242" name="Picture 2" descr="http://upload.wikimedia.org/wikipedia/commons/thumb/c/c2/Gamma_Decay.svg/500px-Gamma_Decay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619500"/>
            <a:ext cx="4762500" cy="3238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094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Fotoelektrični pojav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Foton žarka </a:t>
            </a:r>
            <a:r>
              <a:rPr lang="el-GR" dirty="0"/>
              <a:t>γ </a:t>
            </a:r>
            <a:r>
              <a:rPr lang="sl-SI" dirty="0" smtClean="0"/>
              <a:t>trči z </a:t>
            </a:r>
            <a:r>
              <a:rPr lang="sl-SI" dirty="0"/>
              <a:t>elektronom </a:t>
            </a:r>
            <a:r>
              <a:rPr lang="sl-SI" dirty="0" smtClean="0"/>
              <a:t>in </a:t>
            </a:r>
            <a:r>
              <a:rPr lang="sl-SI" dirty="0"/>
              <a:t>mu preda vso svojo energijo, s čimer elektron izbije iz </a:t>
            </a:r>
            <a:r>
              <a:rPr lang="sl-SI" dirty="0" smtClean="0"/>
              <a:t>atoma,</a:t>
            </a:r>
          </a:p>
          <a:p>
            <a:r>
              <a:rPr lang="sl-SI" dirty="0" smtClean="0"/>
              <a:t>kinetična </a:t>
            </a:r>
            <a:r>
              <a:rPr lang="sl-SI" dirty="0"/>
              <a:t>energija izbitega »fotoelektrona« je enaka energiji </a:t>
            </a:r>
            <a:r>
              <a:rPr lang="sl-SI" dirty="0" smtClean="0"/>
              <a:t>vpadnega </a:t>
            </a:r>
            <a:r>
              <a:rPr lang="sl-SI" dirty="0"/>
              <a:t>žarka </a:t>
            </a:r>
            <a:r>
              <a:rPr lang="el-GR" dirty="0" smtClean="0"/>
              <a:t>γ</a:t>
            </a:r>
            <a:r>
              <a:rPr lang="sl-SI" dirty="0" smtClean="0"/>
              <a:t>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566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Comptonov pojav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vpadli </a:t>
            </a:r>
            <a:r>
              <a:rPr lang="sl-SI" dirty="0"/>
              <a:t>foton ob trku z elektronom v elektronski </a:t>
            </a:r>
            <a:r>
              <a:rPr lang="sl-SI" dirty="0" smtClean="0"/>
              <a:t>ovojnici izgubi dovolj </a:t>
            </a:r>
            <a:r>
              <a:rPr lang="sl-SI" dirty="0"/>
              <a:t>energije, da </a:t>
            </a:r>
            <a:r>
              <a:rPr lang="sl-SI" dirty="0" smtClean="0"/>
              <a:t>ga </a:t>
            </a:r>
            <a:r>
              <a:rPr lang="sl-SI" dirty="0"/>
              <a:t>izbije iz atoma, preostanek energije pa se porabi za izsevanje novega fotona </a:t>
            </a:r>
            <a:r>
              <a:rPr lang="el-GR" dirty="0"/>
              <a:t>γ </a:t>
            </a:r>
            <a:r>
              <a:rPr lang="sl-SI" dirty="0"/>
              <a:t>z nižjo </a:t>
            </a:r>
            <a:r>
              <a:rPr lang="sl-SI" dirty="0" smtClean="0"/>
              <a:t>energijo,</a:t>
            </a:r>
          </a:p>
          <a:p>
            <a:r>
              <a:rPr lang="sl-SI" dirty="0" err="1" smtClean="0"/>
              <a:t>comptonov</a:t>
            </a:r>
            <a:r>
              <a:rPr lang="sl-SI" dirty="0" smtClean="0"/>
              <a:t> </a:t>
            </a:r>
            <a:r>
              <a:rPr lang="sl-SI" dirty="0"/>
              <a:t>pojav je prevladujoč v </a:t>
            </a:r>
            <a:r>
              <a:rPr lang="sl-SI" dirty="0" smtClean="0"/>
              <a:t>pasu energij, </a:t>
            </a:r>
            <a:r>
              <a:rPr lang="sl-SI" dirty="0"/>
              <a:t>kar zajema </a:t>
            </a:r>
            <a:r>
              <a:rPr lang="sl-SI" dirty="0" smtClean="0"/>
              <a:t>večino </a:t>
            </a:r>
            <a:r>
              <a:rPr lang="sl-SI" dirty="0"/>
              <a:t>žarkov γ, nastalih pri jedrskih </a:t>
            </a:r>
            <a:r>
              <a:rPr lang="sl-SI" dirty="0" smtClean="0"/>
              <a:t>reakcijah</a:t>
            </a:r>
          </a:p>
          <a:p>
            <a:r>
              <a:rPr lang="sl-SI" dirty="0" smtClean="0">
                <a:hlinkClick r:id="rId2"/>
              </a:rPr>
              <a:t>http</a:t>
            </a:r>
            <a:r>
              <a:rPr lang="sl-SI" dirty="0">
                <a:hlinkClick r:id="rId2"/>
              </a:rPr>
              <a:t>://sabotin.p-ng.si/~</a:t>
            </a:r>
            <a:r>
              <a:rPr lang="sl-SI" dirty="0" smtClean="0">
                <a:hlinkClick r:id="rId2"/>
              </a:rPr>
              <a:t>arcon/xas-si/XAS/Fotoefekt.html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2960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Viri in literatura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sz="1000" dirty="0" smtClean="0"/>
              <a:t>http://www.arso.gov.si/vreme/podnebje/UV_indeks.pdf</a:t>
            </a:r>
          </a:p>
          <a:p>
            <a:r>
              <a:rPr lang="sl-SI" sz="1000" dirty="0" smtClean="0"/>
              <a:t>http://www.galeb.eu/o_uv-sevanju</a:t>
            </a:r>
          </a:p>
          <a:p>
            <a:r>
              <a:rPr lang="sl-SI" sz="1000" dirty="0" smtClean="0"/>
              <a:t>http://sl.wikipedia.org/wiki/Ultravijoli%C4%8Dno_valovanje</a:t>
            </a:r>
          </a:p>
          <a:p>
            <a:r>
              <a:rPr lang="sl-SI" sz="1000" dirty="0" smtClean="0"/>
              <a:t>http://www.inis.si/index.php?id=73</a:t>
            </a:r>
          </a:p>
          <a:p>
            <a:r>
              <a:rPr lang="sl-SI" sz="1000" dirty="0" smtClean="0"/>
              <a:t>http://sl.wikipedia.org/wiki/Spektrofotometrija</a:t>
            </a:r>
          </a:p>
          <a:p>
            <a:r>
              <a:rPr lang="sl-SI" sz="1000" dirty="0" smtClean="0"/>
              <a:t>FIZIKA,prevod in priedba Matjaž Štuhec,izdaja učila International</a:t>
            </a:r>
          </a:p>
          <a:p>
            <a:r>
              <a:rPr lang="sl-SI" sz="1000" dirty="0" smtClean="0"/>
              <a:t>http://www.elektro-napeljave.si/index.php?option=com_content&amp;view=article&amp;id=55&amp;Itemid=81</a:t>
            </a:r>
          </a:p>
          <a:p>
            <a:endParaRPr lang="sl-SI" sz="1000" dirty="0" smtClean="0"/>
          </a:p>
          <a:p>
            <a:endParaRPr lang="sl-SI" sz="1000" dirty="0"/>
          </a:p>
        </p:txBody>
      </p:sp>
    </p:spTree>
    <p:extLst>
      <p:ext uri="{BB962C8B-B14F-4D97-AF65-F5344CB8AC3E}">
        <p14:creationId xmlns:p14="http://schemas.microsoft.com/office/powerpoint/2010/main" val="163920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UV SEVANJE</a:t>
            </a:r>
            <a:r>
              <a:rPr lang="sl-SI" sz="1300" dirty="0" smtClean="0"/>
              <a:t/>
            </a:r>
            <a:br>
              <a:rPr lang="sl-SI" sz="1300" dirty="0" smtClean="0"/>
            </a:br>
            <a:endParaRPr lang="sl-SI" sz="1300" dirty="0"/>
          </a:p>
        </p:txBody>
      </p:sp>
    </p:spTree>
    <p:extLst>
      <p:ext uri="{BB962C8B-B14F-4D97-AF65-F5344CB8AC3E}">
        <p14:creationId xmlns:p14="http://schemas.microsoft.com/office/powerpoint/2010/main" val="14053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Kaj je UV sevanje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3200400"/>
            <a:ext cx="3352800" cy="216376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sl-SI" sz="2000"/>
          </a:p>
          <a:p>
            <a:pPr>
              <a:lnSpc>
                <a:spcPct val="80000"/>
              </a:lnSpc>
            </a:pPr>
            <a:r>
              <a:rPr lang="sl-SI" sz="2000"/>
              <a:t>UVC-sevanje (valovne dolžine 100-280 nm) </a:t>
            </a:r>
          </a:p>
          <a:p>
            <a:pPr>
              <a:lnSpc>
                <a:spcPct val="80000"/>
              </a:lnSpc>
            </a:pPr>
            <a:r>
              <a:rPr lang="sl-SI" sz="2000"/>
              <a:t>UVB-sevanje (valovne dolžine 280-315 nm) </a:t>
            </a:r>
          </a:p>
          <a:p>
            <a:pPr>
              <a:lnSpc>
                <a:spcPct val="80000"/>
              </a:lnSpc>
            </a:pPr>
            <a:r>
              <a:rPr lang="sl-SI" sz="2000"/>
              <a:t>UVA-sevanje (valovne dolžine 315-400 nm) </a:t>
            </a:r>
          </a:p>
          <a:p>
            <a:pPr>
              <a:lnSpc>
                <a:spcPct val="80000"/>
              </a:lnSpc>
            </a:pPr>
            <a:endParaRPr lang="sl-SI" sz="200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85800" y="1371600"/>
            <a:ext cx="7620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Ultravijolično sevanje je del sončnega elektromagnetnega sevanja, ki kljub ozonu in Zemljinemu magnetnemu polju, prodre do površine Zemlje. Tisto, kar najpogosteje imenujemo UV-sevanje, je področje valovnih dolžin med 100 in 400 nm, generalno pa ga delimo na: 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743200"/>
            <a:ext cx="31242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1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Spektrofotometer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229600" cy="7620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sl-SI" sz="2400" dirty="0"/>
              <a:t>S spektrofotometrom se izmeri jakost UV sevanja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410200" y="2057400"/>
            <a:ext cx="2971800" cy="380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dirty="0"/>
              <a:t>1.Svetlobni vir osvetli vzorec</a:t>
            </a:r>
          </a:p>
          <a:p>
            <a:pPr>
              <a:spcBef>
                <a:spcPct val="50000"/>
              </a:spcBef>
            </a:pPr>
            <a:r>
              <a:rPr lang="sl-SI" dirty="0"/>
              <a:t>2. del svetlobe je prepuščen oz. odbit od vzorca </a:t>
            </a:r>
          </a:p>
          <a:p>
            <a:pPr>
              <a:spcBef>
                <a:spcPct val="50000"/>
              </a:spcBef>
            </a:pPr>
            <a:r>
              <a:rPr lang="sl-SI" dirty="0"/>
              <a:t>3. svetloba vzorca je projecirana na monokromator </a:t>
            </a:r>
          </a:p>
          <a:p>
            <a:pPr>
              <a:spcBef>
                <a:spcPct val="50000"/>
              </a:spcBef>
            </a:pPr>
            <a:r>
              <a:rPr lang="sl-SI" dirty="0"/>
              <a:t>4. monokromator loči posamezne valovne dolžine in jih zaporedno usmerja na fotodetektor </a:t>
            </a:r>
          </a:p>
        </p:txBody>
      </p:sp>
      <p:pic>
        <p:nvPicPr>
          <p:cNvPr id="9229" name="Picture 13" descr="File:Spetrophotometer-en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800600" cy="357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sl-SI"/>
              <a:t>Indeksi UV žarkov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3352800"/>
            <a:ext cx="8229600" cy="1905000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435100" algn="l"/>
              </a:tabLst>
            </a:pPr>
            <a:r>
              <a:rPr lang="sl-SI" sz="2400" dirty="0"/>
              <a:t>0,1-2 			Minimalna izpostavljenost</a:t>
            </a:r>
          </a:p>
          <a:p>
            <a:pPr>
              <a:lnSpc>
                <a:spcPct val="80000"/>
              </a:lnSpc>
              <a:tabLst>
                <a:tab pos="1435100" algn="l"/>
              </a:tabLst>
            </a:pPr>
            <a:r>
              <a:rPr lang="sl-SI" sz="2400" dirty="0"/>
              <a:t>3-4			Nizka izpostavljenost</a:t>
            </a:r>
          </a:p>
          <a:p>
            <a:pPr>
              <a:lnSpc>
                <a:spcPct val="80000"/>
              </a:lnSpc>
              <a:tabLst>
                <a:tab pos="1435100" algn="l"/>
              </a:tabLst>
            </a:pPr>
            <a:r>
              <a:rPr lang="sl-SI" sz="2400" dirty="0"/>
              <a:t>5-6			Srednja izpostavljenost</a:t>
            </a:r>
          </a:p>
          <a:p>
            <a:pPr>
              <a:lnSpc>
                <a:spcPct val="80000"/>
              </a:lnSpc>
              <a:tabLst>
                <a:tab pos="1435100" algn="l"/>
              </a:tabLst>
            </a:pPr>
            <a:r>
              <a:rPr lang="sl-SI" sz="2400" dirty="0"/>
              <a:t>7-9			Velika izpostavljenost</a:t>
            </a:r>
          </a:p>
          <a:p>
            <a:pPr>
              <a:lnSpc>
                <a:spcPct val="80000"/>
              </a:lnSpc>
              <a:tabLst>
                <a:tab pos="1435100" algn="l"/>
              </a:tabLst>
            </a:pPr>
            <a:r>
              <a:rPr lang="sl-SI" sz="2400" dirty="0"/>
              <a:t>10 in več	           </a:t>
            </a:r>
            <a:r>
              <a:rPr lang="sl-SI" sz="2400" dirty="0" smtClean="0"/>
              <a:t>         Ekstremna </a:t>
            </a:r>
            <a:r>
              <a:rPr lang="sl-SI" sz="2400" dirty="0"/>
              <a:t>izpostavljenost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1600200" y="25146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1905000" y="1905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graphicFrame>
        <p:nvGraphicFramePr>
          <p:cNvPr id="10393" name="Group 153"/>
          <p:cNvGraphicFramePr>
            <a:graphicFrameLocks noGrp="1"/>
          </p:cNvGraphicFramePr>
          <p:nvPr/>
        </p:nvGraphicFramePr>
        <p:xfrm>
          <a:off x="838200" y="1676400"/>
          <a:ext cx="6858000" cy="1297623"/>
        </p:xfrm>
        <a:graphic>
          <a:graphicData uri="http://schemas.openxmlformats.org/drawingml/2006/table">
            <a:tbl>
              <a:tblPr/>
              <a:tblGrid>
                <a:gridCol w="1549400"/>
                <a:gridCol w="468313"/>
                <a:gridCol w="415925"/>
                <a:gridCol w="441325"/>
                <a:gridCol w="477837"/>
                <a:gridCol w="407988"/>
                <a:gridCol w="442912"/>
                <a:gridCol w="442913"/>
                <a:gridCol w="442912"/>
                <a:gridCol w="439738"/>
                <a:gridCol w="442912"/>
                <a:gridCol w="442913"/>
                <a:gridCol w="442912"/>
              </a:tblGrid>
              <a:tr h="258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zemljepisna</a:t>
                      </a:r>
                      <a:b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širina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Feb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Apr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Maj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Jun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Jul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Avg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Sep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Okt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Dec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60°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52°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39°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5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5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4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9500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0°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001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49C8"/>
                    </a:solidFill>
                  </a:tcPr>
                </a:tc>
              </a:tr>
            </a:tbl>
          </a:graphicData>
        </a:graphic>
      </p:graphicFrame>
      <p:sp>
        <p:nvSpPr>
          <p:cNvPr id="10389" name="Text Box 149"/>
          <p:cNvSpPr txBox="1">
            <a:spLocks noChangeArrowheads="1"/>
          </p:cNvSpPr>
          <p:nvPr/>
        </p:nvSpPr>
        <p:spPr bwMode="auto">
          <a:xfrm>
            <a:off x="533400" y="12954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l-SI" dirty="0"/>
              <a:t>Indeks UV žarkov po mesecih</a:t>
            </a:r>
          </a:p>
        </p:txBody>
      </p:sp>
    </p:spTree>
    <p:extLst>
      <p:ext uri="{BB962C8B-B14F-4D97-AF65-F5344CB8AC3E}">
        <p14:creationId xmlns:p14="http://schemas.microsoft.com/office/powerpoint/2010/main" val="5087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Vpliv UV sevanja na človeka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2819400"/>
            <a:ext cx="8229600" cy="2362200"/>
          </a:xfrm>
        </p:spPr>
        <p:txBody>
          <a:bodyPr/>
          <a:lstStyle/>
          <a:p>
            <a:pPr algn="ctr">
              <a:buFontTx/>
              <a:buNone/>
            </a:pPr>
            <a:r>
              <a:rPr lang="sl-SI"/>
              <a:t>Posledice izpostavljanja UV žarkom so:</a:t>
            </a:r>
          </a:p>
          <a:p>
            <a:pPr>
              <a:buFontTx/>
              <a:buNone/>
            </a:pPr>
            <a:r>
              <a:rPr lang="sl-SI"/>
              <a:t>-Kožni rak </a:t>
            </a:r>
          </a:p>
          <a:p>
            <a:pPr>
              <a:buFontTx/>
              <a:buNone/>
            </a:pPr>
            <a:r>
              <a:rPr lang="sl-SI"/>
              <a:t>-Pospešeno staranje kože</a:t>
            </a:r>
          </a:p>
          <a:p>
            <a:pPr>
              <a:buFontTx/>
              <a:buNone/>
            </a:pPr>
            <a:r>
              <a:rPr lang="sl-SI"/>
              <a:t>-Občutljivost kože</a:t>
            </a:r>
          </a:p>
          <a:p>
            <a:pPr>
              <a:buFontTx/>
              <a:buNone/>
            </a:pPr>
            <a:endParaRPr lang="sl-SI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62608" y="1295400"/>
            <a:ext cx="7437784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sl-SI" dirty="0"/>
              <a:t>Človeški organizem je najbolj občutljiv na UV-B </a:t>
            </a:r>
            <a:r>
              <a:rPr lang="sl-SI" dirty="0" smtClean="0"/>
              <a:t>žarke.</a:t>
            </a:r>
            <a:endParaRPr lang="sl-SI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sl-SI" dirty="0"/>
              <a:t>Koža izpostavljena soncu že po 10-30 minutah doživlja spremembe in se </a:t>
            </a:r>
            <a:r>
              <a:rPr lang="sl-SI" dirty="0" smtClean="0"/>
              <a:t>poškoduje.</a:t>
            </a:r>
            <a:endParaRPr lang="sl-SI" dirty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sl-SI" dirty="0"/>
              <a:t>Spremembe na koži se vidijo po 6-12 </a:t>
            </a:r>
            <a:r>
              <a:rPr lang="sl-SI" dirty="0" smtClean="0"/>
              <a:t>urah.</a:t>
            </a:r>
            <a:endParaRPr lang="sl-SI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657600"/>
            <a:ext cx="3124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Zaščita pred UV </a:t>
            </a:r>
            <a:r>
              <a:rPr lang="sl-SI" dirty="0" smtClean="0"/>
              <a:t>žarki:</a:t>
            </a:r>
            <a:endParaRPr lang="sl-SI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kvalitetna sončna očala,</a:t>
            </a:r>
          </a:p>
          <a:p>
            <a:r>
              <a:rPr lang="sl-SI" dirty="0"/>
              <a:t>uporaba zaščitne kreme z najmanj faktorjem 20,</a:t>
            </a:r>
          </a:p>
          <a:p>
            <a:r>
              <a:rPr lang="sl-SI" dirty="0"/>
              <a:t>ne izpostavljamo se direktni svetlobi,</a:t>
            </a:r>
          </a:p>
          <a:p>
            <a:r>
              <a:rPr lang="sl-SI" dirty="0"/>
              <a:t>na soncu nosimo oblačila, ki pokrijejo kožo, ki bi jo sevanje sicer poškodovalo,</a:t>
            </a:r>
          </a:p>
          <a:p>
            <a:r>
              <a:rPr lang="sl-SI" dirty="0"/>
              <a:t>Soncu se izogibamo med 11-15 uro.</a:t>
            </a:r>
          </a:p>
        </p:txBody>
      </p:sp>
    </p:spTree>
    <p:extLst>
      <p:ext uri="{BB962C8B-B14F-4D97-AF65-F5344CB8AC3E}">
        <p14:creationId xmlns:p14="http://schemas.microsoft.com/office/powerpoint/2010/main" val="61770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	</a:t>
            </a:r>
            <a:r>
              <a:rPr lang="sl-SI" dirty="0" smtClean="0"/>
              <a:t>RENTGENSKI ŽARKI(ŽARKI X)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43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KAJ JE RENTGENSKO SEVANJE 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 </a:t>
            </a:r>
            <a:r>
              <a:rPr lang="sl-SI" sz="2400" dirty="0"/>
              <a:t>To sevanje obsega valovne dolžine od 10 nanometrov do stotinke </a:t>
            </a:r>
            <a:r>
              <a:rPr lang="sl-SI" sz="2400" dirty="0" smtClean="0"/>
              <a:t>nanometra.</a:t>
            </a:r>
          </a:p>
          <a:p>
            <a:r>
              <a:rPr lang="sl-SI" sz="2400" dirty="0" smtClean="0"/>
              <a:t>Zaradi </a:t>
            </a:r>
            <a:r>
              <a:rPr lang="sl-SI" sz="2400" dirty="0"/>
              <a:t>te lastnosti jih uporabljajo za slikanje kosti, pa tudi mehkih </a:t>
            </a:r>
            <a:r>
              <a:rPr lang="sl-SI" sz="2400" dirty="0" smtClean="0"/>
              <a:t>tkiv.</a:t>
            </a:r>
            <a:endParaRPr lang="sl-SI" sz="2400" dirty="0"/>
          </a:p>
          <a:p>
            <a:r>
              <a:rPr lang="sl-SI" sz="2400" dirty="0" smtClean="0"/>
              <a:t>Veji </a:t>
            </a:r>
            <a:r>
              <a:rPr lang="sl-SI" sz="2400" dirty="0"/>
              <a:t>medicine </a:t>
            </a:r>
            <a:r>
              <a:rPr lang="sl-SI" sz="2400" dirty="0" smtClean="0"/>
              <a:t>pravijo radiologija.</a:t>
            </a:r>
            <a:endParaRPr lang="sl-SI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333375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2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193</TotalTime>
  <Words>556</Words>
  <Application>Microsoft Office PowerPoint</Application>
  <PresentationFormat>Diaprojekcija na zaslonu (4:3)</PresentationFormat>
  <Paragraphs>150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Naslovi diapozitivov</vt:lpstr>
      </vt:variant>
      <vt:variant>
        <vt:i4>18</vt:i4>
      </vt:variant>
    </vt:vector>
  </HeadingPairs>
  <TitlesOfParts>
    <vt:vector size="20" baseType="lpstr">
      <vt:lpstr>Equity</vt:lpstr>
      <vt:lpstr>Privzeti načrt</vt:lpstr>
      <vt:lpstr>SEVANJA</vt:lpstr>
      <vt:lpstr>UV SEVANJE </vt:lpstr>
      <vt:lpstr>Kaj je UV sevanje</vt:lpstr>
      <vt:lpstr>Spektrofotometer</vt:lpstr>
      <vt:lpstr>Indeksi UV žarkov </vt:lpstr>
      <vt:lpstr>Vpliv UV sevanja na človeka</vt:lpstr>
      <vt:lpstr>Zaščita pred UV žarki:</vt:lpstr>
      <vt:lpstr> RENTGENSKI ŽARKI(ŽARKI X)</vt:lpstr>
      <vt:lpstr>KAJ JE RENTGENSKO SEVANJE ?</vt:lpstr>
      <vt:lpstr>ZAŠČITA PRED X ŽARKI</vt:lpstr>
      <vt:lpstr>KAKO DELUJE?</vt:lpstr>
      <vt:lpstr>KJE PRIDEMO V STIK</vt:lpstr>
      <vt:lpstr>DELCI α </vt:lpstr>
      <vt:lpstr>DELCI β </vt:lpstr>
      <vt:lpstr>Žarek γ</vt:lpstr>
      <vt:lpstr>Fotoelektrični pojav</vt:lpstr>
      <vt:lpstr>Comptonov pojav</vt:lpstr>
      <vt:lpstr>Viri in 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SEVANJA</dc:title>
  <dc:creator>Primoz</dc:creator>
  <cp:lastModifiedBy>Angela Petek</cp:lastModifiedBy>
  <cp:revision>10</cp:revision>
  <dcterms:created xsi:type="dcterms:W3CDTF">2012-04-02T14:09:14Z</dcterms:created>
  <dcterms:modified xsi:type="dcterms:W3CDTF">2012-04-26T09:18:17Z</dcterms:modified>
</cp:coreProperties>
</file>