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60" r:id="rId4"/>
    <p:sldId id="28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3A6FB-C99E-4DB2-99E7-A2EEE8CECF56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D649D-4D82-44B9-AB1F-F3ADF4552A6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4686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15E3-4E18-4B80-9429-D7F8972995A0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10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045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679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091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935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188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857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360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911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115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743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6308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5AB2B-CF91-4209-8DBB-82A70BF6BEA2}" type="datetimeFigureOut">
              <a:rPr lang="sl-SI" smtClean="0"/>
              <a:t>5.4.2017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8C53-BFB0-4A1E-93E6-3A39C97BB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645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het.colorado.edu/sims/projectile-motion/projectile-motion_en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het.colorado.edu/sims/projectile-motion/projectile-motion_en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geogebr.si/geometrijska-optika/kavstika-na-vbocenem-zrcalu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geogebr.si/geometrijska-optika/parabolicno-zrcalo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mathsisfun.com/geometry/parabola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arnes.si/~ssnmcrnom5/sola/anigifi/Navpi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sl-SI" dirty="0" smtClean="0"/>
              <a:t>UPORABA KVADRATNE FUNKCIJE V FIZIKI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4990926" cy="341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1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Vodoravni in poševni met:</a:t>
            </a:r>
            <a:endParaRPr lang="sl-SI" dirty="0"/>
          </a:p>
        </p:txBody>
      </p:sp>
      <p:pic>
        <p:nvPicPr>
          <p:cNvPr id="6" name="Slika 5"/>
          <p:cNvPicPr/>
          <p:nvPr/>
        </p:nvPicPr>
        <p:blipFill rotWithShape="1">
          <a:blip r:embed="rId2"/>
          <a:srcRect b="29759"/>
          <a:stretch/>
        </p:blipFill>
        <p:spPr bwMode="auto">
          <a:xfrm flipH="1">
            <a:off x="611560" y="2334719"/>
            <a:ext cx="3744416" cy="2174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19"/>
            <a:ext cx="4464279" cy="185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82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Vodoravni met:</a:t>
            </a:r>
          </a:p>
        </p:txBody>
      </p:sp>
      <p:pic>
        <p:nvPicPr>
          <p:cNvPr id="4" name="Ograda vsebine 3"/>
          <p:cNvPicPr>
            <a:picLocks/>
          </p:cNvPicPr>
          <p:nvPr/>
        </p:nvPicPr>
        <p:blipFill rotWithShape="1">
          <a:blip r:embed="rId2"/>
          <a:srcRect l="30781" t="24398" r="16397" b="23970"/>
          <a:stretch/>
        </p:blipFill>
        <p:spPr bwMode="auto">
          <a:xfrm>
            <a:off x="899593" y="2348880"/>
            <a:ext cx="6872808" cy="3776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503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SIMULACIJA  TOPOVSKEGA IZSTRELKA:</a:t>
            </a:r>
          </a:p>
        </p:txBody>
      </p:sp>
      <p:pic>
        <p:nvPicPr>
          <p:cNvPr id="14338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627473" cy="428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8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Poševni met:</a:t>
            </a:r>
            <a:endParaRPr lang="sl-SI" dirty="0"/>
          </a:p>
        </p:txBody>
      </p:sp>
      <p:pic>
        <p:nvPicPr>
          <p:cNvPr id="4" name="Ograda vsebine 4"/>
          <p:cNvPicPr>
            <a:picLocks/>
          </p:cNvPicPr>
          <p:nvPr/>
        </p:nvPicPr>
        <p:blipFill rotWithShape="1">
          <a:blip r:embed="rId2"/>
          <a:srcRect l="33798" t="23876" r="15949" b="19886"/>
          <a:stretch/>
        </p:blipFill>
        <p:spPr bwMode="auto">
          <a:xfrm>
            <a:off x="899592" y="2204864"/>
            <a:ext cx="6538474" cy="41139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084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sl-SI" sz="1600" dirty="0"/>
              <a:t/>
            </a:r>
            <a:br>
              <a:rPr lang="sl-SI" sz="1600" dirty="0"/>
            </a:br>
            <a:r>
              <a:rPr lang="sl-SI" dirty="0" smtClean="0"/>
              <a:t>SIMULACIJA  TOPOVSKEGA IZSTRELKA: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8194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13690" r="15778" b="8730"/>
          <a:stretch/>
        </p:blipFill>
        <p:spPr bwMode="auto">
          <a:xfrm>
            <a:off x="755577" y="1484784"/>
            <a:ext cx="7538866" cy="48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785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 NA KOŠ:</a:t>
            </a:r>
            <a:endParaRPr lang="sl-SI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39" y="1600200"/>
            <a:ext cx="741872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37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VODOMET IN IZBRUH VULKANA:</a:t>
            </a:r>
            <a:endParaRPr lang="sl-SI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0" t="52365" b="5025"/>
          <a:stretch/>
        </p:blipFill>
        <p:spPr bwMode="auto">
          <a:xfrm>
            <a:off x="4572000" y="3884411"/>
            <a:ext cx="4189847" cy="2643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" b="48455"/>
          <a:stretch/>
        </p:blipFill>
        <p:spPr bwMode="auto">
          <a:xfrm>
            <a:off x="584563" y="3645024"/>
            <a:ext cx="3816424" cy="287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8382"/>
            <a:ext cx="1872208" cy="243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49" y="1312863"/>
            <a:ext cx="3705452" cy="2470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1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VODNJAK:</a:t>
            </a:r>
            <a:endParaRPr lang="sl-SI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3024336" cy="438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4324003" cy="432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21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KENGURUJA IN ŽABE:</a:t>
            </a:r>
            <a:endParaRPr lang="sl-SI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807997"/>
            <a:ext cx="4176464" cy="286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852936"/>
            <a:ext cx="4288030" cy="283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31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IZSTRELITEV KASKADERJEV: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0669" t="8231" r="28442" b="9091"/>
          <a:stretch/>
        </p:blipFill>
        <p:spPr bwMode="auto">
          <a:xfrm>
            <a:off x="2581386" y="1600200"/>
            <a:ext cx="398122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960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KVADRATNA </a:t>
            </a:r>
            <a:r>
              <a:rPr lang="sl-SI" dirty="0" smtClean="0"/>
              <a:t>FUNKCIJA-MATEMATIKA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5133" t="26471" r="29230" b="13824"/>
          <a:stretch/>
        </p:blipFill>
        <p:spPr bwMode="auto">
          <a:xfrm>
            <a:off x="899592" y="1196752"/>
            <a:ext cx="7073406" cy="47781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56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ROLKARJA:</a:t>
            </a:r>
            <a:endParaRPr lang="sl-SI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73" y="1600200"/>
            <a:ext cx="46534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13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SKOK V VODO (</a:t>
            </a:r>
            <a:r>
              <a:rPr lang="pl-PL" dirty="0"/>
              <a:t>MOST NA SOČI</a:t>
            </a:r>
            <a:r>
              <a:rPr lang="pl-PL" dirty="0" smtClean="0"/>
              <a:t>):</a:t>
            </a:r>
            <a:endParaRPr lang="sl-SI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39" y="1600200"/>
            <a:ext cx="680332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86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SMUČARSKEGA SKAKALCA:</a:t>
            </a:r>
            <a:endParaRPr lang="sl-SI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616624" cy="480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79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5232" t="15046" r="18544" b="15578"/>
          <a:stretch/>
        </p:blipFill>
        <p:spPr bwMode="auto">
          <a:xfrm>
            <a:off x="539552" y="404664"/>
            <a:ext cx="7920880" cy="56269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771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Krogelno in parabolično zrcalo</a:t>
            </a:r>
          </a:p>
        </p:txBody>
      </p:sp>
      <p:pic>
        <p:nvPicPr>
          <p:cNvPr id="4" name="Ograda vsebine 3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24539" t="23629" r="35978" b="15329"/>
          <a:stretch/>
        </p:blipFill>
        <p:spPr bwMode="auto">
          <a:xfrm>
            <a:off x="2003404" y="1630509"/>
            <a:ext cx="5137192" cy="4465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911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Krogelno in parabolično zrcalo</a:t>
            </a:r>
            <a:endParaRPr lang="sl-SI" dirty="0"/>
          </a:p>
        </p:txBody>
      </p:sp>
      <p:pic>
        <p:nvPicPr>
          <p:cNvPr id="5" name="Ograda vsebine 4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21034" t="22645" r="30626" b="16642"/>
          <a:stretch/>
        </p:blipFill>
        <p:spPr bwMode="auto">
          <a:xfrm>
            <a:off x="1427205" y="1642543"/>
            <a:ext cx="6289590" cy="4441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10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 paraboličnega zrcala</a:t>
            </a:r>
            <a:endParaRPr lang="sl-SI" dirty="0"/>
          </a:p>
        </p:txBody>
      </p:sp>
      <p:pic>
        <p:nvPicPr>
          <p:cNvPr id="4" name="Ograda vsebine 3" descr="https://upload.wikimedia.org/wikipedia/commons/thumb/2/24/Solar_dish_at_Ben-Gurion_National_Solar_Energy_Center_in_Israel.jpg/800px-Solar_dish_at_Ben-Gurion_National_Solar_Energy_Center_in_Israe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97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Zanimivosti preslikav z zrcali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7675" t="27239" r="29705" b="15986"/>
          <a:stretch/>
        </p:blipFill>
        <p:spPr bwMode="auto">
          <a:xfrm>
            <a:off x="1799324" y="1786579"/>
            <a:ext cx="5545352" cy="4153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749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Zanimivosti preslikav z zrcali</a:t>
            </a:r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9151" t="22973" r="27859" b="19596"/>
          <a:stretch/>
        </p:blipFill>
        <p:spPr bwMode="auto">
          <a:xfrm>
            <a:off x="1775253" y="1762585"/>
            <a:ext cx="5593493" cy="4201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1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Zanimivosti preslikav z zrcali</a:t>
            </a:r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6937" t="19691" r="24724" b="15469"/>
          <a:stretch/>
        </p:blipFill>
        <p:spPr bwMode="auto">
          <a:xfrm>
            <a:off x="1571282" y="1600200"/>
            <a:ext cx="600143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180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KVADRATNA </a:t>
            </a:r>
            <a:r>
              <a:rPr lang="sl-SI" dirty="0" smtClean="0"/>
              <a:t>FUNKCIJA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MATEMATIKA - FIZIKA</a:t>
            </a:r>
            <a:endParaRPr lang="sl-SI" dirty="0"/>
          </a:p>
        </p:txBody>
      </p:sp>
      <p:pic>
        <p:nvPicPr>
          <p:cNvPr id="5" name="Ograda vsebine 4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16790" t="25927" r="17343" b="14344"/>
          <a:stretch/>
        </p:blipFill>
        <p:spPr bwMode="auto">
          <a:xfrm>
            <a:off x="457200" y="1765321"/>
            <a:ext cx="8229600" cy="41957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910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PRIMERI KVADRATNE FUNKCIJE </a:t>
            </a:r>
            <a:br>
              <a:rPr lang="sl-SI" dirty="0" smtClean="0"/>
            </a:br>
            <a:r>
              <a:rPr lang="sl-SI" dirty="0" smtClean="0"/>
              <a:t>V </a:t>
            </a:r>
            <a:r>
              <a:rPr lang="sl-SI" dirty="0" smtClean="0"/>
              <a:t>FIZIKA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Ograda vsebine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15624286"/>
                  </p:ext>
                </p:extLst>
              </p:nvPr>
            </p:nvGraphicFramePr>
            <p:xfrm>
              <a:off x="626240" y="1582554"/>
              <a:ext cx="7891519" cy="452821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68768"/>
                    <a:gridCol w="1338869"/>
                    <a:gridCol w="1338869"/>
                    <a:gridCol w="1126081"/>
                    <a:gridCol w="1409466"/>
                    <a:gridCol w="1409466"/>
                  </a:tblGrid>
                  <a:tr h="49407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FIZIKA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UPORABA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KVADRATNA FUNKCIJA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KOEFICIENTI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ODVISNA SPREMENLJIVKA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(ordinatna-navpična os)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NEODVISNA SPREMENLJIVKA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(abscisna-vodoravna os)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y = ax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>+bx+c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a,b,c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y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x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s =</a:t>
                          </a:r>
                          <a14:m>
                            <m:oMath xmlns:m="http://schemas.openxmlformats.org/officeDocument/2006/math">
                              <m:r>
                                <a:rPr lang="sl-SI" sz="900">
                                  <a:effectLst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>
                              <a:effectLst/>
                            </a:rPr>
                            <a:t>t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/>
                          </a:r>
                          <a:br>
                            <a:rPr lang="sl-SI" sz="900">
                              <a:effectLst/>
                            </a:rPr>
                          </a:b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600">
                              <a:effectLst/>
                            </a:rPr>
                            <a:t>ENAKOMERNO POSPEŠENO GIBANJE BREZ ZAČETNE HITROSTI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s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 dirty="0">
                              <a:effectLst/>
                            </a:rPr>
                            <a:t>t</a:t>
                          </a:r>
                          <a:r>
                            <a:rPr lang="sl-SI" sz="900" baseline="30000" dirty="0">
                              <a:effectLst/>
                            </a:rPr>
                            <a:t>2</a:t>
                          </a:r>
                          <a:r>
                            <a:rPr lang="sl-SI" sz="900" dirty="0">
                              <a:effectLst/>
                            </a:rPr>
                            <a:t/>
                          </a:r>
                          <a:br>
                            <a:rPr lang="sl-SI" sz="900" dirty="0">
                              <a:effectLst/>
                            </a:rPr>
                          </a:b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s =</a:t>
                          </a:r>
                          <a:r>
                            <a:rPr lang="sl-SI" sz="900" baseline="30000">
                              <a:effectLst/>
                            </a:rPr>
                            <a:t> </a:t>
                          </a:r>
                          <a:r>
                            <a:rPr lang="sl-SI" sz="900">
                              <a:effectLst/>
                            </a:rPr>
                            <a:t>v</a:t>
                          </a:r>
                          <a:r>
                            <a:rPr lang="sl-SI" sz="900" baseline="-25000">
                              <a:effectLst/>
                            </a:rPr>
                            <a:t>0</a:t>
                          </a:r>
                          <a:r>
                            <a:rPr lang="sl-SI" sz="900">
                              <a:effectLst/>
                            </a:rPr>
                            <a:t>t+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>
                              <a:effectLst/>
                            </a:rPr>
                            <a:t>t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/>
                          </a:r>
                          <a:br>
                            <a:rPr lang="sl-SI" sz="900">
                              <a:effectLst/>
                            </a:rPr>
                          </a:b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600">
                              <a:effectLst/>
                            </a:rPr>
                            <a:t>ENAKOMERNO POSPEŠENO GIBANJE Z ZAČETNO HITROSTJO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s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>
                              <a:effectLst/>
                            </a:rPr>
                            <a:t>t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>+v</a:t>
                          </a:r>
                          <a:r>
                            <a:rPr lang="sl-SI" sz="900" baseline="-25000">
                              <a:effectLst/>
                            </a:rPr>
                            <a:t>0</a:t>
                          </a:r>
                          <a:r>
                            <a:rPr lang="sl-SI" sz="900">
                              <a:effectLst/>
                            </a:rPr>
                            <a:t>t</a:t>
                          </a:r>
                          <a:br>
                            <a:rPr lang="sl-SI" sz="900">
                              <a:effectLst/>
                            </a:rPr>
                          </a:b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s = v</a:t>
                          </a:r>
                          <a:r>
                            <a:rPr lang="sl-SI" sz="900" baseline="-25000">
                              <a:effectLst/>
                            </a:rPr>
                            <a:t>0</a:t>
                          </a:r>
                          <a:r>
                            <a:rPr lang="sl-SI" sz="900">
                              <a:effectLst/>
                            </a:rPr>
                            <a:t>t -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>
                              <a:effectLst/>
                            </a:rPr>
                            <a:t>t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/>
                          </a:r>
                          <a:br>
                            <a:rPr lang="sl-SI" sz="900">
                              <a:effectLst/>
                            </a:rPr>
                          </a:b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600">
                              <a:effectLst/>
                            </a:rPr>
                            <a:t>ENAKOMERNO POJEMAJOČE  GIBANJE Z ZAČETNO HITROSTJO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s = </a:t>
                          </a:r>
                          <a14:m>
                            <m:oMath xmlns:m="http://schemas.openxmlformats.org/officeDocument/2006/math">
                              <m:r>
                                <a:rPr lang="sl-SI" sz="900">
                                  <a:effectLst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>
                              <a:effectLst/>
                            </a:rPr>
                            <a:t>t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>+v</a:t>
                          </a:r>
                          <a:r>
                            <a:rPr lang="sl-SI" sz="900" baseline="-25000">
                              <a:effectLst/>
                            </a:rPr>
                            <a:t>0</a:t>
                          </a:r>
                          <a:r>
                            <a:rPr lang="sl-SI" sz="900">
                              <a:effectLst/>
                            </a:rPr>
                            <a:t>t</a:t>
                          </a:r>
                          <a:br>
                            <a:rPr lang="sl-SI" sz="900">
                              <a:effectLst/>
                            </a:rPr>
                          </a:b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430528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y =</a:t>
                          </a:r>
                          <a14:m>
                            <m:oMath xmlns:m="http://schemas.openxmlformats.org/officeDocument/2006/math">
                              <m:r>
                                <a:rPr lang="sl-SI" sz="800">
                                  <a:effectLst/>
                                </a:rPr>
                                <m:t> −</m:t>
                              </m:r>
                              <m:f>
                                <m:fPr>
                                  <m:ctrlPr>
                                    <a:rPr lang="sl-SI" sz="8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800">
                                      <a:effectLst/>
                                    </a:rPr>
                                    <m:t>𝒈</m:t>
                                  </m:r>
                                </m:num>
                                <m:den>
                                  <m:r>
                                    <a:rPr lang="sl-SI" sz="800">
                                      <a:effectLst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l-SI" sz="800">
                                              <a:effectLst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𝒗</m:t>
                                          </m:r>
                                        </m:e>
                                        <m:sub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l-SI" sz="800">
                                          <a:effectLst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 </m:t>
                              </m:r>
                            </m:oMath>
                          </a14:m>
                          <a:r>
                            <a:rPr lang="sl-SI" sz="800">
                              <a:effectLst/>
                            </a:rPr>
                            <a:t>x</a:t>
                          </a:r>
                          <a:r>
                            <a:rPr lang="sl-SI" sz="8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VODORAVNI MET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y =</a:t>
                          </a:r>
                          <a14:m>
                            <m:oMath xmlns:m="http://schemas.openxmlformats.org/officeDocument/2006/math">
                              <m:r>
                                <a:rPr lang="sl-SI" sz="800">
                                  <a:effectLst/>
                                </a:rPr>
                                <m:t> −</m:t>
                              </m:r>
                              <m:f>
                                <m:fPr>
                                  <m:ctrlPr>
                                    <a:rPr lang="sl-SI" sz="8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800">
                                      <a:effectLst/>
                                    </a:rPr>
                                    <m:t>𝒈</m:t>
                                  </m:r>
                                </m:num>
                                <m:den>
                                  <m:r>
                                    <a:rPr lang="sl-SI" sz="800">
                                      <a:effectLst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l-SI" sz="800">
                                              <a:effectLst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𝒗</m:t>
                                          </m:r>
                                        </m:e>
                                        <m:sub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l-SI" sz="800">
                                          <a:effectLst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 </m:t>
                              </m:r>
                            </m:oMath>
                          </a14:m>
                          <a:r>
                            <a:rPr lang="sl-SI" sz="800">
                              <a:effectLst/>
                            </a:rPr>
                            <a:t>x</a:t>
                          </a:r>
                          <a:r>
                            <a:rPr lang="sl-SI" sz="8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44276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y =</a:t>
                          </a:r>
                          <a14:m>
                            <m:oMath xmlns:m="http://schemas.openxmlformats.org/officeDocument/2006/math">
                              <m:r>
                                <a:rPr lang="sl-SI" sz="800">
                                  <a:effectLst/>
                                </a:rPr>
                                <m:t>  </m:t>
                              </m:r>
                              <m:f>
                                <m:fPr>
                                  <m:ctrlPr>
                                    <a:rPr lang="sl-SI" sz="800">
                                      <a:effectLst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l-SI" sz="800">
                                          <a:effectLst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sl-SI" sz="800">
                                          <a:effectLst/>
                                        </a:rPr>
                                        <m:t>𝟎</m:t>
                                      </m:r>
                                      <m:r>
                                        <a:rPr lang="sl-SI" sz="800">
                                          <a:effectLst/>
                                        </a:rPr>
                                        <m:t>𝒀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l-SI" sz="800">
                                      <a:effectLst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l-SI" sz="800">
                                          <a:effectLst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sl-SI" sz="800">
                                          <a:effectLst/>
                                        </a:rPr>
                                        <m:t>𝟎</m:t>
                                      </m:r>
                                      <m:r>
                                        <a:rPr lang="sl-SI" sz="800">
                                          <a:effectLst/>
                                        </a:rPr>
                                        <m:t>𝑿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 </m:t>
                              </m:r>
                              <m:r>
                                <a:rPr lang="sl-SI" sz="800">
                                  <a:effectLst/>
                                </a:rPr>
                                <m:t>𝒙</m:t>
                              </m:r>
                              <m:r>
                                <a:rPr lang="sl-SI" sz="800">
                                  <a:effectLst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sl-SI" sz="8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800">
                                      <a:effectLst/>
                                    </a:rPr>
                                    <m:t>𝒈</m:t>
                                  </m:r>
                                </m:num>
                                <m:den>
                                  <m:r>
                                    <a:rPr lang="sl-SI" sz="800">
                                      <a:effectLst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l-SI" sz="800">
                                              <a:effectLst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𝒗</m:t>
                                          </m:r>
                                        </m:e>
                                        <m:sub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𝟎</m:t>
                                          </m:r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𝒚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l-SI" sz="800">
                                          <a:effectLst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 </m:t>
                              </m:r>
                              <m:r>
                                <a:rPr lang="sl-SI" sz="800">
                                  <a:effectLst/>
                                </a:rPr>
                                <m:t>𝒙</m:t>
                              </m:r>
                            </m:oMath>
                          </a14:m>
                          <a:r>
                            <a:rPr lang="sl-SI" sz="8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POŠEVNI MET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 dirty="0" smtClean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800" dirty="0">
                              <a:effectLst/>
                            </a:rPr>
                            <a:t>y=</a:t>
                          </a:r>
                          <a14:m>
                            <m:oMath xmlns:m="http://schemas.openxmlformats.org/officeDocument/2006/math">
                              <m:r>
                                <a:rPr lang="sl-SI" sz="800">
                                  <a:effectLst/>
                                </a:rPr>
                                <m:t> −</m:t>
                              </m:r>
                              <m:f>
                                <m:fPr>
                                  <m:ctrlPr>
                                    <a:rPr lang="sl-SI" sz="8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800">
                                      <a:effectLst/>
                                    </a:rPr>
                                    <m:t>𝒈</m:t>
                                  </m:r>
                                </m:num>
                                <m:den>
                                  <m:r>
                                    <a:rPr lang="sl-SI" sz="800">
                                      <a:effectLst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l-SI" sz="800">
                                              <a:effectLst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𝒗</m:t>
                                          </m:r>
                                        </m:e>
                                        <m:sub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𝟎</m:t>
                                          </m:r>
                                          <m:r>
                                            <a:rPr lang="sl-SI" sz="800">
                                              <a:effectLst/>
                                            </a:rPr>
                                            <m:t>𝒚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l-SI" sz="800">
                                          <a:effectLst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𝒙</m:t>
                              </m:r>
                            </m:oMath>
                          </a14:m>
                          <a:r>
                            <a:rPr lang="sl-SI" sz="800" baseline="300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sl-SI" sz="800" b="0" i="0" smtClean="0">
                                  <a:effectLst/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sl-SI" sz="800">
                                      <a:effectLst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l-SI" sz="800">
                                          <a:effectLst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sl-SI" sz="800">
                                          <a:effectLst/>
                                        </a:rPr>
                                        <m:t>𝟎</m:t>
                                      </m:r>
                                      <m:r>
                                        <a:rPr lang="sl-SI" sz="800">
                                          <a:effectLst/>
                                        </a:rPr>
                                        <m:t>𝒀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l-SI" sz="800">
                                          <a:effectLst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l-SI" sz="800" b="0" i="0" smtClean="0">
                                          <a:effectLst/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sl-SI" sz="800">
                                          <a:effectLst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sl-SI" sz="800">
                                          <a:effectLst/>
                                        </a:rPr>
                                        <m:t>𝟎</m:t>
                                      </m:r>
                                      <m:r>
                                        <a:rPr lang="sl-SI" sz="800">
                                          <a:effectLst/>
                                        </a:rPr>
                                        <m:t>𝑿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𝒙</m:t>
                              </m:r>
                            </m:oMath>
                          </a14:m>
                          <a:endParaRPr lang="sl-SI" sz="9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 baseline="-250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K </a:t>
                          </a:r>
                          <a:r>
                            <a:rPr lang="sl-SI" sz="9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>
                                <a:rPr lang="sl-SI" sz="900">
                                  <a:effectLst/>
                                </a:rPr>
                                <m:t>  </m:t>
                              </m:r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𝒎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>
                              <a:effectLst/>
                            </a:rPr>
                            <a:t>v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KINETIČNA ENERGIJA TELESA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W</a:t>
                          </a:r>
                          <a:r>
                            <a:rPr lang="sl-SI" sz="900" baseline="-25000" dirty="0">
                              <a:effectLst/>
                            </a:rPr>
                            <a:t>K </a:t>
                          </a:r>
                          <a:r>
                            <a:rPr lang="sl-SI" sz="900" dirty="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𝒎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sl-SI" sz="900" dirty="0">
                              <a:effectLst/>
                            </a:rPr>
                            <a:t>v</a:t>
                          </a:r>
                          <a:r>
                            <a:rPr lang="sl-SI" sz="900" baseline="30000" dirty="0">
                              <a:effectLst/>
                            </a:rPr>
                            <a:t>2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pr </a:t>
                          </a:r>
                          <a:r>
                            <a:rPr lang="sl-SI" sz="90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𝒙</m:t>
                              </m:r>
                            </m:oMath>
                          </a14:m>
                          <a:r>
                            <a:rPr lang="sl-SI" sz="900" baseline="30000">
                              <a:effectLst/>
                            </a:rPr>
                            <a:t> 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PROŽNOSTNA ENERGIJA TELESA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pr </a:t>
                          </a:r>
                          <a:r>
                            <a:rPr lang="sl-SI" sz="90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sl-SI" sz="800">
                                  <a:effectLst/>
                                </a:rPr>
                                <m:t>𝒙</m:t>
                              </m:r>
                            </m:oMath>
                          </a14:m>
                          <a:r>
                            <a:rPr lang="sl-SI" sz="900" baseline="30000">
                              <a:effectLst/>
                            </a:rPr>
                            <a:t> 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E </a:t>
                          </a:r>
                          <a:r>
                            <a:rPr lang="sl-SI" sz="90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sl-SI" sz="900">
                                  <a:effectLst/>
                                </a:rPr>
                                <m:t>𝑪𝑼</m:t>
                              </m:r>
                            </m:oMath>
                          </a14:m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ELEKTRIČNA ENERGIJA KONDENZATORJA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E </a:t>
                          </a:r>
                          <a:r>
                            <a:rPr lang="sl-SI" sz="90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sl-SI" sz="900">
                                  <a:effectLst/>
                                </a:rPr>
                                <m:t>𝑪𝑼</m:t>
                              </m:r>
                            </m:oMath>
                          </a14:m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M </a:t>
                          </a:r>
                          <a:r>
                            <a:rPr lang="sl-SI" sz="90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sl-SI" sz="900">
                                  <a:effectLst/>
                                </a:rPr>
                                <m:t>𝑳𝑰</m:t>
                              </m:r>
                            </m:oMath>
                          </a14:m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MAGNETNA ENERGIJA TULJAVE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W</a:t>
                          </a:r>
                          <a:r>
                            <a:rPr lang="sl-SI" sz="900" baseline="-25000">
                              <a:effectLst/>
                            </a:rPr>
                            <a:t>M </a:t>
                          </a:r>
                          <a:r>
                            <a:rPr lang="sl-SI" sz="9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>
                                <a:rPr lang="sl-SI" sz="900">
                                  <a:effectLst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sl-SI" sz="9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sl-SI" sz="900">
                                      <a:effectLst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sl-SI" sz="900">
                                      <a:effectLst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sl-SI" sz="900">
                                  <a:effectLst/>
                                </a:rPr>
                                <m:t>𝑳𝑰</m:t>
                              </m:r>
                            </m:oMath>
                          </a14:m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Ograda vsebine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15624286"/>
                  </p:ext>
                </p:extLst>
              </p:nvPr>
            </p:nvGraphicFramePr>
            <p:xfrm>
              <a:off x="626240" y="1582554"/>
              <a:ext cx="7891519" cy="452821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68768"/>
                    <a:gridCol w="1338869"/>
                    <a:gridCol w="1338869"/>
                    <a:gridCol w="1126081"/>
                    <a:gridCol w="1409466"/>
                    <a:gridCol w="1409466"/>
                  </a:tblGrid>
                  <a:tr h="49407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FIZIKA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UPORABA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KVADRATNA FUNKCIJA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KOEFICIENTI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ODVISNA SPREMENLJIVKA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(ordinatna-navpična os)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NEODVISNA SPREMENLJIVKA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(abscisna-vodoravna os)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y = ax</a:t>
                          </a:r>
                          <a:r>
                            <a:rPr lang="sl-SI" sz="900" baseline="30000">
                              <a:effectLst/>
                            </a:rPr>
                            <a:t>2</a:t>
                          </a:r>
                          <a:r>
                            <a:rPr lang="sl-SI" sz="900">
                              <a:effectLst/>
                            </a:rPr>
                            <a:t>+bx+c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a,b,c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y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x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231250" r="-522596" b="-839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600">
                              <a:effectLst/>
                            </a:rPr>
                            <a:t>ENAKOMERNO POSPEŠENO GIBANJE BREZ ZAČETNE HITROSTI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231250" r="-295890" b="-839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326154" r="-522596" b="-7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600">
                              <a:effectLst/>
                            </a:rPr>
                            <a:t>ENAKOMERNO POSPEŠENO GIBANJE Z ZAČETNO HITROSTJO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326154" r="-295890" b="-7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426154" r="-522596" b="-6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600">
                              <a:effectLst/>
                            </a:rPr>
                            <a:t>ENAKOMERNO POJEMAJOČE  GIBANJE Z ZAČETNO HITROSTJO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426154" r="-295890" b="-6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431546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488571" r="-522596" b="-48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VODORAVNI MET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488571" r="-295890" b="-48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443992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564384" r="-522596" b="-3616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POŠEVNI MET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564384" r="-295890" b="-3616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 baseline="-250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8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746154" r="-522596" b="-30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KINETIČNA ENERGIJA TELESA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746154" r="-295890" b="-30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846154" r="-522596" b="-20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PROŽNOSTNA ENERGIJA TELESA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846154" r="-295890" b="-20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960938" r="-522596" b="-10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ELEKTRIČNA ENERGIJA KONDENZATORJA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960938" r="-295890" b="-10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  <a:tr h="394825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481" t="-1044615" r="-522596" b="-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MAGNETNA ENERGIJA TULJAVE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marL="53704" marR="53704" marT="0" marB="0" anchor="ctr">
                        <a:blipFill rotWithShape="1">
                          <a:blip r:embed="rId2"/>
                          <a:stretch>
                            <a:fillRect l="-195890" t="-1044615" r="-295890" b="-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baseline="-250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>
                              <a:effectLst/>
                            </a:rPr>
                            <a:t> </a:t>
                          </a:r>
                          <a:endParaRPr lang="sl-SI" sz="9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sl-SI" sz="900" dirty="0">
                              <a:effectLst/>
                            </a:rPr>
                            <a:t> </a:t>
                          </a:r>
                          <a:endParaRPr lang="sl-SI" sz="9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53704" marR="53704" marT="0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125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96625" y="1484784"/>
                <a:ext cx="8867328" cy="5338826"/>
              </a:xfrm>
            </p:spPr>
            <p:txBody>
              <a:bodyPr>
                <a:normAutofit/>
              </a:bodyPr>
              <a:lstStyle/>
              <a:p>
                <a:r>
                  <a:rPr lang="sl-SI" sz="2800" dirty="0" smtClean="0"/>
                  <a:t>Gibanje vozička po klancu (</a:t>
                </a:r>
                <a:r>
                  <a:rPr lang="sl-SI" sz="2800" dirty="0" smtClean="0"/>
                  <a:t>pot: </a:t>
                </a:r>
                <a:r>
                  <a:rPr lang="sl-SI" sz="2800" dirty="0" smtClean="0">
                    <a:effectLst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800" i="1"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>
                            <a:effectLst/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sl-SI" sz="2800">
                            <a:effectLst/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sl-SI" sz="2800" dirty="0">
                    <a:effectLst/>
                  </a:rPr>
                  <a:t>t</a:t>
                </a:r>
                <a:r>
                  <a:rPr lang="sl-SI" sz="2800" baseline="30000" dirty="0">
                    <a:effectLst/>
                  </a:rPr>
                  <a:t>2</a:t>
                </a:r>
                <a:r>
                  <a:rPr lang="sl-SI" sz="2800" dirty="0" smtClean="0"/>
                  <a:t>, </a:t>
                </a:r>
                <a:r>
                  <a:rPr lang="sl-SI" sz="2800" dirty="0" smtClean="0"/>
                  <a:t>hitrost, pospešek):</a:t>
                </a:r>
                <a:endParaRPr lang="sl-SI" sz="2800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625" y="1484784"/>
                <a:ext cx="8867328" cy="5338826"/>
              </a:xfrm>
              <a:blipFill rotWithShape="1">
                <a:blip r:embed="rId2"/>
                <a:stretch>
                  <a:fillRect l="-1238" r="-82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46"/>
          <a:stretch/>
        </p:blipFill>
        <p:spPr bwMode="auto">
          <a:xfrm>
            <a:off x="620803" y="2204864"/>
            <a:ext cx="3126432" cy="202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ika 4"/>
          <p:cNvPicPr/>
          <p:nvPr/>
        </p:nvPicPr>
        <p:blipFill rotWithShape="1">
          <a:blip r:embed="rId4"/>
          <a:srcRect r="11951"/>
          <a:stretch/>
        </p:blipFill>
        <p:spPr>
          <a:xfrm>
            <a:off x="4530289" y="2204864"/>
            <a:ext cx="3233580" cy="2147535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017" y="4352399"/>
            <a:ext cx="2955095" cy="223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95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Gibanje vozička po klancu (kinetična, potencialna in celotna energija):</a:t>
            </a:r>
            <a:endParaRPr lang="sl-SI" dirty="0"/>
          </a:p>
        </p:txBody>
      </p:sp>
      <p:pic>
        <p:nvPicPr>
          <p:cNvPr id="5" name="Slika 4"/>
          <p:cNvPicPr/>
          <p:nvPr/>
        </p:nvPicPr>
        <p:blipFill>
          <a:blip r:embed="rId2"/>
          <a:stretch>
            <a:fillRect/>
          </a:stretch>
        </p:blipFill>
        <p:spPr>
          <a:xfrm>
            <a:off x="1115616" y="2636912"/>
            <a:ext cx="5760720" cy="297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9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Navpični met žoge:</a:t>
            </a:r>
            <a:endParaRPr lang="sl-SI" dirty="0"/>
          </a:p>
        </p:txBody>
      </p:sp>
      <p:pic>
        <p:nvPicPr>
          <p:cNvPr id="5" name="Ograda vsebine 4"/>
          <p:cNvPicPr>
            <a:picLocks/>
          </p:cNvPicPr>
          <p:nvPr/>
        </p:nvPicPr>
        <p:blipFill rotWithShape="1">
          <a:blip r:embed="rId2"/>
          <a:srcRect l="32726" t="27473" r="17051" b="22314"/>
          <a:stretch/>
        </p:blipFill>
        <p:spPr bwMode="auto">
          <a:xfrm>
            <a:off x="395536" y="2252820"/>
            <a:ext cx="6331528" cy="41346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315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95" y="1916832"/>
            <a:ext cx="260909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80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PRIMERI </a:t>
            </a:r>
            <a:r>
              <a:rPr lang="sl-SI" dirty="0" smtClean="0"/>
              <a:t>KVADRATNE </a:t>
            </a:r>
            <a:r>
              <a:rPr lang="sl-SI" dirty="0" smtClean="0"/>
              <a:t>FUNKCIJE V FIZIKI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Navpični met žoge (višina in hitrost)</a:t>
            </a:r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64198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42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</a:t>
            </a:r>
            <a:r>
              <a:rPr lang="sl-SI" dirty="0" smtClean="0"/>
              <a:t>KVADRATNE </a:t>
            </a:r>
            <a:r>
              <a:rPr lang="sl-SI" dirty="0"/>
              <a:t>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Energija žoge pri navpičnem metu: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467" y="2492896"/>
            <a:ext cx="63627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7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284</Words>
  <Application>Microsoft Office PowerPoint</Application>
  <PresentationFormat>Diaprojekcija na zaslonu (4:3)</PresentationFormat>
  <Paragraphs>123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30" baseType="lpstr">
      <vt:lpstr>Officeova tema</vt:lpstr>
      <vt:lpstr>UPORABA KVADRATNE FUNKCIJE V FIZIKI</vt:lpstr>
      <vt:lpstr>KVADRATNA FUNKCIJA-MATEMATIKA</vt:lpstr>
      <vt:lpstr>KVADRATNA FUNKCIJA  MATEMATIKA - FIZIKA</vt:lpstr>
      <vt:lpstr>PRIMERI KVADRATNE FUNKCIJE  V FIZIKA</vt:lpstr>
      <vt:lpstr>PRIMERI KVADRATNE FUNKCIJE V FIZIKI</vt:lpstr>
      <vt:lpstr>PRIMERI KVADRATNE FUNKCIJE V FIZIKI</vt:lpstr>
      <vt:lpstr>PRIMERI KVADRATNE FUNKCIJE V FIZIKI</vt:lpstr>
      <vt:lpstr>PRIMERI KVADRATNE FUNKCIJE V FIZIKI</vt:lpstr>
      <vt:lpstr>PRIMERI KVADRATNE FUNKCIJE V FIZIKI</vt:lpstr>
      <vt:lpstr>PRIMERI KVADRATNE FUNKCIJE V FIZIKI</vt:lpstr>
      <vt:lpstr>PRIMERI KVADRATNE FUNKCIJE V FIZIKI</vt:lpstr>
      <vt:lpstr>SIMULACIJA  TOPOVSKEGA IZSTRELKA:</vt:lpstr>
      <vt:lpstr>PRIMERI KVADRATNE FUNKCIJE V FIZIKI</vt:lpstr>
      <vt:lpstr>   SIMULACIJA  TOPOVSKEGA IZSTRELKA: </vt:lpstr>
      <vt:lpstr>MET NA KOŠ:</vt:lpstr>
      <vt:lpstr>VODOMET IN IZBRUH VULKANA:</vt:lpstr>
      <vt:lpstr>VODNJAK:</vt:lpstr>
      <vt:lpstr>SKOK KENGURUJA IN ŽABE:</vt:lpstr>
      <vt:lpstr>IZSTRELITEV KASKADERJEV:</vt:lpstr>
      <vt:lpstr>SKOK ROLKARJA:</vt:lpstr>
      <vt:lpstr>SKOK V VODO (MOST NA SOČI):</vt:lpstr>
      <vt:lpstr>SKOK SMUČARSKEGA SKAKALCA:</vt:lpstr>
      <vt:lpstr>PowerPointova predstavitev</vt:lpstr>
      <vt:lpstr>Krogelno in parabolično zrcalo</vt:lpstr>
      <vt:lpstr>Krogelno in parabolično zrcalo</vt:lpstr>
      <vt:lpstr>Uporaba paraboličnega zrcala</vt:lpstr>
      <vt:lpstr>Zanimivosti preslikav z zrcali</vt:lpstr>
      <vt:lpstr>Zanimivosti preslikav z zrcali</vt:lpstr>
      <vt:lpstr>Zanimivosti preslikav z zrcali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UPORABA KVADRATNE FUNKCIJE V FIZIKI</dc:title>
  <dc:creator>Angela Petek</dc:creator>
  <cp:lastModifiedBy>Angela Petek</cp:lastModifiedBy>
  <cp:revision>5</cp:revision>
  <dcterms:created xsi:type="dcterms:W3CDTF">2017-04-05T05:50:17Z</dcterms:created>
  <dcterms:modified xsi:type="dcterms:W3CDTF">2017-04-05T06:47:27Z</dcterms:modified>
</cp:coreProperties>
</file>