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25"/>
  </p:notesMasterIdLst>
  <p:sldIdLst>
    <p:sldId id="256" r:id="rId2"/>
    <p:sldId id="283" r:id="rId3"/>
    <p:sldId id="258" r:id="rId4"/>
    <p:sldId id="257" r:id="rId5"/>
    <p:sldId id="260" r:id="rId6"/>
    <p:sldId id="277" r:id="rId7"/>
    <p:sldId id="281" r:id="rId8"/>
    <p:sldId id="279" r:id="rId9"/>
    <p:sldId id="278" r:id="rId10"/>
    <p:sldId id="273" r:id="rId11"/>
    <p:sldId id="263" r:id="rId12"/>
    <p:sldId id="264" r:id="rId13"/>
    <p:sldId id="265" r:id="rId14"/>
    <p:sldId id="266" r:id="rId15"/>
    <p:sldId id="267" r:id="rId16"/>
    <p:sldId id="280" r:id="rId17"/>
    <p:sldId id="268" r:id="rId18"/>
    <p:sldId id="269" r:id="rId19"/>
    <p:sldId id="270" r:id="rId20"/>
    <p:sldId id="271" r:id="rId21"/>
    <p:sldId id="272" r:id="rId22"/>
    <p:sldId id="284" r:id="rId23"/>
    <p:sldId id="282" r:id="rId2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63" autoAdjust="0"/>
    <p:restoredTop sz="94660"/>
  </p:normalViewPr>
  <p:slideViewPr>
    <p:cSldViewPr>
      <p:cViewPr varScale="1">
        <p:scale>
          <a:sx n="61" d="100"/>
          <a:sy n="61" d="100"/>
        </p:scale>
        <p:origin x="352" y="60"/>
      </p:cViewPr>
      <p:guideLst>
        <p:guide orient="horz" pos="2160"/>
        <p:guide pos="5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43DA5-774B-46EA-8E64-26434DFF9DB8}" type="datetimeFigureOut">
              <a:rPr lang="sl-SI" smtClean="0"/>
              <a:t>5. 06. 2020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DC687-4F71-44C9-A277-A633F0843D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8912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DC687-4F71-44C9-A277-A633F0843D3D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0000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5. 06. 2020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19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5. 06. 2020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089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5. 06. 2020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742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5. 06. 2020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21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5. 06. 2020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307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5. 06. 2020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438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5. 06. 2020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525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5. 06. 2020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88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5. 06. 2020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997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5. 06. 2020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391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5. 06. 2020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598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5. 06. 2020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858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5. 06. 2020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144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5. 06. 2020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256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5. 06. 2020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190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5. 06. 2020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631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5. 06. 2020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210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C69A59C-9A0B-40BC-BEF3-75E63AAC039B}" type="datetimeFigureOut">
              <a:rPr lang="sl-SI" smtClean="0"/>
              <a:t>5. 06. 2020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70075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9.jp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45.jpg"/><Relationship Id="rId7" Type="http://schemas.openxmlformats.org/officeDocument/2006/relationships/image" Target="../media/image4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g"/><Relationship Id="rId5" Type="http://schemas.openxmlformats.org/officeDocument/2006/relationships/image" Target="../media/image47.jpeg"/><Relationship Id="rId4" Type="http://schemas.openxmlformats.org/officeDocument/2006/relationships/image" Target="../media/image4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3" Type="http://schemas.openxmlformats.org/officeDocument/2006/relationships/image" Target="../media/image51.jpeg"/><Relationship Id="rId7" Type="http://schemas.openxmlformats.org/officeDocument/2006/relationships/image" Target="../media/image55.jpg"/><Relationship Id="rId12" Type="http://schemas.openxmlformats.org/officeDocument/2006/relationships/image" Target="../media/image6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jpeg"/><Relationship Id="rId11" Type="http://schemas.openxmlformats.org/officeDocument/2006/relationships/image" Target="../media/image59.jp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g"/><Relationship Id="rId9" Type="http://schemas.openxmlformats.org/officeDocument/2006/relationships/image" Target="../media/image5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g"/><Relationship Id="rId7" Type="http://schemas.openxmlformats.org/officeDocument/2006/relationships/image" Target="../media/image66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jpeg"/><Relationship Id="rId11" Type="http://schemas.openxmlformats.org/officeDocument/2006/relationships/image" Target="../media/image70.jpeg"/><Relationship Id="rId5" Type="http://schemas.openxmlformats.org/officeDocument/2006/relationships/image" Target="../media/image64.jpeg"/><Relationship Id="rId10" Type="http://schemas.openxmlformats.org/officeDocument/2006/relationships/image" Target="../media/image69.jpeg"/><Relationship Id="rId4" Type="http://schemas.openxmlformats.org/officeDocument/2006/relationships/image" Target="../media/image63.jpg"/><Relationship Id="rId9" Type="http://schemas.openxmlformats.org/officeDocument/2006/relationships/image" Target="../media/image6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eg"/><Relationship Id="rId7" Type="http://schemas.openxmlformats.org/officeDocument/2006/relationships/image" Target="../media/image76.jp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jpeg"/><Relationship Id="rId11" Type="http://schemas.openxmlformats.org/officeDocument/2006/relationships/image" Target="../media/image80.jpeg"/><Relationship Id="rId5" Type="http://schemas.openxmlformats.org/officeDocument/2006/relationships/image" Target="../media/image74.jpeg"/><Relationship Id="rId10" Type="http://schemas.openxmlformats.org/officeDocument/2006/relationships/image" Target="../media/image79.jpeg"/><Relationship Id="rId4" Type="http://schemas.openxmlformats.org/officeDocument/2006/relationships/image" Target="../media/image73.jpeg"/><Relationship Id="rId9" Type="http://schemas.openxmlformats.org/officeDocument/2006/relationships/image" Target="../media/image7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5.jp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9.jpeg"/><Relationship Id="rId5" Type="http://schemas.openxmlformats.org/officeDocument/2006/relationships/image" Target="../media/image88.jpg"/><Relationship Id="rId4" Type="http://schemas.openxmlformats.org/officeDocument/2006/relationships/image" Target="../media/image8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g"/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4.jpg"/><Relationship Id="rId11" Type="http://schemas.openxmlformats.org/officeDocument/2006/relationships/image" Target="../media/image83.jpeg"/><Relationship Id="rId5" Type="http://schemas.openxmlformats.org/officeDocument/2006/relationships/image" Target="../media/image93.jpeg"/><Relationship Id="rId10" Type="http://schemas.openxmlformats.org/officeDocument/2006/relationships/image" Target="../media/image98.jpeg"/><Relationship Id="rId4" Type="http://schemas.openxmlformats.org/officeDocument/2006/relationships/image" Target="../media/image92.jpg"/><Relationship Id="rId9" Type="http://schemas.openxmlformats.org/officeDocument/2006/relationships/image" Target="../media/image9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g"/><Relationship Id="rId3" Type="http://schemas.openxmlformats.org/officeDocument/2006/relationships/image" Target="../media/image100.jpeg"/><Relationship Id="rId7" Type="http://schemas.openxmlformats.org/officeDocument/2006/relationships/image" Target="../media/image103.jp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ucbeniki.sio.si/nit4/1324/index.html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6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jpeg"/><Relationship Id="rId13" Type="http://schemas.openxmlformats.org/officeDocument/2006/relationships/image" Target="../media/image117.jpeg"/><Relationship Id="rId3" Type="http://schemas.openxmlformats.org/officeDocument/2006/relationships/image" Target="../media/image108.jpeg"/><Relationship Id="rId7" Type="http://schemas.openxmlformats.org/officeDocument/2006/relationships/image" Target="../media/image84.jpeg"/><Relationship Id="rId12" Type="http://schemas.openxmlformats.org/officeDocument/2006/relationships/image" Target="../media/image116.jpeg"/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1.jpeg"/><Relationship Id="rId11" Type="http://schemas.openxmlformats.org/officeDocument/2006/relationships/image" Target="../media/image115.jpg"/><Relationship Id="rId5" Type="http://schemas.openxmlformats.org/officeDocument/2006/relationships/image" Target="../media/image110.jpeg"/><Relationship Id="rId10" Type="http://schemas.openxmlformats.org/officeDocument/2006/relationships/image" Target="../media/image114.jpg"/><Relationship Id="rId4" Type="http://schemas.openxmlformats.org/officeDocument/2006/relationships/image" Target="../media/image109.jpeg"/><Relationship Id="rId9" Type="http://schemas.openxmlformats.org/officeDocument/2006/relationships/image" Target="../media/image113.jpg"/><Relationship Id="rId14" Type="http://schemas.openxmlformats.org/officeDocument/2006/relationships/image" Target="../media/image11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eucbeniki.sio.si/nit4/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g"/><Relationship Id="rId2" Type="http://schemas.openxmlformats.org/officeDocument/2006/relationships/image" Target="../media/image12.jpe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7544" y="911341"/>
            <a:ext cx="8280920" cy="1077499"/>
          </a:xfrm>
        </p:spPr>
        <p:txBody>
          <a:bodyPr>
            <a:noAutofit/>
          </a:bodyPr>
          <a:lstStyle/>
          <a:p>
            <a:r>
              <a:rPr lang="sl-SI" sz="7000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KRALJESTVO ŽIVALI</a:t>
            </a:r>
            <a:endParaRPr lang="sl-SI" sz="7000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C:\Users\uporabnik\Desktop\animals-762447_960_720.jpg">
            <a:hlinkClick r:id="rId2" action="ppaction://hlinksldjump" tooltip="klikni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270" y="1957783"/>
            <a:ext cx="5382956" cy="356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1763688" y="5559622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  <a:t>NIT, 4. razred					Jana Ovsenik</a:t>
            </a:r>
            <a:endParaRPr lang="sl-S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1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  <a:t>Živali s hrbtenico – vretenčarji </a:t>
            </a:r>
            <a:endParaRPr lang="sl-S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1733629" y="1273190"/>
            <a:ext cx="2151105" cy="4498224"/>
            <a:chOff x="1733629" y="1273190"/>
            <a:chExt cx="2151105" cy="4498224"/>
          </a:xfrm>
        </p:grpSpPr>
        <p:pic>
          <p:nvPicPr>
            <p:cNvPr id="15" name="Picture 2" descr="C:\Users\uporabnik\Desktop\žival\žaba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629" y="4251198"/>
              <a:ext cx="2151105" cy="1520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Skupina 3"/>
            <p:cNvGrpSpPr/>
            <p:nvPr/>
          </p:nvGrpSpPr>
          <p:grpSpPr>
            <a:xfrm>
              <a:off x="2123728" y="1273190"/>
              <a:ext cx="1337816" cy="2978008"/>
              <a:chOff x="2123728" y="1273190"/>
              <a:chExt cx="1337816" cy="2978008"/>
            </a:xfrm>
          </p:grpSpPr>
          <p:sp>
            <p:nvSpPr>
              <p:cNvPr id="11" name="Ograda vsebine 2"/>
              <p:cNvSpPr txBox="1">
                <a:spLocks/>
              </p:cNvSpPr>
              <p:nvPr/>
            </p:nvSpPr>
            <p:spPr>
              <a:xfrm>
                <a:off x="2123728" y="1273190"/>
                <a:ext cx="1337816" cy="53270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t">
                <a:normAutofit fontScale="92500"/>
              </a:bodyPr>
              <a:lstStyle>
                <a:lvl1pPr marL="3429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20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dk1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2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"/>
                  <a:defRPr sz="18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dk1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026000" indent="-21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6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dk1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386000" indent="-21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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dk1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1674000" indent="-21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dk1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0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dk1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40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dk1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278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dk1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10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dk1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Wingdings 2" charset="2"/>
                  <a:buNone/>
                </a:pPr>
                <a:r>
                  <a:rPr lang="sl-SI" sz="24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DVOŽIVKE</a:t>
                </a:r>
                <a:endParaRPr lang="sl-SI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3" name="Raven puščični povezovalnik 22"/>
              <p:cNvCxnSpPr>
                <a:stCxn id="11" idx="2"/>
                <a:endCxn id="15" idx="0"/>
              </p:cNvCxnSpPr>
              <p:nvPr/>
            </p:nvCxnSpPr>
            <p:spPr>
              <a:xfrm>
                <a:off x="2792636" y="1805895"/>
                <a:ext cx="16546" cy="244530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Skupina 4"/>
          <p:cNvGrpSpPr/>
          <p:nvPr/>
        </p:nvGrpSpPr>
        <p:grpSpPr>
          <a:xfrm>
            <a:off x="3343956" y="1273190"/>
            <a:ext cx="2456087" cy="2492544"/>
            <a:chOff x="3343956" y="1273190"/>
            <a:chExt cx="2456087" cy="2492544"/>
          </a:xfrm>
        </p:grpSpPr>
        <p:sp>
          <p:nvSpPr>
            <p:cNvPr id="10" name="Ograda vsebine 2"/>
            <p:cNvSpPr txBox="1">
              <a:spLocks/>
            </p:cNvSpPr>
            <p:nvPr/>
          </p:nvSpPr>
          <p:spPr>
            <a:xfrm>
              <a:off x="3880772" y="1273190"/>
              <a:ext cx="1440160" cy="53270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3429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20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72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"/>
                <a:defRPr sz="18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026000" indent="-21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6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86000" indent="-21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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674000" indent="-21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0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40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278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10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 2" charset="2"/>
                <a:buNone/>
              </a:pPr>
              <a:r>
                <a:rPr lang="sl-SI" sz="2400" dirty="0" smtClean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PLAZILCI</a:t>
              </a:r>
              <a:endParaRPr lang="sl-SI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6" name="Picture 2" descr="C:\Users\uporabnik\Desktop\žival\kač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3956" y="2386389"/>
              <a:ext cx="2456087" cy="1379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Raven puščični povezovalnik 25"/>
            <p:cNvCxnSpPr>
              <a:stCxn id="10" idx="2"/>
              <a:endCxn id="16" idx="0"/>
            </p:cNvCxnSpPr>
            <p:nvPr/>
          </p:nvCxnSpPr>
          <p:spPr>
            <a:xfrm flipH="1">
              <a:off x="4572000" y="1805895"/>
              <a:ext cx="28852" cy="58049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6" name="Skupina 5"/>
          <p:cNvGrpSpPr/>
          <p:nvPr/>
        </p:nvGrpSpPr>
        <p:grpSpPr>
          <a:xfrm>
            <a:off x="5220072" y="1273190"/>
            <a:ext cx="1872208" cy="4456326"/>
            <a:chOff x="5220072" y="1273190"/>
            <a:chExt cx="1872208" cy="4456326"/>
          </a:xfrm>
        </p:grpSpPr>
        <p:sp>
          <p:nvSpPr>
            <p:cNvPr id="13" name="Ograda vsebine 2"/>
            <p:cNvSpPr txBox="1">
              <a:spLocks/>
            </p:cNvSpPr>
            <p:nvPr/>
          </p:nvSpPr>
          <p:spPr>
            <a:xfrm>
              <a:off x="5868144" y="1273190"/>
              <a:ext cx="977776" cy="53270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3429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20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72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"/>
                <a:defRPr sz="18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026000" indent="-21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6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86000" indent="-21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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674000" indent="-21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0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40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278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10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 2" charset="2"/>
                <a:buNone/>
              </a:pPr>
              <a:r>
                <a:rPr lang="sl-SI" sz="2400" dirty="0" smtClean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PTICE</a:t>
              </a:r>
              <a:endParaRPr lang="sl-SI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7" name="Picture 2" descr="C:\Users\uporabnik\Desktop\žival\ptica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4293095"/>
              <a:ext cx="1872208" cy="1436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9" name="Raven puščični povezovalnik 28"/>
            <p:cNvCxnSpPr>
              <a:stCxn id="13" idx="2"/>
              <a:endCxn id="17" idx="0"/>
            </p:cNvCxnSpPr>
            <p:nvPr/>
          </p:nvCxnSpPr>
          <p:spPr>
            <a:xfrm flipH="1">
              <a:off x="6156176" y="1805895"/>
              <a:ext cx="200856" cy="24872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8" name="Skupina 7"/>
          <p:cNvGrpSpPr/>
          <p:nvPr/>
        </p:nvGrpSpPr>
        <p:grpSpPr>
          <a:xfrm>
            <a:off x="6814582" y="1273190"/>
            <a:ext cx="2160240" cy="2565411"/>
            <a:chOff x="6814582" y="1273190"/>
            <a:chExt cx="2160240" cy="2565411"/>
          </a:xfrm>
        </p:grpSpPr>
        <p:sp>
          <p:nvSpPr>
            <p:cNvPr id="12" name="Ograda vsebine 2"/>
            <p:cNvSpPr txBox="1">
              <a:spLocks/>
            </p:cNvSpPr>
            <p:nvPr/>
          </p:nvSpPr>
          <p:spPr>
            <a:xfrm>
              <a:off x="7393132" y="1273190"/>
              <a:ext cx="1327986" cy="53270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3429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20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72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"/>
                <a:defRPr sz="18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026000" indent="-21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6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86000" indent="-21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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674000" indent="-21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0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40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278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10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 2" charset="2"/>
                <a:buNone/>
              </a:pPr>
              <a:r>
                <a:rPr lang="sl-SI" sz="2400" dirty="0" smtClean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SESALCI</a:t>
              </a:r>
              <a:endParaRPr lang="sl-SI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8" name="Picture 2" descr="C:\Users\uporabnik\Desktop\žival\sesalec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4582" y="2262371"/>
              <a:ext cx="2160240" cy="1576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2" name="Raven puščični povezovalnik 31"/>
            <p:cNvCxnSpPr>
              <a:stCxn id="12" idx="2"/>
              <a:endCxn id="18" idx="0"/>
            </p:cNvCxnSpPr>
            <p:nvPr/>
          </p:nvCxnSpPr>
          <p:spPr>
            <a:xfrm flipH="1">
              <a:off x="7894702" y="1805895"/>
              <a:ext cx="162423" cy="45647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5" name="Skupina 24"/>
          <p:cNvGrpSpPr/>
          <p:nvPr/>
        </p:nvGrpSpPr>
        <p:grpSpPr>
          <a:xfrm>
            <a:off x="115157" y="1273190"/>
            <a:ext cx="2279617" cy="2397514"/>
            <a:chOff x="115157" y="1273190"/>
            <a:chExt cx="2279617" cy="2397514"/>
          </a:xfrm>
        </p:grpSpPr>
        <p:pic>
          <p:nvPicPr>
            <p:cNvPr id="14" name="Picture 2" descr="C:\Users\uporabnik\Desktop\žival\riba-20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57" y="2597940"/>
              <a:ext cx="2279617" cy="1072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Raven puščični povezovalnik 21"/>
            <p:cNvCxnSpPr>
              <a:stCxn id="24" idx="2"/>
              <a:endCxn id="14" idx="0"/>
            </p:cNvCxnSpPr>
            <p:nvPr/>
          </p:nvCxnSpPr>
          <p:spPr>
            <a:xfrm>
              <a:off x="1057292" y="1805895"/>
              <a:ext cx="197674" cy="79204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4" name="Ograda vsebine 2"/>
            <p:cNvSpPr txBox="1">
              <a:spLocks/>
            </p:cNvSpPr>
            <p:nvPr/>
          </p:nvSpPr>
          <p:spPr>
            <a:xfrm>
              <a:off x="568404" y="1273190"/>
              <a:ext cx="977776" cy="53270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3429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20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72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"/>
                <a:defRPr sz="18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026000" indent="-21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6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86000" indent="-21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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674000" indent="-21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0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40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278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10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 2" charset="2"/>
                <a:buNone/>
              </a:pPr>
              <a:r>
                <a:rPr lang="sl-SI" sz="2400" dirty="0" smtClean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RIBE</a:t>
              </a:r>
              <a:endParaRPr lang="sl-SI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050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9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9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9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9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vsebine 2"/>
          <p:cNvSpPr>
            <a:spLocks noGrp="1"/>
          </p:cNvSpPr>
          <p:nvPr>
            <p:ph sz="half" idx="2"/>
          </p:nvPr>
        </p:nvSpPr>
        <p:spPr>
          <a:xfrm>
            <a:off x="-1" y="737785"/>
            <a:ext cx="6156177" cy="225483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l-SI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Živijo v morju, rekah, jezerih.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l-SI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Plavajo s </a:t>
            </a:r>
            <a:r>
              <a:rPr lang="sl-SI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plavutmi</a:t>
            </a:r>
            <a:r>
              <a:rPr lang="sl-SI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l-SI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Telo je pokrito </a:t>
            </a:r>
            <a:r>
              <a:rPr lang="sl-SI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 luskami</a:t>
            </a:r>
            <a:r>
              <a:rPr lang="sl-SI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l-SI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Dihajo </a:t>
            </a:r>
            <a:r>
              <a:rPr lang="sl-SI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 škrgami</a:t>
            </a:r>
            <a:r>
              <a:rPr lang="sl-SI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l-SI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 vodo odlagajo </a:t>
            </a:r>
            <a:r>
              <a:rPr lang="sl-SI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jajčeca</a:t>
            </a:r>
            <a:r>
              <a:rPr lang="sl-SI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iz njih se razvijejo mlade ribe. </a:t>
            </a:r>
            <a:endParaRPr lang="sl-SI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grada vsebine 2"/>
          <p:cNvSpPr txBox="1">
            <a:spLocks/>
          </p:cNvSpPr>
          <p:nvPr/>
        </p:nvSpPr>
        <p:spPr>
          <a:xfrm>
            <a:off x="250379" y="167365"/>
            <a:ext cx="977776" cy="5327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r>
              <a:rPr lang="sl-SI" sz="2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RIBE</a:t>
            </a:r>
            <a:endParaRPr lang="sl-SI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" name="Skupina 15"/>
          <p:cNvGrpSpPr/>
          <p:nvPr/>
        </p:nvGrpSpPr>
        <p:grpSpPr>
          <a:xfrm>
            <a:off x="2765435" y="1201785"/>
            <a:ext cx="2616581" cy="1480092"/>
            <a:chOff x="250379" y="2779532"/>
            <a:chExt cx="2616581" cy="1480092"/>
          </a:xfrm>
        </p:grpSpPr>
        <p:pic>
          <p:nvPicPr>
            <p:cNvPr id="15" name="Slika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379" y="2817248"/>
              <a:ext cx="2616581" cy="1442376"/>
            </a:xfrm>
            <a:prstGeom prst="rect">
              <a:avLst/>
            </a:prstGeom>
          </p:spPr>
        </p:pic>
        <p:sp>
          <p:nvSpPr>
            <p:cNvPr id="17" name="Ograda vsebine 2"/>
            <p:cNvSpPr txBox="1">
              <a:spLocks/>
            </p:cNvSpPr>
            <p:nvPr/>
          </p:nvSpPr>
          <p:spPr>
            <a:xfrm>
              <a:off x="1587875" y="2779532"/>
              <a:ext cx="1054168" cy="46195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orada</a:t>
              </a:r>
              <a:endParaRPr lang="sl-SI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Skupina 26"/>
          <p:cNvGrpSpPr/>
          <p:nvPr/>
        </p:nvGrpSpPr>
        <p:grpSpPr>
          <a:xfrm>
            <a:off x="6422884" y="4887706"/>
            <a:ext cx="2679369" cy="1714004"/>
            <a:chOff x="6295856" y="4869160"/>
            <a:chExt cx="2679369" cy="1714004"/>
          </a:xfrm>
        </p:grpSpPr>
        <p:pic>
          <p:nvPicPr>
            <p:cNvPr id="8" name="Slika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5856" y="4869160"/>
              <a:ext cx="2575228" cy="1714004"/>
            </a:xfrm>
            <a:prstGeom prst="rect">
              <a:avLst/>
            </a:prstGeom>
          </p:spPr>
        </p:pic>
        <p:sp>
          <p:nvSpPr>
            <p:cNvPr id="18" name="Ograda vsebine 2"/>
            <p:cNvSpPr txBox="1">
              <a:spLocks/>
            </p:cNvSpPr>
            <p:nvPr/>
          </p:nvSpPr>
          <p:spPr>
            <a:xfrm>
              <a:off x="6939708" y="6117752"/>
              <a:ext cx="2035517" cy="46195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ogata babica</a:t>
              </a:r>
              <a:endParaRPr lang="sl-SI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251520" y="4748613"/>
            <a:ext cx="2923109" cy="1834551"/>
            <a:chOff x="251520" y="4518935"/>
            <a:chExt cx="3096344" cy="2064229"/>
          </a:xfrm>
        </p:grpSpPr>
        <p:pic>
          <p:nvPicPr>
            <p:cNvPr id="6" name="Slika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4518935"/>
              <a:ext cx="3096344" cy="2064229"/>
            </a:xfrm>
            <a:prstGeom prst="rect">
              <a:avLst/>
            </a:prstGeom>
          </p:spPr>
        </p:pic>
        <p:sp>
          <p:nvSpPr>
            <p:cNvPr id="19" name="Ograda vsebine 2"/>
            <p:cNvSpPr txBox="1">
              <a:spLocks/>
            </p:cNvSpPr>
            <p:nvPr/>
          </p:nvSpPr>
          <p:spPr>
            <a:xfrm>
              <a:off x="2233514" y="6017980"/>
              <a:ext cx="1054168" cy="461954"/>
            </a:xfrm>
            <a:prstGeom prst="rect">
              <a:avLst/>
            </a:prstGeom>
          </p:spPr>
          <p:txBody>
            <a:bodyPr>
              <a:normAutofit fontScale="92500"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tuna</a:t>
              </a:r>
              <a:endParaRPr lang="sl-SI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6" name="Skupina 25"/>
          <p:cNvGrpSpPr/>
          <p:nvPr/>
        </p:nvGrpSpPr>
        <p:grpSpPr>
          <a:xfrm>
            <a:off x="5792977" y="1766727"/>
            <a:ext cx="2901795" cy="1585076"/>
            <a:chOff x="6073430" y="2693967"/>
            <a:chExt cx="2901795" cy="1585076"/>
          </a:xfrm>
        </p:grpSpPr>
        <p:pic>
          <p:nvPicPr>
            <p:cNvPr id="12" name="Slika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3430" y="2694958"/>
              <a:ext cx="2901795" cy="1584085"/>
            </a:xfrm>
            <a:prstGeom prst="rect">
              <a:avLst/>
            </a:prstGeom>
          </p:spPr>
        </p:pic>
        <p:sp>
          <p:nvSpPr>
            <p:cNvPr id="20" name="Ograda vsebine 2"/>
            <p:cNvSpPr txBox="1">
              <a:spLocks/>
            </p:cNvSpPr>
            <p:nvPr/>
          </p:nvSpPr>
          <p:spPr>
            <a:xfrm>
              <a:off x="7524328" y="2693967"/>
              <a:ext cx="1344249" cy="46195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brancin</a:t>
              </a:r>
              <a:endParaRPr lang="sl-SI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5489639" y="198320"/>
            <a:ext cx="3508473" cy="1281095"/>
            <a:chOff x="4836058" y="209754"/>
            <a:chExt cx="4036503" cy="1450664"/>
          </a:xfrm>
        </p:grpSpPr>
        <p:pic>
          <p:nvPicPr>
            <p:cNvPr id="10" name="Slika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058" y="233451"/>
              <a:ext cx="4036503" cy="1426967"/>
            </a:xfrm>
            <a:prstGeom prst="rect">
              <a:avLst/>
            </a:prstGeom>
          </p:spPr>
        </p:pic>
        <p:sp>
          <p:nvSpPr>
            <p:cNvPr id="21" name="Ograda vsebine 2"/>
            <p:cNvSpPr txBox="1">
              <a:spLocks/>
            </p:cNvSpPr>
            <p:nvPr/>
          </p:nvSpPr>
          <p:spPr>
            <a:xfrm>
              <a:off x="4836059" y="209754"/>
              <a:ext cx="1988287" cy="646495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oška postrv</a:t>
              </a:r>
              <a:endParaRPr lang="sl-SI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250379" y="3202963"/>
            <a:ext cx="2554595" cy="1431654"/>
            <a:chOff x="3022214" y="1940715"/>
            <a:chExt cx="2905623" cy="1614820"/>
          </a:xfrm>
        </p:grpSpPr>
        <p:pic>
          <p:nvPicPr>
            <p:cNvPr id="11" name="Slika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7046" y="1940715"/>
              <a:ext cx="2870791" cy="1614820"/>
            </a:xfrm>
            <a:prstGeom prst="rect">
              <a:avLst/>
            </a:prstGeom>
          </p:spPr>
        </p:pic>
        <p:sp>
          <p:nvSpPr>
            <p:cNvPr id="22" name="Ograda vsebine 2"/>
            <p:cNvSpPr txBox="1">
              <a:spLocks/>
            </p:cNvSpPr>
            <p:nvPr/>
          </p:nvSpPr>
          <p:spPr>
            <a:xfrm>
              <a:off x="3022214" y="3076482"/>
              <a:ext cx="1813844" cy="461954"/>
            </a:xfrm>
            <a:prstGeom prst="rect">
              <a:avLst/>
            </a:prstGeom>
          </p:spPr>
          <p:txBody>
            <a:bodyPr>
              <a:normAutofit fontScale="92500"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morski zmaj</a:t>
              </a:r>
              <a:endParaRPr lang="sl-SI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3231373" y="3743973"/>
            <a:ext cx="2238297" cy="2854279"/>
            <a:chOff x="3616094" y="3803886"/>
            <a:chExt cx="2238297" cy="2854279"/>
          </a:xfrm>
        </p:grpSpPr>
        <p:pic>
          <p:nvPicPr>
            <p:cNvPr id="14" name="Slika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8983" y="3803886"/>
              <a:ext cx="2032521" cy="2784276"/>
            </a:xfrm>
            <a:prstGeom prst="rect">
              <a:avLst/>
            </a:prstGeom>
          </p:spPr>
        </p:pic>
        <p:sp>
          <p:nvSpPr>
            <p:cNvPr id="23" name="Ograda vsebine 2"/>
            <p:cNvSpPr txBox="1">
              <a:spLocks/>
            </p:cNvSpPr>
            <p:nvPr/>
          </p:nvSpPr>
          <p:spPr>
            <a:xfrm>
              <a:off x="3616094" y="6096439"/>
              <a:ext cx="2238297" cy="561726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orski konjiček</a:t>
              </a:r>
              <a:endParaRPr lang="sl-SI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9" name="Skupina 28"/>
          <p:cNvGrpSpPr/>
          <p:nvPr/>
        </p:nvGrpSpPr>
        <p:grpSpPr>
          <a:xfrm>
            <a:off x="5157100" y="3511161"/>
            <a:ext cx="2439236" cy="1646032"/>
            <a:chOff x="5400664" y="294706"/>
            <a:chExt cx="2914672" cy="1567387"/>
          </a:xfrm>
        </p:grpSpPr>
        <p:sp>
          <p:nvSpPr>
            <p:cNvPr id="30" name="Oblak 29"/>
            <p:cNvSpPr/>
            <p:nvPr/>
          </p:nvSpPr>
          <p:spPr>
            <a:xfrm>
              <a:off x="5400664" y="294706"/>
              <a:ext cx="2914672" cy="1567387"/>
            </a:xfrm>
            <a:prstGeom prst="cloudCallout">
              <a:avLst>
                <a:gd name="adj1" fmla="val -61570"/>
                <a:gd name="adj2" fmla="val -38909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2" name="Ograda vsebine 2"/>
            <p:cNvSpPr txBox="1">
              <a:spLocks/>
            </p:cNvSpPr>
            <p:nvPr/>
          </p:nvSpPr>
          <p:spPr>
            <a:xfrm>
              <a:off x="5726240" y="605984"/>
              <a:ext cx="2284397" cy="109814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0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Kaj misliš, katera od teh rib ne živi v morju?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841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3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6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1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1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3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grada vsebine 2"/>
          <p:cNvSpPr>
            <a:spLocks noGrp="1"/>
          </p:cNvSpPr>
          <p:nvPr>
            <p:ph sz="half" idx="2"/>
          </p:nvPr>
        </p:nvSpPr>
        <p:spPr>
          <a:xfrm>
            <a:off x="107504" y="664411"/>
            <a:ext cx="7272808" cy="254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Del življenja preživijo </a:t>
            </a:r>
            <a:r>
              <a:rPr lang="sl-SI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 vodi</a:t>
            </a:r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del pa </a:t>
            </a:r>
            <a:r>
              <a:rPr lang="sl-SI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 kopnem</a:t>
            </a:r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l-SI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Odrasla žaba v vodo odlaga </a:t>
            </a:r>
            <a:r>
              <a:rPr lang="sl-SI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jajčeca</a:t>
            </a:r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Iz njih se razvijejo </a:t>
            </a:r>
            <a:r>
              <a:rPr lang="sl-SI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paglavci</a:t>
            </a:r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ki dihajo </a:t>
            </a:r>
            <a:r>
              <a:rPr lang="sl-SI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 škrgami</a:t>
            </a:r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Čez čas se </a:t>
            </a:r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preobrazijo </a:t>
            </a:r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 odraslo žival, ki diha </a:t>
            </a:r>
            <a:r>
              <a:rPr lang="sl-SI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 pljuči in skozi kožo.</a:t>
            </a:r>
            <a:endParaRPr lang="sl-SI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grada vsebine 2"/>
          <p:cNvSpPr txBox="1">
            <a:spLocks/>
          </p:cNvSpPr>
          <p:nvPr/>
        </p:nvSpPr>
        <p:spPr>
          <a:xfrm>
            <a:off x="251520" y="131706"/>
            <a:ext cx="1337816" cy="5327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r>
              <a:rPr lang="sl-SI" sz="2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DVOŽIVKE</a:t>
            </a:r>
            <a:endParaRPr lang="sl-SI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Skupina 23"/>
          <p:cNvGrpSpPr/>
          <p:nvPr/>
        </p:nvGrpSpPr>
        <p:grpSpPr>
          <a:xfrm>
            <a:off x="3581486" y="2473962"/>
            <a:ext cx="2472059" cy="2006358"/>
            <a:chOff x="3581486" y="2473962"/>
            <a:chExt cx="2472059" cy="2006358"/>
          </a:xfrm>
        </p:grpSpPr>
        <p:pic>
          <p:nvPicPr>
            <p:cNvPr id="12" name="Slika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8154" y="2473962"/>
              <a:ext cx="2385391" cy="1991801"/>
            </a:xfrm>
            <a:prstGeom prst="rect">
              <a:avLst/>
            </a:prstGeom>
          </p:spPr>
        </p:pic>
        <p:sp>
          <p:nvSpPr>
            <p:cNvPr id="18" name="Ograda vsebine 2"/>
            <p:cNvSpPr txBox="1">
              <a:spLocks/>
            </p:cNvSpPr>
            <p:nvPr/>
          </p:nvSpPr>
          <p:spPr>
            <a:xfrm>
              <a:off x="3581486" y="4018366"/>
              <a:ext cx="1998626" cy="46195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elena žaba</a:t>
              </a:r>
              <a:endParaRPr lang="sl-SI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7340149" y="551719"/>
            <a:ext cx="1693540" cy="2190627"/>
            <a:chOff x="7079926" y="350913"/>
            <a:chExt cx="1693540" cy="2190627"/>
          </a:xfrm>
        </p:grpSpPr>
        <p:pic>
          <p:nvPicPr>
            <p:cNvPr id="15" name="Slika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9764" y="350913"/>
              <a:ext cx="1643702" cy="2190627"/>
            </a:xfrm>
            <a:prstGeom prst="rect">
              <a:avLst/>
            </a:prstGeom>
          </p:spPr>
        </p:pic>
        <p:sp>
          <p:nvSpPr>
            <p:cNvPr id="19" name="Ograda vsebine 2"/>
            <p:cNvSpPr txBox="1">
              <a:spLocks/>
            </p:cNvSpPr>
            <p:nvPr/>
          </p:nvSpPr>
          <p:spPr>
            <a:xfrm>
              <a:off x="7079926" y="2056043"/>
              <a:ext cx="1596529" cy="46195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zelena rega</a:t>
              </a:r>
              <a:endParaRPr lang="sl-SI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6" name="Skupina 25"/>
          <p:cNvGrpSpPr/>
          <p:nvPr/>
        </p:nvGrpSpPr>
        <p:grpSpPr>
          <a:xfrm>
            <a:off x="6188282" y="2770696"/>
            <a:ext cx="2872853" cy="999318"/>
            <a:chOff x="6177612" y="3173146"/>
            <a:chExt cx="2872853" cy="999318"/>
          </a:xfrm>
        </p:grpSpPr>
        <p:pic>
          <p:nvPicPr>
            <p:cNvPr id="13" name="Slika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7612" y="3212976"/>
              <a:ext cx="2872853" cy="959488"/>
            </a:xfrm>
            <a:prstGeom prst="rect">
              <a:avLst/>
            </a:prstGeom>
          </p:spPr>
        </p:pic>
        <p:sp>
          <p:nvSpPr>
            <p:cNvPr id="20" name="Ograda vsebine 2"/>
            <p:cNvSpPr txBox="1">
              <a:spLocks/>
            </p:cNvSpPr>
            <p:nvPr/>
          </p:nvSpPr>
          <p:spPr>
            <a:xfrm>
              <a:off x="7996297" y="3173146"/>
              <a:ext cx="1054168" cy="46195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pupek</a:t>
              </a:r>
              <a:endParaRPr lang="sl-SI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Skupina 26"/>
          <p:cNvGrpSpPr/>
          <p:nvPr/>
        </p:nvGrpSpPr>
        <p:grpSpPr>
          <a:xfrm>
            <a:off x="3668154" y="4626707"/>
            <a:ext cx="2459765" cy="1844824"/>
            <a:chOff x="3668154" y="4626707"/>
            <a:chExt cx="2459765" cy="1844824"/>
          </a:xfrm>
        </p:grpSpPr>
        <p:pic>
          <p:nvPicPr>
            <p:cNvPr id="8" name="Slika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8154" y="4626707"/>
              <a:ext cx="2459765" cy="1844824"/>
            </a:xfrm>
            <a:prstGeom prst="rect">
              <a:avLst/>
            </a:prstGeom>
          </p:spPr>
        </p:pic>
        <p:sp>
          <p:nvSpPr>
            <p:cNvPr id="21" name="Ograda vsebine 2"/>
            <p:cNvSpPr txBox="1">
              <a:spLocks/>
            </p:cNvSpPr>
            <p:nvPr/>
          </p:nvSpPr>
          <p:spPr>
            <a:xfrm>
              <a:off x="4716016" y="5976280"/>
              <a:ext cx="1337529" cy="46195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močerad</a:t>
              </a:r>
              <a:endParaRPr lang="sl-SI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251519" y="4381945"/>
            <a:ext cx="3170222" cy="2188023"/>
            <a:chOff x="251519" y="4381945"/>
            <a:chExt cx="3170222" cy="2188023"/>
          </a:xfrm>
        </p:grpSpPr>
        <p:pic>
          <p:nvPicPr>
            <p:cNvPr id="11" name="Slika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901" y="4465763"/>
              <a:ext cx="3131840" cy="2104205"/>
            </a:xfrm>
            <a:prstGeom prst="rect">
              <a:avLst/>
            </a:prstGeom>
          </p:spPr>
        </p:pic>
        <p:sp>
          <p:nvSpPr>
            <p:cNvPr id="22" name="Ograda vsebine 2"/>
            <p:cNvSpPr txBox="1">
              <a:spLocks/>
            </p:cNvSpPr>
            <p:nvPr/>
          </p:nvSpPr>
          <p:spPr>
            <a:xfrm>
              <a:off x="251519" y="4381945"/>
              <a:ext cx="1473883" cy="46195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orski urh</a:t>
              </a:r>
              <a:endParaRPr lang="sl-SI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Skupina 29"/>
          <p:cNvGrpSpPr/>
          <p:nvPr/>
        </p:nvGrpSpPr>
        <p:grpSpPr>
          <a:xfrm>
            <a:off x="6302096" y="4843899"/>
            <a:ext cx="2541813" cy="1631556"/>
            <a:chOff x="6302096" y="4843899"/>
            <a:chExt cx="2541813" cy="1631556"/>
          </a:xfrm>
        </p:grpSpPr>
        <p:pic>
          <p:nvPicPr>
            <p:cNvPr id="14" name="Slika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5509" y="4843899"/>
              <a:ext cx="2438400" cy="1627632"/>
            </a:xfrm>
            <a:prstGeom prst="rect">
              <a:avLst/>
            </a:prstGeom>
          </p:spPr>
        </p:pic>
        <p:sp>
          <p:nvSpPr>
            <p:cNvPr id="23" name="Ograda vsebine 2"/>
            <p:cNvSpPr txBox="1">
              <a:spLocks/>
            </p:cNvSpPr>
            <p:nvPr/>
          </p:nvSpPr>
          <p:spPr>
            <a:xfrm>
              <a:off x="6302096" y="6013501"/>
              <a:ext cx="2302352" cy="46195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č</a:t>
              </a: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loveška ribica</a:t>
              </a:r>
              <a:endParaRPr lang="sl-SI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3" name="Skupina 32"/>
          <p:cNvGrpSpPr/>
          <p:nvPr/>
        </p:nvGrpSpPr>
        <p:grpSpPr>
          <a:xfrm>
            <a:off x="251519" y="2585274"/>
            <a:ext cx="2929725" cy="1838580"/>
            <a:chOff x="251519" y="2585274"/>
            <a:chExt cx="2929725" cy="1838580"/>
          </a:xfrm>
        </p:grpSpPr>
        <p:pic>
          <p:nvPicPr>
            <p:cNvPr id="32" name="Slika 3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19" y="2585274"/>
              <a:ext cx="2705830" cy="1796671"/>
            </a:xfrm>
            <a:prstGeom prst="rect">
              <a:avLst/>
            </a:prstGeom>
          </p:spPr>
        </p:pic>
        <p:sp>
          <p:nvSpPr>
            <p:cNvPr id="34" name="Ograda vsebine 2"/>
            <p:cNvSpPr txBox="1">
              <a:spLocks/>
            </p:cNvSpPr>
            <p:nvPr/>
          </p:nvSpPr>
          <p:spPr>
            <a:xfrm>
              <a:off x="1403647" y="3961900"/>
              <a:ext cx="1777597" cy="46195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krastača</a:t>
              </a:r>
              <a:endParaRPr lang="sl-SI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6621899" y="3742260"/>
            <a:ext cx="1982549" cy="1059734"/>
            <a:chOff x="5400664" y="294706"/>
            <a:chExt cx="2914672" cy="1567387"/>
          </a:xfrm>
        </p:grpSpPr>
        <p:sp>
          <p:nvSpPr>
            <p:cNvPr id="29" name="Oblak 28"/>
            <p:cNvSpPr/>
            <p:nvPr/>
          </p:nvSpPr>
          <p:spPr>
            <a:xfrm>
              <a:off x="5400664" y="294706"/>
              <a:ext cx="2914672" cy="1567387"/>
            </a:xfrm>
            <a:prstGeom prst="cloudCallout">
              <a:avLst>
                <a:gd name="adj1" fmla="val -26581"/>
                <a:gd name="adj2" fmla="val 77130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5" name="Ograda vsebine 2"/>
            <p:cNvSpPr txBox="1">
              <a:spLocks/>
            </p:cNvSpPr>
            <p:nvPr/>
          </p:nvSpPr>
          <p:spPr>
            <a:xfrm>
              <a:off x="5726240" y="605984"/>
              <a:ext cx="2284397" cy="1098142"/>
            </a:xfrm>
            <a:prstGeom prst="rect">
              <a:avLst/>
            </a:prstGeom>
          </p:spPr>
          <p:txBody>
            <a:bodyPr>
              <a:normAutofit fontScale="85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0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Kje lahko najdeš človeško ribico?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009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7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3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3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43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grada vsebine 2"/>
          <p:cNvSpPr>
            <a:spLocks noGrp="1"/>
          </p:cNvSpPr>
          <p:nvPr>
            <p:ph sz="half" idx="2"/>
          </p:nvPr>
        </p:nvSpPr>
        <p:spPr>
          <a:xfrm>
            <a:off x="240800" y="721345"/>
            <a:ext cx="6763363" cy="3870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Telo imajo pokrito s trdimi suhimi </a:t>
            </a:r>
            <a:r>
              <a:rPr lang="sl-SI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luskami</a:t>
            </a:r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Dihajo </a:t>
            </a:r>
            <a:r>
              <a:rPr lang="sl-SI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pljuči</a:t>
            </a:r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Mladiči se izvalijo </a:t>
            </a:r>
            <a:r>
              <a:rPr lang="sl-SI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 jajc</a:t>
            </a:r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zaščitenih z lupino.</a:t>
            </a:r>
          </a:p>
        </p:txBody>
      </p:sp>
      <p:sp>
        <p:nvSpPr>
          <p:cNvPr id="13" name="Ograda vsebine 2"/>
          <p:cNvSpPr txBox="1">
            <a:spLocks/>
          </p:cNvSpPr>
          <p:nvPr/>
        </p:nvSpPr>
        <p:spPr>
          <a:xfrm>
            <a:off x="240800" y="188640"/>
            <a:ext cx="1440160" cy="5327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r>
              <a:rPr lang="sl-SI" sz="2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PLAZILCI</a:t>
            </a:r>
            <a:endParaRPr lang="sl-SI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1" name="Skupina 20"/>
          <p:cNvGrpSpPr/>
          <p:nvPr/>
        </p:nvGrpSpPr>
        <p:grpSpPr>
          <a:xfrm>
            <a:off x="2459058" y="2061849"/>
            <a:ext cx="2326845" cy="1574640"/>
            <a:chOff x="6156176" y="1252485"/>
            <a:chExt cx="2754245" cy="1920545"/>
          </a:xfrm>
        </p:grpSpPr>
        <p:pic>
          <p:nvPicPr>
            <p:cNvPr id="7" name="Slika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1252485"/>
              <a:ext cx="2488833" cy="1866625"/>
            </a:xfrm>
            <a:prstGeom prst="rect">
              <a:avLst/>
            </a:prstGeom>
          </p:spPr>
        </p:pic>
        <p:sp>
          <p:nvSpPr>
            <p:cNvPr id="12" name="Ograda vsebine 2"/>
            <p:cNvSpPr txBox="1">
              <a:spLocks/>
            </p:cNvSpPr>
            <p:nvPr/>
          </p:nvSpPr>
          <p:spPr>
            <a:xfrm>
              <a:off x="7092280" y="2721192"/>
              <a:ext cx="1818141" cy="451838"/>
            </a:xfrm>
            <a:prstGeom prst="rect">
              <a:avLst/>
            </a:prstGeom>
          </p:spPr>
          <p:txBody>
            <a:bodyPr>
              <a:normAutofit fontScale="9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belouška</a:t>
              </a:r>
              <a:endParaRPr lang="sl-SI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Skupina 21"/>
          <p:cNvGrpSpPr/>
          <p:nvPr/>
        </p:nvGrpSpPr>
        <p:grpSpPr>
          <a:xfrm>
            <a:off x="153269" y="3533682"/>
            <a:ext cx="2103062" cy="1787889"/>
            <a:chOff x="221790" y="3015480"/>
            <a:chExt cx="2536436" cy="1989884"/>
          </a:xfrm>
        </p:grpSpPr>
        <p:pic>
          <p:nvPicPr>
            <p:cNvPr id="20" name="Slika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962" y="3145529"/>
              <a:ext cx="2489264" cy="1859835"/>
            </a:xfrm>
            <a:prstGeom prst="rect">
              <a:avLst/>
            </a:prstGeom>
          </p:spPr>
        </p:pic>
        <p:sp>
          <p:nvSpPr>
            <p:cNvPr id="10" name="Ograda vsebine 2"/>
            <p:cNvSpPr txBox="1">
              <a:spLocks/>
            </p:cNvSpPr>
            <p:nvPr/>
          </p:nvSpPr>
          <p:spPr>
            <a:xfrm>
              <a:off x="221790" y="3015480"/>
              <a:ext cx="2536103" cy="519803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  <a:r>
                <a:rPr lang="sl-SI" sz="24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avadni slepec</a:t>
              </a:r>
              <a:endParaRPr lang="sl-SI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184665" y="5485748"/>
            <a:ext cx="2710523" cy="1266862"/>
            <a:chOff x="3791084" y="5455948"/>
            <a:chExt cx="2710523" cy="1266862"/>
          </a:xfrm>
        </p:grpSpPr>
        <p:pic>
          <p:nvPicPr>
            <p:cNvPr id="8" name="Slika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1084" y="5455948"/>
              <a:ext cx="2538724" cy="1197816"/>
            </a:xfrm>
            <a:prstGeom prst="rect">
              <a:avLst/>
            </a:prstGeom>
          </p:spPr>
        </p:pic>
        <p:sp>
          <p:nvSpPr>
            <p:cNvPr id="27" name="Ograda vsebine 2"/>
            <p:cNvSpPr txBox="1">
              <a:spLocks/>
            </p:cNvSpPr>
            <p:nvPr/>
          </p:nvSpPr>
          <p:spPr>
            <a:xfrm>
              <a:off x="4683466" y="6270972"/>
              <a:ext cx="1818141" cy="451838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martinček</a:t>
              </a:r>
              <a:endParaRPr lang="sl-SI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6206621" y="253229"/>
            <a:ext cx="3015800" cy="1820184"/>
            <a:chOff x="6451207" y="5020199"/>
            <a:chExt cx="3015800" cy="1820184"/>
          </a:xfrm>
        </p:grpSpPr>
        <p:pic>
          <p:nvPicPr>
            <p:cNvPr id="14" name="Slika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1207" y="5020199"/>
              <a:ext cx="2687471" cy="1745281"/>
            </a:xfrm>
            <a:prstGeom prst="rect">
              <a:avLst/>
            </a:prstGeom>
          </p:spPr>
        </p:pic>
        <p:sp>
          <p:nvSpPr>
            <p:cNvPr id="29" name="Ograda vsebine 2"/>
            <p:cNvSpPr txBox="1">
              <a:spLocks/>
            </p:cNvSpPr>
            <p:nvPr/>
          </p:nvSpPr>
          <p:spPr>
            <a:xfrm>
              <a:off x="7648866" y="6388545"/>
              <a:ext cx="1818141" cy="451838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krokodil</a:t>
              </a:r>
              <a:endParaRPr lang="sl-SI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6414659" y="5401245"/>
            <a:ext cx="2586019" cy="1349458"/>
            <a:chOff x="268961" y="5373352"/>
            <a:chExt cx="2586019" cy="1349458"/>
          </a:xfrm>
        </p:grpSpPr>
        <p:pic>
          <p:nvPicPr>
            <p:cNvPr id="15" name="Slika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961" y="5373352"/>
              <a:ext cx="2406467" cy="1235065"/>
            </a:xfrm>
            <a:prstGeom prst="rect">
              <a:avLst/>
            </a:prstGeom>
          </p:spPr>
        </p:pic>
        <p:sp>
          <p:nvSpPr>
            <p:cNvPr id="31" name="Ograda vsebine 2"/>
            <p:cNvSpPr txBox="1">
              <a:spLocks/>
            </p:cNvSpPr>
            <p:nvPr/>
          </p:nvSpPr>
          <p:spPr>
            <a:xfrm>
              <a:off x="1036839" y="6270972"/>
              <a:ext cx="1818141" cy="451838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kameleon</a:t>
              </a:r>
              <a:endParaRPr lang="sl-SI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6" name="Skupina 25"/>
          <p:cNvGrpSpPr/>
          <p:nvPr/>
        </p:nvGrpSpPr>
        <p:grpSpPr>
          <a:xfrm>
            <a:off x="222320" y="1971764"/>
            <a:ext cx="2463414" cy="1504359"/>
            <a:chOff x="240800" y="1209572"/>
            <a:chExt cx="2463414" cy="1504359"/>
          </a:xfrm>
        </p:grpSpPr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00" y="1284420"/>
              <a:ext cx="2144266" cy="1429511"/>
            </a:xfrm>
            <a:prstGeom prst="rect">
              <a:avLst/>
            </a:prstGeom>
          </p:spPr>
        </p:pic>
        <p:sp>
          <p:nvSpPr>
            <p:cNvPr id="33" name="Ograda vsebine 2"/>
            <p:cNvSpPr txBox="1">
              <a:spLocks/>
            </p:cNvSpPr>
            <p:nvPr/>
          </p:nvSpPr>
          <p:spPr>
            <a:xfrm>
              <a:off x="886073" y="1209572"/>
              <a:ext cx="1818141" cy="451838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gad</a:t>
              </a:r>
              <a:endParaRPr lang="sl-SI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4" name="Skupina 33"/>
          <p:cNvGrpSpPr/>
          <p:nvPr/>
        </p:nvGrpSpPr>
        <p:grpSpPr>
          <a:xfrm>
            <a:off x="4148478" y="3687194"/>
            <a:ext cx="2350369" cy="1454742"/>
            <a:chOff x="2484278" y="1428722"/>
            <a:chExt cx="2350369" cy="1454742"/>
          </a:xfrm>
        </p:grpSpPr>
        <p:pic>
          <p:nvPicPr>
            <p:cNvPr id="9" name="Slika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4278" y="1470307"/>
              <a:ext cx="2160240" cy="1413157"/>
            </a:xfrm>
            <a:prstGeom prst="rect">
              <a:avLst/>
            </a:prstGeom>
          </p:spPr>
        </p:pic>
        <p:sp>
          <p:nvSpPr>
            <p:cNvPr id="35" name="Ograda vsebine 2"/>
            <p:cNvSpPr txBox="1">
              <a:spLocks/>
            </p:cNvSpPr>
            <p:nvPr/>
          </p:nvSpPr>
          <p:spPr>
            <a:xfrm>
              <a:off x="3016506" y="1428722"/>
              <a:ext cx="1818141" cy="451838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modras</a:t>
              </a:r>
              <a:endParaRPr lang="sl-SI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6594537" y="3686566"/>
            <a:ext cx="2303908" cy="1583450"/>
            <a:chOff x="3213522" y="3451169"/>
            <a:chExt cx="2333830" cy="1686255"/>
          </a:xfrm>
        </p:grpSpPr>
        <p:pic>
          <p:nvPicPr>
            <p:cNvPr id="19" name="Slika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3522" y="3476273"/>
              <a:ext cx="2333830" cy="1661151"/>
            </a:xfrm>
            <a:prstGeom prst="rect">
              <a:avLst/>
            </a:prstGeom>
          </p:spPr>
        </p:pic>
        <p:sp>
          <p:nvSpPr>
            <p:cNvPr id="36" name="Ograda vsebine 2"/>
            <p:cNvSpPr txBox="1">
              <a:spLocks/>
            </p:cNvSpPr>
            <p:nvPr/>
          </p:nvSpPr>
          <p:spPr>
            <a:xfrm>
              <a:off x="3768824" y="3451169"/>
              <a:ext cx="1683463" cy="451838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rdečevratka</a:t>
              </a:r>
              <a:endParaRPr lang="sl-SI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Skupina 29"/>
          <p:cNvGrpSpPr/>
          <p:nvPr/>
        </p:nvGrpSpPr>
        <p:grpSpPr>
          <a:xfrm>
            <a:off x="6554047" y="2143707"/>
            <a:ext cx="2384888" cy="1435203"/>
            <a:chOff x="6533607" y="3243004"/>
            <a:chExt cx="2384888" cy="1435203"/>
          </a:xfrm>
        </p:grpSpPr>
        <p:pic>
          <p:nvPicPr>
            <p:cNvPr id="18" name="Slika 1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3607" y="3280366"/>
              <a:ext cx="2334304" cy="1397841"/>
            </a:xfrm>
            <a:prstGeom prst="rect">
              <a:avLst/>
            </a:prstGeom>
          </p:spPr>
        </p:pic>
        <p:sp>
          <p:nvSpPr>
            <p:cNvPr id="38" name="Ograda vsebine 2"/>
            <p:cNvSpPr txBox="1">
              <a:spLocks/>
            </p:cNvSpPr>
            <p:nvPr/>
          </p:nvSpPr>
          <p:spPr>
            <a:xfrm>
              <a:off x="6633667" y="3243004"/>
              <a:ext cx="2284828" cy="338387"/>
            </a:xfrm>
            <a:prstGeom prst="rect">
              <a:avLst/>
            </a:prstGeom>
          </p:spPr>
          <p:txBody>
            <a:bodyPr>
              <a:normAutofit fontScale="85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očvirska sklednica</a:t>
              </a:r>
              <a:endParaRPr lang="sl-SI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4210649" y="5206372"/>
            <a:ext cx="2160240" cy="1544331"/>
            <a:chOff x="6876256" y="52388"/>
            <a:chExt cx="2160240" cy="1544331"/>
          </a:xfrm>
        </p:grpSpPr>
        <p:pic>
          <p:nvPicPr>
            <p:cNvPr id="16" name="Slika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6222" y="108268"/>
              <a:ext cx="1932273" cy="1488451"/>
            </a:xfrm>
            <a:prstGeom prst="rect">
              <a:avLst/>
            </a:prstGeom>
          </p:spPr>
        </p:pic>
        <p:sp>
          <p:nvSpPr>
            <p:cNvPr id="40" name="Ograda vsebine 2"/>
            <p:cNvSpPr txBox="1">
              <a:spLocks/>
            </p:cNvSpPr>
            <p:nvPr/>
          </p:nvSpPr>
          <p:spPr>
            <a:xfrm>
              <a:off x="6876256" y="52388"/>
              <a:ext cx="2160240" cy="451838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radata agama</a:t>
              </a:r>
              <a:endParaRPr lang="sl-SI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Skupina 36"/>
          <p:cNvGrpSpPr/>
          <p:nvPr/>
        </p:nvGrpSpPr>
        <p:grpSpPr>
          <a:xfrm>
            <a:off x="4580157" y="1663125"/>
            <a:ext cx="2162517" cy="1467276"/>
            <a:chOff x="5400664" y="294706"/>
            <a:chExt cx="2914672" cy="1567387"/>
          </a:xfrm>
        </p:grpSpPr>
        <p:sp>
          <p:nvSpPr>
            <p:cNvPr id="39" name="Oblak 38"/>
            <p:cNvSpPr/>
            <p:nvPr/>
          </p:nvSpPr>
          <p:spPr>
            <a:xfrm>
              <a:off x="5400664" y="294706"/>
              <a:ext cx="2914672" cy="1567387"/>
            </a:xfrm>
            <a:prstGeom prst="cloudCallout">
              <a:avLst>
                <a:gd name="adj1" fmla="val -46503"/>
                <a:gd name="adj2" fmla="val 57794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1" name="Ograda vsebine 2"/>
            <p:cNvSpPr txBox="1">
              <a:spLocks/>
            </p:cNvSpPr>
            <p:nvPr/>
          </p:nvSpPr>
          <p:spPr>
            <a:xfrm>
              <a:off x="5780387" y="473330"/>
              <a:ext cx="2155227" cy="126153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0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Kateri dve kači sta strupeni?</a:t>
              </a:r>
            </a:p>
          </p:txBody>
        </p:sp>
      </p:grpSp>
      <p:grpSp>
        <p:nvGrpSpPr>
          <p:cNvPr id="42" name="Skupina 41"/>
          <p:cNvGrpSpPr/>
          <p:nvPr/>
        </p:nvGrpSpPr>
        <p:grpSpPr>
          <a:xfrm>
            <a:off x="2163318" y="4160954"/>
            <a:ext cx="1936741" cy="985580"/>
            <a:chOff x="5400664" y="294706"/>
            <a:chExt cx="2914672" cy="1567387"/>
          </a:xfrm>
        </p:grpSpPr>
        <p:sp>
          <p:nvSpPr>
            <p:cNvPr id="43" name="Oblak 42"/>
            <p:cNvSpPr/>
            <p:nvPr/>
          </p:nvSpPr>
          <p:spPr>
            <a:xfrm>
              <a:off x="5400664" y="294706"/>
              <a:ext cx="2914672" cy="1567387"/>
            </a:xfrm>
            <a:prstGeom prst="cloudCallout">
              <a:avLst>
                <a:gd name="adj1" fmla="val -41742"/>
                <a:gd name="adj2" fmla="val -69922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4" name="Ograda vsebine 2"/>
            <p:cNvSpPr txBox="1">
              <a:spLocks/>
            </p:cNvSpPr>
            <p:nvPr/>
          </p:nvSpPr>
          <p:spPr>
            <a:xfrm>
              <a:off x="5780387" y="473330"/>
              <a:ext cx="2155227" cy="126153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0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Ali je slepec kača?</a:t>
              </a:r>
              <a:endParaRPr lang="sl-SI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5" name="Skupina 44"/>
          <p:cNvGrpSpPr/>
          <p:nvPr/>
        </p:nvGrpSpPr>
        <p:grpSpPr>
          <a:xfrm>
            <a:off x="2730888" y="5485748"/>
            <a:ext cx="1622175" cy="1150562"/>
            <a:chOff x="915966" y="5265204"/>
            <a:chExt cx="2832214" cy="1296144"/>
          </a:xfrm>
        </p:grpSpPr>
        <p:sp>
          <p:nvSpPr>
            <p:cNvPr id="46" name="Zaobljen pravokotni oblaček 45"/>
            <p:cNvSpPr/>
            <p:nvPr/>
          </p:nvSpPr>
          <p:spPr>
            <a:xfrm>
              <a:off x="954176" y="5265204"/>
              <a:ext cx="2699144" cy="1296144"/>
            </a:xfrm>
            <a:prstGeom prst="wedgeRoundRectCallout">
              <a:avLst>
                <a:gd name="adj1" fmla="val -16559"/>
                <a:gd name="adj2" fmla="val -48954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47" name="Ograda vsebine 2"/>
            <p:cNvSpPr txBox="1">
              <a:spLocks/>
            </p:cNvSpPr>
            <p:nvPr/>
          </p:nvSpPr>
          <p:spPr>
            <a:xfrm>
              <a:off x="915966" y="5270385"/>
              <a:ext cx="2832214" cy="119620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14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Strupeni kači sta gad in modras. </a:t>
              </a:r>
              <a:r>
                <a:rPr lang="sl-SI" sz="14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Slepec ni kača, ampak </a:t>
              </a:r>
              <a:r>
                <a:rPr lang="sl-SI" sz="14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breznogi kuščar.</a:t>
              </a:r>
              <a:endParaRPr lang="sl-SI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819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7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4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3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4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grada vsebine 2"/>
          <p:cNvSpPr>
            <a:spLocks noGrp="1"/>
          </p:cNvSpPr>
          <p:nvPr>
            <p:ph sz="half" idx="2"/>
          </p:nvPr>
        </p:nvSpPr>
        <p:spPr>
          <a:xfrm>
            <a:off x="251520" y="836712"/>
            <a:ext cx="6624736" cy="22510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Telo imajo pokrito </a:t>
            </a:r>
            <a:r>
              <a:rPr lang="sl-SI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 perjem</a:t>
            </a:r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sl-SI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Dihajo </a:t>
            </a:r>
            <a:r>
              <a:rPr lang="sl-SI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 pljuči</a:t>
            </a:r>
            <a:r>
              <a:rPr lang="sl-SI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Večina ptičev ima dobro razvite </a:t>
            </a:r>
            <a:r>
              <a:rPr lang="sl-SI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peruti</a:t>
            </a:r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s katerimi letajo. 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Mladiči se izvalijo </a:t>
            </a:r>
            <a:r>
              <a:rPr lang="sl-SI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iz jajc</a:t>
            </a:r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zaščitenih z lupino</a:t>
            </a:r>
            <a:r>
              <a:rPr lang="sl-SI" sz="22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Ograda vsebine 2"/>
          <p:cNvSpPr txBox="1">
            <a:spLocks/>
          </p:cNvSpPr>
          <p:nvPr/>
        </p:nvSpPr>
        <p:spPr>
          <a:xfrm>
            <a:off x="251520" y="188640"/>
            <a:ext cx="977776" cy="5327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r>
              <a:rPr lang="sl-SI" sz="2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PTICE</a:t>
            </a:r>
            <a:endParaRPr lang="sl-SI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" name="Skupina 21"/>
          <p:cNvGrpSpPr/>
          <p:nvPr/>
        </p:nvGrpSpPr>
        <p:grpSpPr>
          <a:xfrm>
            <a:off x="3954928" y="177455"/>
            <a:ext cx="2967817" cy="1601564"/>
            <a:chOff x="3429301" y="1913669"/>
            <a:chExt cx="2967817" cy="1601564"/>
          </a:xfrm>
        </p:grpSpPr>
        <p:pic>
          <p:nvPicPr>
            <p:cNvPr id="19" name="Slika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301" y="1924713"/>
              <a:ext cx="2967817" cy="1590520"/>
            </a:xfrm>
            <a:prstGeom prst="rect">
              <a:avLst/>
            </a:prstGeom>
          </p:spPr>
        </p:pic>
        <p:sp>
          <p:nvSpPr>
            <p:cNvPr id="23" name="Ograda vsebine 2"/>
            <p:cNvSpPr txBox="1">
              <a:spLocks/>
            </p:cNvSpPr>
            <p:nvPr/>
          </p:nvSpPr>
          <p:spPr>
            <a:xfrm>
              <a:off x="3445565" y="1913669"/>
              <a:ext cx="1900646" cy="46195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laninski orel</a:t>
              </a:r>
              <a:endParaRPr lang="sl-SI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7028844" y="188639"/>
            <a:ext cx="1907086" cy="2078184"/>
            <a:chOff x="7028844" y="188639"/>
            <a:chExt cx="1907086" cy="2078184"/>
          </a:xfrm>
        </p:grpSpPr>
        <p:pic>
          <p:nvPicPr>
            <p:cNvPr id="20" name="Slika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3834" y="188640"/>
              <a:ext cx="1802096" cy="2078183"/>
            </a:xfrm>
            <a:prstGeom prst="rect">
              <a:avLst/>
            </a:prstGeom>
          </p:spPr>
        </p:pic>
        <p:sp>
          <p:nvSpPr>
            <p:cNvPr id="25" name="Ograda vsebine 2"/>
            <p:cNvSpPr txBox="1">
              <a:spLocks/>
            </p:cNvSpPr>
            <p:nvPr/>
          </p:nvSpPr>
          <p:spPr>
            <a:xfrm>
              <a:off x="7028844" y="188639"/>
              <a:ext cx="1287572" cy="532705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jastreb</a:t>
              </a:r>
              <a:endParaRPr lang="sl-SI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6" name="Skupina 25"/>
          <p:cNvGrpSpPr/>
          <p:nvPr/>
        </p:nvGrpSpPr>
        <p:grpSpPr>
          <a:xfrm>
            <a:off x="2181738" y="5100004"/>
            <a:ext cx="2018146" cy="1376047"/>
            <a:chOff x="233378" y="2124043"/>
            <a:chExt cx="2018146" cy="1376047"/>
          </a:xfrm>
        </p:grpSpPr>
        <p:pic>
          <p:nvPicPr>
            <p:cNvPr id="6" name="Slika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740" y="2124043"/>
              <a:ext cx="1811217" cy="1318207"/>
            </a:xfrm>
            <a:prstGeom prst="rect">
              <a:avLst/>
            </a:prstGeom>
          </p:spPr>
        </p:pic>
        <p:sp>
          <p:nvSpPr>
            <p:cNvPr id="27" name="Ograda vsebine 2"/>
            <p:cNvSpPr txBox="1">
              <a:spLocks/>
            </p:cNvSpPr>
            <p:nvPr/>
          </p:nvSpPr>
          <p:spPr>
            <a:xfrm>
              <a:off x="233378" y="3038136"/>
              <a:ext cx="2018146" cy="46195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elika sinica</a:t>
              </a:r>
              <a:endParaRPr lang="sl-SI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2228805" y="3469499"/>
            <a:ext cx="2227149" cy="1501320"/>
            <a:chOff x="233377" y="3490632"/>
            <a:chExt cx="2227149" cy="1501320"/>
          </a:xfrm>
        </p:grpSpPr>
        <p:pic>
          <p:nvPicPr>
            <p:cNvPr id="17" name="Slika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377" y="3490632"/>
              <a:ext cx="2227149" cy="1501320"/>
            </a:xfrm>
            <a:prstGeom prst="rect">
              <a:avLst/>
            </a:prstGeom>
          </p:spPr>
        </p:pic>
        <p:sp>
          <p:nvSpPr>
            <p:cNvPr id="29" name="Ograda vsebine 2"/>
            <p:cNvSpPr txBox="1">
              <a:spLocks/>
            </p:cNvSpPr>
            <p:nvPr/>
          </p:nvSpPr>
          <p:spPr>
            <a:xfrm>
              <a:off x="1180453" y="3619817"/>
              <a:ext cx="1054168" cy="46195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</a:t>
              </a: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os</a:t>
              </a:r>
            </a:p>
          </p:txBody>
        </p:sp>
      </p:grpSp>
      <p:grpSp>
        <p:nvGrpSpPr>
          <p:cNvPr id="30" name="Skupina 29"/>
          <p:cNvGrpSpPr/>
          <p:nvPr/>
        </p:nvGrpSpPr>
        <p:grpSpPr>
          <a:xfrm>
            <a:off x="7133834" y="2375623"/>
            <a:ext cx="1810158" cy="2204864"/>
            <a:chOff x="7133834" y="2375623"/>
            <a:chExt cx="1810158" cy="2204864"/>
          </a:xfrm>
        </p:grpSpPr>
        <p:pic>
          <p:nvPicPr>
            <p:cNvPr id="15" name="Slika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2930" y="2375623"/>
              <a:ext cx="1503904" cy="2204864"/>
            </a:xfrm>
            <a:prstGeom prst="rect">
              <a:avLst/>
            </a:prstGeom>
          </p:spPr>
        </p:pic>
        <p:sp>
          <p:nvSpPr>
            <p:cNvPr id="31" name="Ograda vsebine 2"/>
            <p:cNvSpPr txBox="1">
              <a:spLocks/>
            </p:cNvSpPr>
            <p:nvPr/>
          </p:nvSpPr>
          <p:spPr>
            <a:xfrm>
              <a:off x="7133834" y="4081771"/>
              <a:ext cx="1810158" cy="450437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siva čaplja</a:t>
              </a:r>
              <a:endParaRPr lang="sl-SI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4627818" y="3469520"/>
            <a:ext cx="1965608" cy="1532508"/>
            <a:chOff x="4456033" y="3765954"/>
            <a:chExt cx="1965608" cy="1532508"/>
          </a:xfrm>
        </p:grpSpPr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6033" y="3765954"/>
              <a:ext cx="1965608" cy="1532508"/>
            </a:xfrm>
            <a:prstGeom prst="rect">
              <a:avLst/>
            </a:prstGeom>
          </p:spPr>
        </p:pic>
        <p:sp>
          <p:nvSpPr>
            <p:cNvPr id="33" name="Ograda vsebine 2"/>
            <p:cNvSpPr txBox="1">
              <a:spLocks/>
            </p:cNvSpPr>
            <p:nvPr/>
          </p:nvSpPr>
          <p:spPr>
            <a:xfrm>
              <a:off x="4456033" y="4836508"/>
              <a:ext cx="1054168" cy="46195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taščica</a:t>
              </a:r>
              <a:endParaRPr lang="sl-SI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6728361" y="4633192"/>
            <a:ext cx="2215631" cy="2060451"/>
            <a:chOff x="6728361" y="4633192"/>
            <a:chExt cx="2215631" cy="2060451"/>
          </a:xfrm>
        </p:grpSpPr>
        <p:pic>
          <p:nvPicPr>
            <p:cNvPr id="13" name="Slika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8361" y="4633192"/>
              <a:ext cx="2215631" cy="2060451"/>
            </a:xfrm>
            <a:prstGeom prst="rect">
              <a:avLst/>
            </a:prstGeom>
          </p:spPr>
        </p:pic>
        <p:sp>
          <p:nvSpPr>
            <p:cNvPr id="35" name="Ograda vsebine 2"/>
            <p:cNvSpPr txBox="1">
              <a:spLocks/>
            </p:cNvSpPr>
            <p:nvPr/>
          </p:nvSpPr>
          <p:spPr>
            <a:xfrm>
              <a:off x="6773946" y="6179251"/>
              <a:ext cx="1398454" cy="514391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vodomec</a:t>
              </a:r>
              <a:endParaRPr lang="sl-SI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4120966" y="5392212"/>
            <a:ext cx="2469869" cy="1314645"/>
            <a:chOff x="3575146" y="5403046"/>
            <a:chExt cx="2469869" cy="1314645"/>
          </a:xfrm>
        </p:grpSpPr>
        <p:pic>
          <p:nvPicPr>
            <p:cNvPr id="11" name="Slika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146" y="5460886"/>
              <a:ext cx="2469869" cy="1256805"/>
            </a:xfrm>
            <a:prstGeom prst="rect">
              <a:avLst/>
            </a:prstGeom>
          </p:spPr>
        </p:pic>
        <p:sp>
          <p:nvSpPr>
            <p:cNvPr id="36" name="Ograda vsebine 2"/>
            <p:cNvSpPr txBox="1">
              <a:spLocks/>
            </p:cNvSpPr>
            <p:nvPr/>
          </p:nvSpPr>
          <p:spPr>
            <a:xfrm>
              <a:off x="4697714" y="5403046"/>
              <a:ext cx="1054168" cy="46195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sraka</a:t>
              </a:r>
              <a:endParaRPr lang="sl-SI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8" name="Skupina 37"/>
          <p:cNvGrpSpPr/>
          <p:nvPr/>
        </p:nvGrpSpPr>
        <p:grpSpPr>
          <a:xfrm>
            <a:off x="155665" y="5227585"/>
            <a:ext cx="1973785" cy="1513883"/>
            <a:chOff x="277739" y="5213306"/>
            <a:chExt cx="1973785" cy="1513883"/>
          </a:xfrm>
        </p:grpSpPr>
        <p:pic>
          <p:nvPicPr>
            <p:cNvPr id="14" name="Slika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739" y="5213306"/>
              <a:ext cx="1973785" cy="1480338"/>
            </a:xfrm>
            <a:prstGeom prst="rect">
              <a:avLst/>
            </a:prstGeom>
          </p:spPr>
        </p:pic>
        <p:sp>
          <p:nvSpPr>
            <p:cNvPr id="41" name="Ograda vsebine 2"/>
            <p:cNvSpPr txBox="1">
              <a:spLocks/>
            </p:cNvSpPr>
            <p:nvPr/>
          </p:nvSpPr>
          <p:spPr>
            <a:xfrm>
              <a:off x="467544" y="6265235"/>
              <a:ext cx="1679344" cy="46195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sivi galeb</a:t>
              </a:r>
              <a:endParaRPr lang="sl-SI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2" name="Skupina 41"/>
          <p:cNvGrpSpPr/>
          <p:nvPr/>
        </p:nvGrpSpPr>
        <p:grpSpPr>
          <a:xfrm>
            <a:off x="183241" y="3001048"/>
            <a:ext cx="1841573" cy="1739522"/>
            <a:chOff x="2239151" y="3446137"/>
            <a:chExt cx="1841573" cy="1739522"/>
          </a:xfrm>
        </p:grpSpPr>
        <p:pic>
          <p:nvPicPr>
            <p:cNvPr id="18" name="Slika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9151" y="3446137"/>
              <a:ext cx="1762994" cy="1739522"/>
            </a:xfrm>
            <a:prstGeom prst="rect">
              <a:avLst/>
            </a:prstGeom>
          </p:spPr>
        </p:pic>
        <p:sp>
          <p:nvSpPr>
            <p:cNvPr id="43" name="Ograda vsebine 2"/>
            <p:cNvSpPr txBox="1">
              <a:spLocks/>
            </p:cNvSpPr>
            <p:nvPr/>
          </p:nvSpPr>
          <p:spPr>
            <a:xfrm>
              <a:off x="3078719" y="3480681"/>
              <a:ext cx="1002005" cy="558846"/>
            </a:xfrm>
            <a:prstGeom prst="rect">
              <a:avLst/>
            </a:prstGeom>
          </p:spPr>
          <p:txBody>
            <a:bodyPr>
              <a:normAutofit fontScale="7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</a:t>
              </a:r>
              <a:r>
                <a:rPr lang="sl-SI" sz="24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mečka lastovka</a:t>
              </a:r>
              <a:endParaRPr lang="sl-SI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9" name="Skupina 38"/>
          <p:cNvGrpSpPr/>
          <p:nvPr/>
        </p:nvGrpSpPr>
        <p:grpSpPr>
          <a:xfrm>
            <a:off x="5118094" y="1986930"/>
            <a:ext cx="2112341" cy="1279602"/>
            <a:chOff x="5398862" y="268216"/>
            <a:chExt cx="2914672" cy="1567387"/>
          </a:xfrm>
        </p:grpSpPr>
        <p:sp>
          <p:nvSpPr>
            <p:cNvPr id="40" name="Oblak 39"/>
            <p:cNvSpPr/>
            <p:nvPr/>
          </p:nvSpPr>
          <p:spPr>
            <a:xfrm>
              <a:off x="5398862" y="268216"/>
              <a:ext cx="2914672" cy="1567387"/>
            </a:xfrm>
            <a:prstGeom prst="cloudCallout">
              <a:avLst>
                <a:gd name="adj1" fmla="val 6279"/>
                <a:gd name="adj2" fmla="val -79708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4" name="Ograda vsebine 2"/>
            <p:cNvSpPr txBox="1">
              <a:spLocks/>
            </p:cNvSpPr>
            <p:nvPr/>
          </p:nvSpPr>
          <p:spPr>
            <a:xfrm>
              <a:off x="5615270" y="511243"/>
              <a:ext cx="2500824" cy="1246638"/>
            </a:xfrm>
            <a:prstGeom prst="rect">
              <a:avLst/>
            </a:prstGeom>
          </p:spPr>
          <p:txBody>
            <a:bodyPr>
              <a:normAutofit fontScale="85000"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0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Kaj misliš, kolikšen je razpon kril pri planinskem orlu?</a:t>
              </a:r>
            </a:p>
          </p:txBody>
        </p:sp>
      </p:grpSp>
      <p:grpSp>
        <p:nvGrpSpPr>
          <p:cNvPr id="45" name="Skupina 44"/>
          <p:cNvGrpSpPr/>
          <p:nvPr/>
        </p:nvGrpSpPr>
        <p:grpSpPr>
          <a:xfrm>
            <a:off x="3771204" y="2779525"/>
            <a:ext cx="1591287" cy="443046"/>
            <a:chOff x="662839" y="5331799"/>
            <a:chExt cx="2699143" cy="1296144"/>
          </a:xfrm>
        </p:grpSpPr>
        <p:sp>
          <p:nvSpPr>
            <p:cNvPr id="46" name="Zaobljen pravokotni oblaček 45"/>
            <p:cNvSpPr/>
            <p:nvPr/>
          </p:nvSpPr>
          <p:spPr>
            <a:xfrm>
              <a:off x="662839" y="5331799"/>
              <a:ext cx="2699143" cy="1296144"/>
            </a:xfrm>
            <a:prstGeom prst="wedgeRoundRectCallout">
              <a:avLst>
                <a:gd name="adj1" fmla="val 43421"/>
                <a:gd name="adj2" fmla="val 31518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47" name="Ograda vsebine 2"/>
            <p:cNvSpPr txBox="1">
              <a:spLocks/>
            </p:cNvSpPr>
            <p:nvPr/>
          </p:nvSpPr>
          <p:spPr>
            <a:xfrm>
              <a:off x="915968" y="5373217"/>
              <a:ext cx="2212529" cy="44218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18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1,8 – 2,3 m</a:t>
              </a:r>
              <a:endParaRPr lang="sl-SI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641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4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9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8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2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2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grada vsebine 2"/>
          <p:cNvSpPr>
            <a:spLocks noGrp="1"/>
          </p:cNvSpPr>
          <p:nvPr>
            <p:ph sz="half" idx="2"/>
          </p:nvPr>
        </p:nvSpPr>
        <p:spPr>
          <a:xfrm>
            <a:off x="291996" y="836712"/>
            <a:ext cx="5770132" cy="22122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Samica koti </a:t>
            </a:r>
            <a:r>
              <a:rPr lang="sl-SI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žive mladiče. 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Mladiči </a:t>
            </a:r>
            <a:r>
              <a:rPr lang="sl-SI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sesajo mleko </a:t>
            </a:r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 materi. 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Imajo </a:t>
            </a:r>
            <a:r>
              <a:rPr lang="sl-SI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stalno telesno temperaturo</a:t>
            </a:r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sl-SI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l-SI" dirty="0" smtClean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Kopenski </a:t>
            </a:r>
            <a:r>
              <a:rPr lang="sl-SI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sesalci imajo telo pokrito </a:t>
            </a:r>
            <a:r>
              <a:rPr lang="sl-SI" sz="2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dlako</a:t>
            </a:r>
            <a:r>
              <a:rPr lang="sl-SI" sz="2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sl-SI" sz="2200" dirty="0" smtClean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grada vsebine 2"/>
          <p:cNvSpPr txBox="1">
            <a:spLocks/>
          </p:cNvSpPr>
          <p:nvPr/>
        </p:nvSpPr>
        <p:spPr>
          <a:xfrm>
            <a:off x="291995" y="222489"/>
            <a:ext cx="1327986" cy="5327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r>
              <a:rPr lang="sl-SI" sz="2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SESALCI</a:t>
            </a:r>
            <a:endParaRPr lang="sl-SI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1" name="Skupina 20"/>
          <p:cNvGrpSpPr/>
          <p:nvPr/>
        </p:nvGrpSpPr>
        <p:grpSpPr>
          <a:xfrm>
            <a:off x="3892283" y="70169"/>
            <a:ext cx="2435547" cy="1761112"/>
            <a:chOff x="283270" y="2093581"/>
            <a:chExt cx="2435547" cy="1761112"/>
          </a:xfrm>
        </p:grpSpPr>
        <p:pic>
          <p:nvPicPr>
            <p:cNvPr id="20" name="Slika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270" y="2177379"/>
              <a:ext cx="2234571" cy="1677314"/>
            </a:xfrm>
            <a:prstGeom prst="rect">
              <a:avLst/>
            </a:prstGeom>
          </p:spPr>
        </p:pic>
        <p:sp>
          <p:nvSpPr>
            <p:cNvPr id="22" name="Ograda vsebine 2"/>
            <p:cNvSpPr txBox="1">
              <a:spLocks/>
            </p:cNvSpPr>
            <p:nvPr/>
          </p:nvSpPr>
          <p:spPr>
            <a:xfrm>
              <a:off x="1664649" y="2093581"/>
              <a:ext cx="1054168" cy="46195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volk</a:t>
              </a:r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290011" y="2824267"/>
            <a:ext cx="1685377" cy="2337727"/>
            <a:chOff x="85597" y="4031443"/>
            <a:chExt cx="1685377" cy="2337727"/>
          </a:xfrm>
        </p:grpSpPr>
        <p:pic>
          <p:nvPicPr>
            <p:cNvPr id="19" name="Slika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97" y="4031443"/>
              <a:ext cx="1568139" cy="2337727"/>
            </a:xfrm>
            <a:prstGeom prst="rect">
              <a:avLst/>
            </a:prstGeom>
          </p:spPr>
        </p:pic>
        <p:sp>
          <p:nvSpPr>
            <p:cNvPr id="24" name="Ograda vsebine 2"/>
            <p:cNvSpPr txBox="1">
              <a:spLocks/>
            </p:cNvSpPr>
            <p:nvPr/>
          </p:nvSpPr>
          <p:spPr>
            <a:xfrm>
              <a:off x="716806" y="5879654"/>
              <a:ext cx="1054168" cy="46195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koala</a:t>
              </a:r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216507" y="5560501"/>
            <a:ext cx="1667098" cy="1188312"/>
            <a:chOff x="1977936" y="4011994"/>
            <a:chExt cx="1667098" cy="1188312"/>
          </a:xfrm>
        </p:grpSpPr>
        <p:pic>
          <p:nvPicPr>
            <p:cNvPr id="14" name="Slika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7936" y="4011994"/>
              <a:ext cx="1513519" cy="1135139"/>
            </a:xfrm>
            <a:prstGeom prst="rect">
              <a:avLst/>
            </a:prstGeom>
          </p:spPr>
        </p:pic>
        <p:sp>
          <p:nvSpPr>
            <p:cNvPr id="26" name="Ograda vsebine 2"/>
            <p:cNvSpPr txBox="1">
              <a:spLocks/>
            </p:cNvSpPr>
            <p:nvPr/>
          </p:nvSpPr>
          <p:spPr>
            <a:xfrm>
              <a:off x="2590866" y="4738352"/>
              <a:ext cx="1054168" cy="46195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krt</a:t>
              </a:r>
            </a:p>
          </p:txBody>
        </p:sp>
      </p:grpSp>
      <p:grpSp>
        <p:nvGrpSpPr>
          <p:cNvPr id="27" name="Skupina 26"/>
          <p:cNvGrpSpPr/>
          <p:nvPr/>
        </p:nvGrpSpPr>
        <p:grpSpPr>
          <a:xfrm>
            <a:off x="1888755" y="5205588"/>
            <a:ext cx="2201258" cy="1530050"/>
            <a:chOff x="1751740" y="5200306"/>
            <a:chExt cx="2201258" cy="1530050"/>
          </a:xfrm>
        </p:grpSpPr>
        <p:pic>
          <p:nvPicPr>
            <p:cNvPr id="7" name="Slika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1740" y="5292825"/>
              <a:ext cx="2003528" cy="1437531"/>
            </a:xfrm>
            <a:prstGeom prst="rect">
              <a:avLst/>
            </a:prstGeom>
          </p:spPr>
        </p:pic>
        <p:sp>
          <p:nvSpPr>
            <p:cNvPr id="28" name="Ograda vsebine 2"/>
            <p:cNvSpPr txBox="1">
              <a:spLocks/>
            </p:cNvSpPr>
            <p:nvPr/>
          </p:nvSpPr>
          <p:spPr>
            <a:xfrm>
              <a:off x="2898830" y="5200306"/>
              <a:ext cx="1054168" cy="46195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polh</a:t>
              </a:r>
            </a:p>
          </p:txBody>
        </p:sp>
      </p:grpSp>
      <p:grpSp>
        <p:nvGrpSpPr>
          <p:cNvPr id="30" name="Skupina 29"/>
          <p:cNvGrpSpPr/>
          <p:nvPr/>
        </p:nvGrpSpPr>
        <p:grpSpPr>
          <a:xfrm>
            <a:off x="3797196" y="3529332"/>
            <a:ext cx="2401920" cy="1564433"/>
            <a:chOff x="3751983" y="3635874"/>
            <a:chExt cx="2401920" cy="1564433"/>
          </a:xfrm>
        </p:grpSpPr>
        <p:pic>
          <p:nvPicPr>
            <p:cNvPr id="9" name="Slika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1983" y="3635874"/>
              <a:ext cx="2336220" cy="1564433"/>
            </a:xfrm>
            <a:prstGeom prst="rect">
              <a:avLst/>
            </a:prstGeom>
          </p:spPr>
        </p:pic>
        <p:sp>
          <p:nvSpPr>
            <p:cNvPr id="31" name="Ograda vsebine 2"/>
            <p:cNvSpPr txBox="1">
              <a:spLocks/>
            </p:cNvSpPr>
            <p:nvPr/>
          </p:nvSpPr>
          <p:spPr>
            <a:xfrm>
              <a:off x="5099735" y="4662959"/>
              <a:ext cx="1054168" cy="46195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vca</a:t>
              </a:r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6524239" y="3310701"/>
            <a:ext cx="2376039" cy="1606926"/>
            <a:chOff x="6514809" y="2299229"/>
            <a:chExt cx="2376039" cy="1606926"/>
          </a:xfrm>
        </p:grpSpPr>
        <p:pic>
          <p:nvPicPr>
            <p:cNvPr id="11" name="Slika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4810" y="2324559"/>
              <a:ext cx="2376038" cy="1581596"/>
            </a:xfrm>
            <a:prstGeom prst="rect">
              <a:avLst/>
            </a:prstGeom>
          </p:spPr>
        </p:pic>
        <p:sp>
          <p:nvSpPr>
            <p:cNvPr id="33" name="Ograda vsebine 2"/>
            <p:cNvSpPr txBox="1">
              <a:spLocks/>
            </p:cNvSpPr>
            <p:nvPr/>
          </p:nvSpPr>
          <p:spPr>
            <a:xfrm>
              <a:off x="6514809" y="2299229"/>
              <a:ext cx="1034689" cy="46195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mrož</a:t>
              </a:r>
            </a:p>
          </p:txBody>
        </p:sp>
      </p:grpSp>
      <p:grpSp>
        <p:nvGrpSpPr>
          <p:cNvPr id="34" name="Skupina 33"/>
          <p:cNvGrpSpPr/>
          <p:nvPr/>
        </p:nvGrpSpPr>
        <p:grpSpPr>
          <a:xfrm>
            <a:off x="6339506" y="5021256"/>
            <a:ext cx="2565419" cy="1709100"/>
            <a:chOff x="6350389" y="4483664"/>
            <a:chExt cx="2565419" cy="1709100"/>
          </a:xfrm>
        </p:grpSpPr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389" y="4483664"/>
              <a:ext cx="2565419" cy="1709100"/>
            </a:xfrm>
            <a:prstGeom prst="rect">
              <a:avLst/>
            </a:prstGeom>
          </p:spPr>
        </p:pic>
        <p:sp>
          <p:nvSpPr>
            <p:cNvPr id="35" name="Ograda vsebine 2"/>
            <p:cNvSpPr txBox="1">
              <a:spLocks/>
            </p:cNvSpPr>
            <p:nvPr/>
          </p:nvSpPr>
          <p:spPr>
            <a:xfrm>
              <a:off x="6350389" y="5730810"/>
              <a:ext cx="1054168" cy="46195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delfin</a:t>
              </a:r>
            </a:p>
          </p:txBody>
        </p:sp>
      </p:grpSp>
      <p:grpSp>
        <p:nvGrpSpPr>
          <p:cNvPr id="36" name="Skupina 35"/>
          <p:cNvGrpSpPr/>
          <p:nvPr/>
        </p:nvGrpSpPr>
        <p:grpSpPr>
          <a:xfrm>
            <a:off x="6018089" y="69803"/>
            <a:ext cx="2882189" cy="1871708"/>
            <a:chOff x="5868144" y="90154"/>
            <a:chExt cx="2882189" cy="1871708"/>
          </a:xfrm>
        </p:grpSpPr>
        <p:pic>
          <p:nvPicPr>
            <p:cNvPr id="17" name="Slika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8203" y="189882"/>
              <a:ext cx="2662130" cy="1771980"/>
            </a:xfrm>
            <a:prstGeom prst="rect">
              <a:avLst/>
            </a:prstGeom>
          </p:spPr>
        </p:pic>
        <p:sp>
          <p:nvSpPr>
            <p:cNvPr id="37" name="Ograda vsebine 2"/>
            <p:cNvSpPr txBox="1">
              <a:spLocks/>
            </p:cNvSpPr>
            <p:nvPr/>
          </p:nvSpPr>
          <p:spPr>
            <a:xfrm>
              <a:off x="5868144" y="90154"/>
              <a:ext cx="1440160" cy="746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svinja</a:t>
              </a:r>
            </a:p>
          </p:txBody>
        </p:sp>
      </p:grpSp>
      <p:grpSp>
        <p:nvGrpSpPr>
          <p:cNvPr id="38" name="Skupina 37"/>
          <p:cNvGrpSpPr/>
          <p:nvPr/>
        </p:nvGrpSpPr>
        <p:grpSpPr>
          <a:xfrm>
            <a:off x="3996081" y="5263794"/>
            <a:ext cx="2388428" cy="1485019"/>
            <a:chOff x="2897145" y="2048437"/>
            <a:chExt cx="2388428" cy="1485019"/>
          </a:xfrm>
        </p:grpSpPr>
        <p:pic>
          <p:nvPicPr>
            <p:cNvPr id="18" name="Slika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7145" y="2140955"/>
              <a:ext cx="2090057" cy="1392501"/>
            </a:xfrm>
            <a:prstGeom prst="rect">
              <a:avLst/>
            </a:prstGeom>
          </p:spPr>
        </p:pic>
        <p:sp>
          <p:nvSpPr>
            <p:cNvPr id="39" name="Ograda vsebine 2"/>
            <p:cNvSpPr txBox="1">
              <a:spLocks/>
            </p:cNvSpPr>
            <p:nvPr/>
          </p:nvSpPr>
          <p:spPr>
            <a:xfrm>
              <a:off x="3797734" y="2048437"/>
              <a:ext cx="1487839" cy="89806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sl-SI" sz="240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oljski 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zajec</a:t>
              </a:r>
            </a:p>
          </p:txBody>
        </p:sp>
      </p:grpSp>
      <p:grpSp>
        <p:nvGrpSpPr>
          <p:cNvPr id="40" name="Skupina 39"/>
          <p:cNvGrpSpPr/>
          <p:nvPr/>
        </p:nvGrpSpPr>
        <p:grpSpPr>
          <a:xfrm>
            <a:off x="6758174" y="1917559"/>
            <a:ext cx="2241721" cy="1314843"/>
            <a:chOff x="3912181" y="5415513"/>
            <a:chExt cx="2241721" cy="1314843"/>
          </a:xfrm>
        </p:grpSpPr>
        <p:pic>
          <p:nvPicPr>
            <p:cNvPr id="15" name="Slika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2181" y="5490907"/>
              <a:ext cx="2119549" cy="1239449"/>
            </a:xfrm>
            <a:prstGeom prst="rect">
              <a:avLst/>
            </a:prstGeom>
          </p:spPr>
        </p:pic>
        <p:sp>
          <p:nvSpPr>
            <p:cNvPr id="41" name="Ograda vsebine 2"/>
            <p:cNvSpPr txBox="1">
              <a:spLocks/>
            </p:cNvSpPr>
            <p:nvPr/>
          </p:nvSpPr>
          <p:spPr>
            <a:xfrm>
              <a:off x="4902357" y="5415513"/>
              <a:ext cx="1251545" cy="461954"/>
            </a:xfrm>
            <a:prstGeom prst="rect">
              <a:avLst/>
            </a:prstGeom>
          </p:spPr>
          <p:txBody>
            <a:bodyPr>
              <a:normAutofit fontScale="925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podgana</a:t>
              </a:r>
            </a:p>
          </p:txBody>
        </p:sp>
      </p:grpSp>
      <p:grpSp>
        <p:nvGrpSpPr>
          <p:cNvPr id="42" name="Skupina 41"/>
          <p:cNvGrpSpPr/>
          <p:nvPr/>
        </p:nvGrpSpPr>
        <p:grpSpPr>
          <a:xfrm>
            <a:off x="1720809" y="2956146"/>
            <a:ext cx="2414339" cy="1722079"/>
            <a:chOff x="5307934" y="325024"/>
            <a:chExt cx="2914672" cy="1567387"/>
          </a:xfrm>
        </p:grpSpPr>
        <p:sp>
          <p:nvSpPr>
            <p:cNvPr id="43" name="Oblak 42"/>
            <p:cNvSpPr/>
            <p:nvPr/>
          </p:nvSpPr>
          <p:spPr>
            <a:xfrm>
              <a:off x="5307934" y="325024"/>
              <a:ext cx="2914672" cy="1567387"/>
            </a:xfrm>
            <a:prstGeom prst="cloudCallout">
              <a:avLst>
                <a:gd name="adj1" fmla="val 74517"/>
                <a:gd name="adj2" fmla="val -56817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4" name="Ograda vsebine 2"/>
            <p:cNvSpPr txBox="1">
              <a:spLocks/>
            </p:cNvSpPr>
            <p:nvPr/>
          </p:nvSpPr>
          <p:spPr>
            <a:xfrm>
              <a:off x="5504468" y="578967"/>
              <a:ext cx="2310150" cy="1136973"/>
            </a:xfrm>
            <a:prstGeom prst="rect">
              <a:avLst/>
            </a:prstGeom>
          </p:spPr>
          <p:txBody>
            <a:bodyPr>
              <a:normAutofit fontScale="92500"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0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Kaj misliš, kateri od teh sesalcev nima naravnega okolja v Sloveniji?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531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6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  <a:t>Živali brez hrbtenice – nevretenčarji </a:t>
            </a:r>
            <a:endParaRPr lang="sl-S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3501304" y="2034132"/>
            <a:ext cx="2508947" cy="4010076"/>
            <a:chOff x="3563572" y="2031411"/>
            <a:chExt cx="2508947" cy="4010076"/>
          </a:xfrm>
        </p:grpSpPr>
        <p:sp>
          <p:nvSpPr>
            <p:cNvPr id="10" name="Ograda vsebine 2"/>
            <p:cNvSpPr txBox="1">
              <a:spLocks/>
            </p:cNvSpPr>
            <p:nvPr/>
          </p:nvSpPr>
          <p:spPr>
            <a:xfrm>
              <a:off x="3563572" y="2031411"/>
              <a:ext cx="1440160" cy="53270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3429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20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72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"/>
                <a:defRPr sz="18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026000" indent="-21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6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86000" indent="-21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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674000" indent="-21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0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40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278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10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 2" charset="2"/>
                <a:buNone/>
              </a:pPr>
              <a:r>
                <a:rPr lang="sl-SI" sz="2400" dirty="0" smtClean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PAJKOVCI</a:t>
              </a:r>
              <a:endParaRPr lang="sl-SI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6" name="Raven puščični povezovalnik 25"/>
            <p:cNvCxnSpPr>
              <a:stCxn id="10" idx="2"/>
              <a:endCxn id="31" idx="0"/>
            </p:cNvCxnSpPr>
            <p:nvPr/>
          </p:nvCxnSpPr>
          <p:spPr>
            <a:xfrm>
              <a:off x="4283652" y="2564116"/>
              <a:ext cx="672743" cy="180776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pic>
          <p:nvPicPr>
            <p:cNvPr id="31" name="Slika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0271" y="4371878"/>
              <a:ext cx="2232248" cy="1669609"/>
            </a:xfrm>
            <a:prstGeom prst="rect">
              <a:avLst/>
            </a:prstGeom>
          </p:spPr>
        </p:pic>
      </p:grpSp>
      <p:grpSp>
        <p:nvGrpSpPr>
          <p:cNvPr id="4" name="Skupina 3"/>
          <p:cNvGrpSpPr/>
          <p:nvPr/>
        </p:nvGrpSpPr>
        <p:grpSpPr>
          <a:xfrm>
            <a:off x="5138848" y="993482"/>
            <a:ext cx="2608458" cy="2896563"/>
            <a:chOff x="5138848" y="993482"/>
            <a:chExt cx="2608458" cy="2896563"/>
          </a:xfrm>
        </p:grpSpPr>
        <p:sp>
          <p:nvSpPr>
            <p:cNvPr id="13" name="Ograda vsebine 2"/>
            <p:cNvSpPr txBox="1">
              <a:spLocks/>
            </p:cNvSpPr>
            <p:nvPr/>
          </p:nvSpPr>
          <p:spPr>
            <a:xfrm>
              <a:off x="5213662" y="993482"/>
              <a:ext cx="1885028" cy="53270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3429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20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72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"/>
                <a:defRPr sz="18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026000" indent="-21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6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86000" indent="-21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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674000" indent="-21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0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40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278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10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 2" charset="2"/>
                <a:buNone/>
              </a:pPr>
              <a:r>
                <a:rPr lang="sl-SI" sz="2400" dirty="0" smtClean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KOLOBARNIKI</a:t>
              </a:r>
              <a:endParaRPr lang="sl-SI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9" name="Raven puščični povezovalnik 28"/>
            <p:cNvCxnSpPr>
              <a:stCxn id="13" idx="2"/>
              <a:endCxn id="35" idx="0"/>
            </p:cNvCxnSpPr>
            <p:nvPr/>
          </p:nvCxnSpPr>
          <p:spPr>
            <a:xfrm>
              <a:off x="6156176" y="1526187"/>
              <a:ext cx="286901" cy="118273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pic>
          <p:nvPicPr>
            <p:cNvPr id="35" name="Picture 2" descr="C:\Users\uporabnik\Desktop\žival\deževnik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8848" y="2708920"/>
              <a:ext cx="2608458" cy="1181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Skupina 7"/>
          <p:cNvGrpSpPr/>
          <p:nvPr/>
        </p:nvGrpSpPr>
        <p:grpSpPr>
          <a:xfrm>
            <a:off x="1810194" y="2034132"/>
            <a:ext cx="1886307" cy="2218567"/>
            <a:chOff x="1810194" y="2034132"/>
            <a:chExt cx="1886307" cy="2218567"/>
          </a:xfrm>
        </p:grpSpPr>
        <p:sp>
          <p:nvSpPr>
            <p:cNvPr id="11" name="Ograda vsebine 2"/>
            <p:cNvSpPr txBox="1">
              <a:spLocks/>
            </p:cNvSpPr>
            <p:nvPr/>
          </p:nvSpPr>
          <p:spPr>
            <a:xfrm>
              <a:off x="1810194" y="2034132"/>
              <a:ext cx="1337816" cy="53270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3429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20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72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"/>
                <a:defRPr sz="18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026000" indent="-21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6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86000" indent="-21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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674000" indent="-21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0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40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278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10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 2" charset="2"/>
                <a:buNone/>
              </a:pPr>
              <a:r>
                <a:rPr lang="sl-SI" sz="2400" dirty="0" smtClean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ŽUŽELKE</a:t>
              </a:r>
              <a:endParaRPr lang="sl-SI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3" name="Raven puščični povezovalnik 22"/>
            <p:cNvCxnSpPr>
              <a:stCxn id="11" idx="2"/>
            </p:cNvCxnSpPr>
            <p:nvPr/>
          </p:nvCxnSpPr>
          <p:spPr>
            <a:xfrm>
              <a:off x="2479102" y="2566837"/>
              <a:ext cx="290232" cy="48528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pic>
          <p:nvPicPr>
            <p:cNvPr id="43" name="Picture 4" descr="C:\Users\uporabnik\Desktop\žival\cebela_1235861379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167" y="3052121"/>
              <a:ext cx="1854334" cy="1200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Skupina 4"/>
          <p:cNvGrpSpPr/>
          <p:nvPr/>
        </p:nvGrpSpPr>
        <p:grpSpPr>
          <a:xfrm>
            <a:off x="6736397" y="993482"/>
            <a:ext cx="2243247" cy="4403205"/>
            <a:chOff x="6736397" y="993482"/>
            <a:chExt cx="2243247" cy="4403205"/>
          </a:xfrm>
        </p:grpSpPr>
        <p:sp>
          <p:nvSpPr>
            <p:cNvPr id="12" name="Ograda vsebine 2"/>
            <p:cNvSpPr txBox="1">
              <a:spLocks/>
            </p:cNvSpPr>
            <p:nvPr/>
          </p:nvSpPr>
          <p:spPr>
            <a:xfrm>
              <a:off x="7308304" y="993482"/>
              <a:ext cx="1671340" cy="53270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3429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20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72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"/>
                <a:defRPr sz="18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026000" indent="-21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6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86000" indent="-21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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674000" indent="-21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0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40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278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10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 2" charset="2"/>
                <a:buNone/>
              </a:pPr>
              <a:r>
                <a:rPr lang="sl-SI" sz="2400" dirty="0" smtClean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MEHKUŽCI</a:t>
              </a:r>
              <a:endParaRPr lang="sl-SI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2" name="Raven puščični povezovalnik 31"/>
            <p:cNvCxnSpPr>
              <a:stCxn id="12" idx="2"/>
              <a:endCxn id="48" idx="0"/>
            </p:cNvCxnSpPr>
            <p:nvPr/>
          </p:nvCxnSpPr>
          <p:spPr>
            <a:xfrm flipH="1">
              <a:off x="7855683" y="1526187"/>
              <a:ext cx="288291" cy="252741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pic>
          <p:nvPicPr>
            <p:cNvPr id="48" name="Picture 4" descr="C:\Users\uporabnik\Desktop\žival\pž3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6397" y="4053601"/>
              <a:ext cx="2238572" cy="1343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Skupina 16"/>
          <p:cNvGrpSpPr/>
          <p:nvPr/>
        </p:nvGrpSpPr>
        <p:grpSpPr>
          <a:xfrm>
            <a:off x="386930" y="1977127"/>
            <a:ext cx="1923037" cy="3638141"/>
            <a:chOff x="386930" y="1977127"/>
            <a:chExt cx="1923037" cy="3638141"/>
          </a:xfrm>
        </p:grpSpPr>
        <p:cxnSp>
          <p:nvCxnSpPr>
            <p:cNvPr id="22" name="Raven puščični povezovalnik 21"/>
            <p:cNvCxnSpPr>
              <a:stCxn id="30" idx="2"/>
              <a:endCxn id="20" idx="0"/>
            </p:cNvCxnSpPr>
            <p:nvPr/>
          </p:nvCxnSpPr>
          <p:spPr>
            <a:xfrm>
              <a:off x="917923" y="2509832"/>
              <a:ext cx="430526" cy="186476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pic>
          <p:nvPicPr>
            <p:cNvPr id="20" name="Slika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930" y="4374599"/>
              <a:ext cx="1923037" cy="1240669"/>
            </a:xfrm>
            <a:prstGeom prst="rect">
              <a:avLst/>
            </a:prstGeom>
          </p:spPr>
        </p:pic>
        <p:sp>
          <p:nvSpPr>
            <p:cNvPr id="30" name="Ograda vsebine 2"/>
            <p:cNvSpPr txBox="1">
              <a:spLocks/>
            </p:cNvSpPr>
            <p:nvPr/>
          </p:nvSpPr>
          <p:spPr>
            <a:xfrm>
              <a:off x="429035" y="1977127"/>
              <a:ext cx="977776" cy="53270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3429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20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72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"/>
                <a:defRPr sz="18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026000" indent="-21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6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86000" indent="-21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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674000" indent="-21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0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40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278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10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 2" charset="2"/>
                <a:buNone/>
              </a:pPr>
              <a:r>
                <a:rPr lang="sl-SI" sz="2400" smtClean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RAKI</a:t>
              </a:r>
              <a:endParaRPr lang="sl-SI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6" name="Skupina 35"/>
          <p:cNvGrpSpPr/>
          <p:nvPr/>
        </p:nvGrpSpPr>
        <p:grpSpPr>
          <a:xfrm>
            <a:off x="979606" y="921678"/>
            <a:ext cx="3303461" cy="1087542"/>
            <a:chOff x="979606" y="921678"/>
            <a:chExt cx="3303461" cy="1087542"/>
          </a:xfrm>
        </p:grpSpPr>
        <p:cxnSp>
          <p:nvCxnSpPr>
            <p:cNvPr id="24" name="Raven puščični povezovalnik 23"/>
            <p:cNvCxnSpPr/>
            <p:nvPr/>
          </p:nvCxnSpPr>
          <p:spPr>
            <a:xfrm flipH="1">
              <a:off x="979606" y="1484470"/>
              <a:ext cx="1015412" cy="46774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5" name="Raven puščični povezovalnik 24"/>
            <p:cNvCxnSpPr/>
            <p:nvPr/>
          </p:nvCxnSpPr>
          <p:spPr>
            <a:xfrm>
              <a:off x="3088164" y="1484470"/>
              <a:ext cx="1194903" cy="52475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Raven puščični povezovalnik 26"/>
            <p:cNvCxnSpPr/>
            <p:nvPr/>
          </p:nvCxnSpPr>
          <p:spPr>
            <a:xfrm>
              <a:off x="2522777" y="1490293"/>
              <a:ext cx="18008" cy="51892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7" name="Ograda vsebine 2"/>
            <p:cNvSpPr txBox="1">
              <a:spLocks/>
            </p:cNvSpPr>
            <p:nvPr/>
          </p:nvSpPr>
          <p:spPr>
            <a:xfrm>
              <a:off x="1487312" y="921678"/>
              <a:ext cx="2231932" cy="53270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3429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20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72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"/>
                <a:defRPr sz="18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026000" indent="-21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6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86000" indent="-21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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674000" indent="-21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0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40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278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10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"/>
                <a:defRPr sz="1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dk1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 2" charset="2"/>
                <a:buNone/>
              </a:pPr>
              <a:r>
                <a:rPr lang="sl-SI" sz="2400" smtClean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ČLENONOŽCI</a:t>
              </a:r>
              <a:endParaRPr lang="sl-SI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646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1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1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vsebine 2"/>
          <p:cNvSpPr>
            <a:spLocks noGrp="1"/>
          </p:cNvSpPr>
          <p:nvPr>
            <p:ph sz="half" idx="2"/>
          </p:nvPr>
        </p:nvSpPr>
        <p:spPr>
          <a:xfrm>
            <a:off x="1403648" y="899767"/>
            <a:ext cx="7740352" cy="1017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Imajo močan </a:t>
            </a:r>
            <a:r>
              <a:rPr lang="sl-SI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zunanji </a:t>
            </a:r>
            <a:r>
              <a:rPr lang="sl-SI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oklep </a:t>
            </a:r>
            <a:r>
              <a:rPr lang="sl-SI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sl-SI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 ali več parov nog</a:t>
            </a:r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l-SI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Rakovica ima pet parov nog, prvi je preoblikovan </a:t>
            </a:r>
            <a:r>
              <a:rPr lang="sl-SI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klešče</a:t>
            </a:r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" name="Ograda vsebine 2"/>
          <p:cNvSpPr txBox="1">
            <a:spLocks/>
          </p:cNvSpPr>
          <p:nvPr/>
        </p:nvSpPr>
        <p:spPr>
          <a:xfrm>
            <a:off x="251520" y="209151"/>
            <a:ext cx="2231932" cy="5327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r>
              <a:rPr lang="sl-SI" sz="2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ČLENONOŽCI</a:t>
            </a:r>
            <a:endParaRPr lang="sl-SI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grada vsebine 2"/>
          <p:cNvSpPr txBox="1">
            <a:spLocks/>
          </p:cNvSpPr>
          <p:nvPr/>
        </p:nvSpPr>
        <p:spPr>
          <a:xfrm>
            <a:off x="251520" y="866448"/>
            <a:ext cx="977776" cy="5327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r>
              <a:rPr lang="sl-SI" sz="2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RAKI</a:t>
            </a:r>
            <a:endParaRPr lang="sl-SI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" name="Skupina 15"/>
          <p:cNvGrpSpPr/>
          <p:nvPr/>
        </p:nvGrpSpPr>
        <p:grpSpPr>
          <a:xfrm>
            <a:off x="6300192" y="2074744"/>
            <a:ext cx="2667000" cy="1847850"/>
            <a:chOff x="5652120" y="2276872"/>
            <a:chExt cx="2667000" cy="1847850"/>
          </a:xfrm>
        </p:grpSpPr>
        <p:pic>
          <p:nvPicPr>
            <p:cNvPr id="7" name="Slika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120" y="2276872"/>
              <a:ext cx="2466975" cy="1847850"/>
            </a:xfrm>
            <a:prstGeom prst="rect">
              <a:avLst/>
            </a:prstGeom>
          </p:spPr>
        </p:pic>
        <p:sp>
          <p:nvSpPr>
            <p:cNvPr id="17" name="Ograda vsebine 2"/>
            <p:cNvSpPr txBox="1">
              <a:spLocks/>
            </p:cNvSpPr>
            <p:nvPr/>
          </p:nvSpPr>
          <p:spPr>
            <a:xfrm>
              <a:off x="6104845" y="2298614"/>
              <a:ext cx="2214275" cy="71947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kozica</a:t>
              </a: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532062" y="4222073"/>
            <a:ext cx="2657475" cy="1933579"/>
            <a:chOff x="388987" y="4539290"/>
            <a:chExt cx="2657475" cy="1933579"/>
          </a:xfrm>
        </p:grpSpPr>
        <p:pic>
          <p:nvPicPr>
            <p:cNvPr id="8" name="Slika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987" y="4539290"/>
              <a:ext cx="2657475" cy="1714500"/>
            </a:xfrm>
            <a:prstGeom prst="rect">
              <a:avLst/>
            </a:prstGeom>
          </p:spPr>
        </p:pic>
        <p:sp>
          <p:nvSpPr>
            <p:cNvPr id="18" name="Ograda vsebine 2"/>
            <p:cNvSpPr txBox="1">
              <a:spLocks/>
            </p:cNvSpPr>
            <p:nvPr/>
          </p:nvSpPr>
          <p:spPr>
            <a:xfrm>
              <a:off x="401162" y="5805264"/>
              <a:ext cx="2214275" cy="667605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rakovica</a:t>
              </a:r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3486209" y="4390691"/>
            <a:ext cx="2214275" cy="1529692"/>
            <a:chOff x="3125019" y="4506503"/>
            <a:chExt cx="2214275" cy="1529692"/>
          </a:xfrm>
        </p:grpSpPr>
        <p:pic>
          <p:nvPicPr>
            <p:cNvPr id="12" name="Slika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3104" y="4573155"/>
              <a:ext cx="1950720" cy="1463040"/>
            </a:xfrm>
            <a:prstGeom prst="rect">
              <a:avLst/>
            </a:prstGeom>
          </p:spPr>
        </p:pic>
        <p:sp>
          <p:nvSpPr>
            <p:cNvPr id="21" name="Ograda vsebine 2"/>
            <p:cNvSpPr txBox="1">
              <a:spLocks/>
            </p:cNvSpPr>
            <p:nvPr/>
          </p:nvSpPr>
          <p:spPr>
            <a:xfrm>
              <a:off x="3125019" y="4506503"/>
              <a:ext cx="2214275" cy="667605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škamp</a:t>
              </a:r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5977577" y="4205883"/>
            <a:ext cx="2765131" cy="1936450"/>
            <a:chOff x="5553989" y="4506503"/>
            <a:chExt cx="2765131" cy="1936450"/>
          </a:xfrm>
        </p:grpSpPr>
        <p:pic>
          <p:nvPicPr>
            <p:cNvPr id="13" name="Slika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120" y="4506503"/>
              <a:ext cx="2667000" cy="1714500"/>
            </a:xfrm>
            <a:prstGeom prst="rect">
              <a:avLst/>
            </a:prstGeom>
          </p:spPr>
        </p:pic>
        <p:sp>
          <p:nvSpPr>
            <p:cNvPr id="23" name="Ograda vsebine 2"/>
            <p:cNvSpPr txBox="1">
              <a:spLocks/>
            </p:cNvSpPr>
            <p:nvPr/>
          </p:nvSpPr>
          <p:spPr>
            <a:xfrm>
              <a:off x="5553989" y="5775348"/>
              <a:ext cx="2214275" cy="667605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potočni rak</a:t>
              </a:r>
            </a:p>
          </p:txBody>
        </p:sp>
      </p:grpSp>
      <p:grpSp>
        <p:nvGrpSpPr>
          <p:cNvPr id="22" name="Skupina 21"/>
          <p:cNvGrpSpPr/>
          <p:nvPr/>
        </p:nvGrpSpPr>
        <p:grpSpPr>
          <a:xfrm>
            <a:off x="393862" y="2183735"/>
            <a:ext cx="2908473" cy="1954019"/>
            <a:chOff x="320256" y="1856865"/>
            <a:chExt cx="2908473" cy="1954019"/>
          </a:xfrm>
        </p:grpSpPr>
        <p:pic>
          <p:nvPicPr>
            <p:cNvPr id="6" name="Slika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909" y="1856865"/>
              <a:ext cx="2750820" cy="1828800"/>
            </a:xfrm>
            <a:prstGeom prst="rect">
              <a:avLst/>
            </a:prstGeom>
          </p:spPr>
        </p:pic>
        <p:sp>
          <p:nvSpPr>
            <p:cNvPr id="25" name="Ograda vsebine 2"/>
            <p:cNvSpPr txBox="1">
              <a:spLocks/>
            </p:cNvSpPr>
            <p:nvPr/>
          </p:nvSpPr>
          <p:spPr>
            <a:xfrm>
              <a:off x="320256" y="3143279"/>
              <a:ext cx="1533063" cy="667605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jastog</a:t>
              </a:r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3511593" y="2290456"/>
            <a:ext cx="2414339" cy="1722079"/>
            <a:chOff x="5459341" y="322962"/>
            <a:chExt cx="2914672" cy="1567387"/>
          </a:xfrm>
        </p:grpSpPr>
        <p:sp>
          <p:nvSpPr>
            <p:cNvPr id="26" name="Oblak 25"/>
            <p:cNvSpPr/>
            <p:nvPr/>
          </p:nvSpPr>
          <p:spPr>
            <a:xfrm>
              <a:off x="5459341" y="322962"/>
              <a:ext cx="2914672" cy="1567387"/>
            </a:xfrm>
            <a:prstGeom prst="cloudCallout">
              <a:avLst>
                <a:gd name="adj1" fmla="val -62177"/>
                <a:gd name="adj2" fmla="val 73183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7" name="Ograda vsebine 2"/>
            <p:cNvSpPr txBox="1">
              <a:spLocks/>
            </p:cNvSpPr>
            <p:nvPr/>
          </p:nvSpPr>
          <p:spPr>
            <a:xfrm>
              <a:off x="5615270" y="511244"/>
              <a:ext cx="2486575" cy="1223623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0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Rakovica se nenavadno giba. Kako? Kaj misliš, zakaj?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991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grada vsebine 2"/>
          <p:cNvSpPr>
            <a:spLocks noGrp="1"/>
          </p:cNvSpPr>
          <p:nvPr>
            <p:ph sz="half" idx="2"/>
          </p:nvPr>
        </p:nvSpPr>
        <p:spPr>
          <a:xfrm>
            <a:off x="1691680" y="920928"/>
            <a:ext cx="5255751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Telo imajo sestavljeno iz </a:t>
            </a:r>
            <a:r>
              <a:rPr lang="sl-SI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glave, oprsja in  zadka</a:t>
            </a:r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Imajo </a:t>
            </a:r>
            <a:r>
              <a:rPr lang="sl-SI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 pare nog.</a:t>
            </a:r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Večina žuželk ima </a:t>
            </a:r>
            <a:r>
              <a:rPr lang="sl-SI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krila</a:t>
            </a:r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sl-SI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grada vsebine 2"/>
          <p:cNvSpPr txBox="1">
            <a:spLocks/>
          </p:cNvSpPr>
          <p:nvPr/>
        </p:nvSpPr>
        <p:spPr>
          <a:xfrm>
            <a:off x="251520" y="209151"/>
            <a:ext cx="2231932" cy="5327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r>
              <a:rPr lang="sl-SI" sz="2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ČLENONOŽCI</a:t>
            </a:r>
            <a:endParaRPr lang="sl-SI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grada vsebine 2"/>
          <p:cNvSpPr txBox="1">
            <a:spLocks/>
          </p:cNvSpPr>
          <p:nvPr/>
        </p:nvSpPr>
        <p:spPr>
          <a:xfrm>
            <a:off x="251520" y="937755"/>
            <a:ext cx="1337816" cy="5327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r>
              <a:rPr lang="sl-SI" sz="2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ŽUŽELKE</a:t>
            </a:r>
            <a:endParaRPr lang="sl-SI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6520678" y="5082327"/>
            <a:ext cx="2409535" cy="1620109"/>
            <a:chOff x="6084168" y="4271353"/>
            <a:chExt cx="2758525" cy="2015916"/>
          </a:xfrm>
        </p:grpSpPr>
        <p:pic>
          <p:nvPicPr>
            <p:cNvPr id="7171" name="Picture 3" descr="C:\Users\uporabnik\Desktop\žival\paličnjak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4271353"/>
              <a:ext cx="2708737" cy="2015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Ograda vsebine 2"/>
            <p:cNvSpPr txBox="1">
              <a:spLocks/>
            </p:cNvSpPr>
            <p:nvPr/>
          </p:nvSpPr>
          <p:spPr>
            <a:xfrm>
              <a:off x="6970485" y="4278143"/>
              <a:ext cx="1872208" cy="461954"/>
            </a:xfrm>
            <a:prstGeom prst="rect">
              <a:avLst/>
            </a:prstGeom>
          </p:spPr>
          <p:txBody>
            <a:bodyPr>
              <a:normAutofit fontScale="9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paličnjak</a:t>
              </a: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252126" y="2206089"/>
            <a:ext cx="1982736" cy="1066947"/>
            <a:chOff x="5796136" y="2755268"/>
            <a:chExt cx="1982736" cy="1066947"/>
          </a:xfrm>
        </p:grpSpPr>
        <p:pic>
          <p:nvPicPr>
            <p:cNvPr id="7170" name="Picture 2" descr="C:\Users\uporabnik\Desktop\žival\mravlj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6461" y="2755268"/>
              <a:ext cx="1972411" cy="1066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Ograda vsebine 2"/>
            <p:cNvSpPr txBox="1">
              <a:spLocks/>
            </p:cNvSpPr>
            <p:nvPr/>
          </p:nvSpPr>
          <p:spPr>
            <a:xfrm>
              <a:off x="5796136" y="3326209"/>
              <a:ext cx="1872208" cy="46195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mravlja</a:t>
              </a:r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161404" y="3406441"/>
            <a:ext cx="2608167" cy="1533089"/>
            <a:chOff x="187420" y="3437762"/>
            <a:chExt cx="2608167" cy="1533089"/>
          </a:xfrm>
        </p:grpSpPr>
        <p:pic>
          <p:nvPicPr>
            <p:cNvPr id="8" name="Slika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420" y="3437762"/>
              <a:ext cx="2286000" cy="1527048"/>
            </a:xfrm>
            <a:prstGeom prst="rect">
              <a:avLst/>
            </a:prstGeom>
          </p:spPr>
        </p:pic>
        <p:sp>
          <p:nvSpPr>
            <p:cNvPr id="24" name="Ograda vsebine 2"/>
            <p:cNvSpPr txBox="1">
              <a:spLocks/>
            </p:cNvSpPr>
            <p:nvPr/>
          </p:nvSpPr>
          <p:spPr>
            <a:xfrm>
              <a:off x="923379" y="4508897"/>
              <a:ext cx="1872208" cy="46195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osa</a:t>
              </a:r>
            </a:p>
          </p:txBody>
        </p:sp>
      </p:grpSp>
      <p:grpSp>
        <p:nvGrpSpPr>
          <p:cNvPr id="22" name="Skupina 21"/>
          <p:cNvGrpSpPr/>
          <p:nvPr/>
        </p:nvGrpSpPr>
        <p:grpSpPr>
          <a:xfrm>
            <a:off x="4611924" y="1346535"/>
            <a:ext cx="2109081" cy="1393028"/>
            <a:chOff x="2313816" y="3745829"/>
            <a:chExt cx="1956154" cy="1393028"/>
          </a:xfrm>
        </p:grpSpPr>
        <p:pic>
          <p:nvPicPr>
            <p:cNvPr id="9" name="Slika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3743" y="3850722"/>
              <a:ext cx="1676227" cy="1288135"/>
            </a:xfrm>
            <a:prstGeom prst="rect">
              <a:avLst/>
            </a:prstGeom>
          </p:spPr>
        </p:pic>
        <p:sp>
          <p:nvSpPr>
            <p:cNvPr id="26" name="Ograda vsebine 2"/>
            <p:cNvSpPr txBox="1">
              <a:spLocks/>
            </p:cNvSpPr>
            <p:nvPr/>
          </p:nvSpPr>
          <p:spPr>
            <a:xfrm>
              <a:off x="2313816" y="3745829"/>
              <a:ext cx="1872208" cy="46195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muren</a:t>
              </a:r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4600278" y="4870560"/>
            <a:ext cx="1872208" cy="1810888"/>
            <a:chOff x="2300776" y="1862017"/>
            <a:chExt cx="1872208" cy="1810888"/>
          </a:xfrm>
        </p:grpSpPr>
        <p:pic>
          <p:nvPicPr>
            <p:cNvPr id="16" name="Slika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253" y="1932527"/>
              <a:ext cx="1305284" cy="1740378"/>
            </a:xfrm>
            <a:prstGeom prst="rect">
              <a:avLst/>
            </a:prstGeom>
          </p:spPr>
        </p:pic>
        <p:sp>
          <p:nvSpPr>
            <p:cNvPr id="28" name="Ograda vsebine 2"/>
            <p:cNvSpPr txBox="1">
              <a:spLocks/>
            </p:cNvSpPr>
            <p:nvPr/>
          </p:nvSpPr>
          <p:spPr>
            <a:xfrm>
              <a:off x="2300776" y="1862017"/>
              <a:ext cx="1872208" cy="46195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rogač</a:t>
              </a:r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6821208" y="595972"/>
            <a:ext cx="2322792" cy="1923514"/>
            <a:chOff x="6821208" y="209151"/>
            <a:chExt cx="2322792" cy="1923514"/>
          </a:xfrm>
        </p:grpSpPr>
        <p:pic>
          <p:nvPicPr>
            <p:cNvPr id="18" name="Slika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1208" y="275549"/>
              <a:ext cx="2101736" cy="1857116"/>
            </a:xfrm>
            <a:prstGeom prst="rect">
              <a:avLst/>
            </a:prstGeom>
          </p:spPr>
        </p:pic>
        <p:sp>
          <p:nvSpPr>
            <p:cNvPr id="30" name="Ograda vsebine 2"/>
            <p:cNvSpPr txBox="1">
              <a:spLocks/>
            </p:cNvSpPr>
            <p:nvPr/>
          </p:nvSpPr>
          <p:spPr>
            <a:xfrm>
              <a:off x="7271792" y="209151"/>
              <a:ext cx="1872208" cy="46195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citronček</a:t>
              </a:r>
            </a:p>
          </p:txBody>
        </p:sp>
      </p:grpSp>
      <p:grpSp>
        <p:nvGrpSpPr>
          <p:cNvPr id="27" name="Skupina 26"/>
          <p:cNvGrpSpPr/>
          <p:nvPr/>
        </p:nvGrpSpPr>
        <p:grpSpPr>
          <a:xfrm>
            <a:off x="6012370" y="2959640"/>
            <a:ext cx="2874354" cy="1876620"/>
            <a:chOff x="5966627" y="2289483"/>
            <a:chExt cx="2874354" cy="1876620"/>
          </a:xfrm>
        </p:grpSpPr>
        <p:pic>
          <p:nvPicPr>
            <p:cNvPr id="20" name="Slika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684" y="2289483"/>
              <a:ext cx="2487297" cy="1871320"/>
            </a:xfrm>
            <a:prstGeom prst="rect">
              <a:avLst/>
            </a:prstGeom>
          </p:spPr>
        </p:pic>
        <p:sp>
          <p:nvSpPr>
            <p:cNvPr id="32" name="Ograda vsebine 2"/>
            <p:cNvSpPr txBox="1">
              <a:spLocks/>
            </p:cNvSpPr>
            <p:nvPr/>
          </p:nvSpPr>
          <p:spPr>
            <a:xfrm>
              <a:off x="5966627" y="3704149"/>
              <a:ext cx="1872208" cy="46195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admiral</a:t>
              </a:r>
            </a:p>
          </p:txBody>
        </p:sp>
      </p:grpSp>
      <p:grpSp>
        <p:nvGrpSpPr>
          <p:cNvPr id="29" name="Skupina 28"/>
          <p:cNvGrpSpPr/>
          <p:nvPr/>
        </p:nvGrpSpPr>
        <p:grpSpPr>
          <a:xfrm>
            <a:off x="2426259" y="5169209"/>
            <a:ext cx="2431562" cy="1513366"/>
            <a:chOff x="3480065" y="5181642"/>
            <a:chExt cx="2431562" cy="1513366"/>
          </a:xfrm>
        </p:grpSpPr>
        <p:pic>
          <p:nvPicPr>
            <p:cNvPr id="19" name="Slika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5231230"/>
              <a:ext cx="2131715" cy="1463778"/>
            </a:xfrm>
            <a:prstGeom prst="rect">
              <a:avLst/>
            </a:prstGeom>
          </p:spPr>
        </p:pic>
        <p:sp>
          <p:nvSpPr>
            <p:cNvPr id="33" name="Ograda vsebine 2"/>
            <p:cNvSpPr txBox="1">
              <a:spLocks/>
            </p:cNvSpPr>
            <p:nvPr/>
          </p:nvSpPr>
          <p:spPr>
            <a:xfrm>
              <a:off x="3480065" y="5181642"/>
              <a:ext cx="1872208" cy="46195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kobilica</a:t>
              </a:r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2571589" y="3016940"/>
            <a:ext cx="1819381" cy="1938911"/>
            <a:chOff x="4460134" y="2193703"/>
            <a:chExt cx="1762933" cy="1737715"/>
          </a:xfrm>
        </p:grpSpPr>
        <p:pic>
          <p:nvPicPr>
            <p:cNvPr id="17" name="Slika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7877" y="2193703"/>
              <a:ext cx="1595002" cy="1685344"/>
            </a:xfrm>
            <a:prstGeom prst="rect">
              <a:avLst/>
            </a:prstGeom>
          </p:spPr>
        </p:pic>
        <p:sp>
          <p:nvSpPr>
            <p:cNvPr id="36" name="Ograda vsebine 2"/>
            <p:cNvSpPr txBox="1">
              <a:spLocks/>
            </p:cNvSpPr>
            <p:nvPr/>
          </p:nvSpPr>
          <p:spPr>
            <a:xfrm>
              <a:off x="4460134" y="3573016"/>
              <a:ext cx="1762933" cy="358402"/>
            </a:xfrm>
            <a:prstGeom prst="rect">
              <a:avLst/>
            </a:prstGeom>
          </p:spPr>
          <p:txBody>
            <a:bodyPr>
              <a:normAutofit fontScale="92500"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</a:t>
              </a: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ačji pastir</a:t>
              </a:r>
            </a:p>
          </p:txBody>
        </p:sp>
      </p:grpSp>
      <p:grpSp>
        <p:nvGrpSpPr>
          <p:cNvPr id="34" name="Skupina 33"/>
          <p:cNvGrpSpPr/>
          <p:nvPr/>
        </p:nvGrpSpPr>
        <p:grpSpPr>
          <a:xfrm>
            <a:off x="235243" y="5082327"/>
            <a:ext cx="2653265" cy="1591911"/>
            <a:chOff x="235243" y="5082327"/>
            <a:chExt cx="2653265" cy="1591911"/>
          </a:xfrm>
        </p:grpSpPr>
        <p:pic>
          <p:nvPicPr>
            <p:cNvPr id="7172" name="Picture 4" descr="C:\Users\uporabnik\Desktop\žival\cebela_1235861379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43" y="5083434"/>
              <a:ext cx="2376264" cy="1590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Ograda vsebine 2"/>
            <p:cNvSpPr txBox="1">
              <a:spLocks/>
            </p:cNvSpPr>
            <p:nvPr/>
          </p:nvSpPr>
          <p:spPr>
            <a:xfrm>
              <a:off x="1016300" y="5082327"/>
              <a:ext cx="1872208" cy="46195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čebela</a:t>
              </a:r>
            </a:p>
          </p:txBody>
        </p:sp>
      </p:grpSp>
      <p:grpSp>
        <p:nvGrpSpPr>
          <p:cNvPr id="35" name="Skupina 34"/>
          <p:cNvGrpSpPr/>
          <p:nvPr/>
        </p:nvGrpSpPr>
        <p:grpSpPr>
          <a:xfrm>
            <a:off x="4115792" y="2986161"/>
            <a:ext cx="2414339" cy="1722079"/>
            <a:chOff x="5307934" y="325024"/>
            <a:chExt cx="2914672" cy="1567387"/>
          </a:xfrm>
        </p:grpSpPr>
        <p:sp>
          <p:nvSpPr>
            <p:cNvPr id="37" name="Oblak 36"/>
            <p:cNvSpPr/>
            <p:nvPr/>
          </p:nvSpPr>
          <p:spPr>
            <a:xfrm>
              <a:off x="5307934" y="325024"/>
              <a:ext cx="2914672" cy="1567387"/>
            </a:xfrm>
            <a:prstGeom prst="cloudCallout">
              <a:avLst>
                <a:gd name="adj1" fmla="val -49552"/>
                <a:gd name="adj2" fmla="val -71465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9" name="Ograda vsebine 2"/>
            <p:cNvSpPr txBox="1">
              <a:spLocks/>
            </p:cNvSpPr>
            <p:nvPr/>
          </p:nvSpPr>
          <p:spPr>
            <a:xfrm>
              <a:off x="5615270" y="511244"/>
              <a:ext cx="2320343" cy="1223623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0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Naštej še nekaj žuželk, ki jih lahko najdeš v našem okolju.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060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3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3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grada vsebine 2"/>
          <p:cNvSpPr>
            <a:spLocks noGrp="1"/>
          </p:cNvSpPr>
          <p:nvPr>
            <p:ph sz="half" idx="2"/>
          </p:nvPr>
        </p:nvSpPr>
        <p:spPr>
          <a:xfrm>
            <a:off x="1907705" y="842966"/>
            <a:ext cx="6715190" cy="571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Imajo </a:t>
            </a:r>
            <a:r>
              <a:rPr lang="sl-SI" sz="2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štiri pare </a:t>
            </a:r>
            <a:r>
              <a:rPr lang="sl-SI" sz="2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nog</a:t>
            </a:r>
            <a:r>
              <a:rPr lang="sl-SI" sz="2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l-SI" sz="2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nimajo kril.</a:t>
            </a:r>
            <a:endParaRPr lang="sl-SI" sz="2200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grada vsebine 2"/>
          <p:cNvSpPr txBox="1">
            <a:spLocks/>
          </p:cNvSpPr>
          <p:nvPr/>
        </p:nvSpPr>
        <p:spPr>
          <a:xfrm>
            <a:off x="251520" y="209151"/>
            <a:ext cx="2231932" cy="5327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r>
              <a:rPr lang="sl-SI" sz="2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ČLENONOŽCI</a:t>
            </a:r>
            <a:endParaRPr lang="sl-SI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grada vsebine 2"/>
          <p:cNvSpPr txBox="1">
            <a:spLocks/>
          </p:cNvSpPr>
          <p:nvPr/>
        </p:nvSpPr>
        <p:spPr>
          <a:xfrm>
            <a:off x="251520" y="851522"/>
            <a:ext cx="1440160" cy="5327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r>
              <a:rPr lang="sl-SI" sz="2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PAJKOVCI</a:t>
            </a:r>
            <a:endParaRPr lang="sl-SI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6399006" y="4477079"/>
            <a:ext cx="2251038" cy="2055275"/>
            <a:chOff x="5436096" y="3580595"/>
            <a:chExt cx="3186799" cy="2747467"/>
          </a:xfrm>
        </p:grpSpPr>
        <p:pic>
          <p:nvPicPr>
            <p:cNvPr id="8196" name="Picture 4" descr="C:\Users\uporabnik\Desktop\žival\škorpijo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3580595"/>
              <a:ext cx="3186799" cy="2747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Ograda vsebine 2"/>
            <p:cNvSpPr txBox="1">
              <a:spLocks/>
            </p:cNvSpPr>
            <p:nvPr/>
          </p:nvSpPr>
          <p:spPr>
            <a:xfrm>
              <a:off x="5436096" y="3580595"/>
              <a:ext cx="2088232" cy="461954"/>
            </a:xfrm>
            <a:prstGeom prst="rect">
              <a:avLst/>
            </a:prstGeom>
          </p:spPr>
          <p:txBody>
            <a:bodyPr>
              <a:normAutofit fontScale="85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škorpijon</a:t>
              </a: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260348" y="2148986"/>
            <a:ext cx="2214275" cy="2238942"/>
            <a:chOff x="517687" y="1928170"/>
            <a:chExt cx="1534034" cy="1652425"/>
          </a:xfrm>
        </p:grpSpPr>
        <p:pic>
          <p:nvPicPr>
            <p:cNvPr id="8194" name="Picture 2" descr="C:\Users\uporabnik\Desktop\žival\suha ujužin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3" y="1988840"/>
              <a:ext cx="1512168" cy="1591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grada vsebine 2"/>
            <p:cNvSpPr txBox="1">
              <a:spLocks/>
            </p:cNvSpPr>
            <p:nvPr/>
          </p:nvSpPr>
          <p:spPr>
            <a:xfrm>
              <a:off x="517687" y="1928170"/>
              <a:ext cx="1534034" cy="49271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uha južina</a:t>
              </a: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4232687" y="1258999"/>
            <a:ext cx="1973287" cy="1622292"/>
            <a:chOff x="2377377" y="2574791"/>
            <a:chExt cx="1973287" cy="1622292"/>
          </a:xfrm>
        </p:grpSpPr>
        <p:pic>
          <p:nvPicPr>
            <p:cNvPr id="8195" name="Picture 3" descr="C:\Users\uporabnik\Desktop\žival\pršic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7377" y="2660917"/>
              <a:ext cx="1973287" cy="1536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Ograda vsebine 2"/>
            <p:cNvSpPr txBox="1">
              <a:spLocks/>
            </p:cNvSpPr>
            <p:nvPr/>
          </p:nvSpPr>
          <p:spPr>
            <a:xfrm>
              <a:off x="3254896" y="2574791"/>
              <a:ext cx="1054168" cy="46195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pršica</a:t>
              </a:r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236144" y="4653136"/>
            <a:ext cx="2643317" cy="1879218"/>
            <a:chOff x="3049952" y="1807614"/>
            <a:chExt cx="2643317" cy="1879218"/>
          </a:xfrm>
        </p:grpSpPr>
        <p:pic>
          <p:nvPicPr>
            <p:cNvPr id="20" name="Slika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1581" y="1807614"/>
              <a:ext cx="2621688" cy="1879218"/>
            </a:xfrm>
            <a:prstGeom prst="rect">
              <a:avLst/>
            </a:prstGeom>
          </p:spPr>
        </p:pic>
        <p:sp>
          <p:nvSpPr>
            <p:cNvPr id="26" name="Ograda vsebine 2"/>
            <p:cNvSpPr txBox="1">
              <a:spLocks/>
            </p:cNvSpPr>
            <p:nvPr/>
          </p:nvSpPr>
          <p:spPr>
            <a:xfrm>
              <a:off x="3049952" y="3200035"/>
              <a:ext cx="2386143" cy="46195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pozidni matija</a:t>
              </a:r>
            </a:p>
          </p:txBody>
        </p:sp>
      </p:grpSp>
      <p:grpSp>
        <p:nvGrpSpPr>
          <p:cNvPr id="22" name="Skupina 21"/>
          <p:cNvGrpSpPr/>
          <p:nvPr/>
        </p:nvGrpSpPr>
        <p:grpSpPr>
          <a:xfrm>
            <a:off x="6432056" y="404663"/>
            <a:ext cx="2232248" cy="1669609"/>
            <a:chOff x="6511084" y="201825"/>
            <a:chExt cx="2111811" cy="1585168"/>
          </a:xfrm>
        </p:grpSpPr>
        <p:pic>
          <p:nvPicPr>
            <p:cNvPr id="9" name="Slika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1084" y="201825"/>
              <a:ext cx="2111811" cy="1585168"/>
            </a:xfrm>
            <a:prstGeom prst="rect">
              <a:avLst/>
            </a:prstGeom>
          </p:spPr>
        </p:pic>
        <p:sp>
          <p:nvSpPr>
            <p:cNvPr id="27" name="Ograda vsebine 2"/>
            <p:cNvSpPr txBox="1">
              <a:spLocks/>
            </p:cNvSpPr>
            <p:nvPr/>
          </p:nvSpPr>
          <p:spPr>
            <a:xfrm>
              <a:off x="6635223" y="1284586"/>
              <a:ext cx="1987672" cy="46195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č</a:t>
              </a:r>
              <a:r>
                <a:rPr lang="sl-SI" sz="24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rna vdova</a:t>
              </a:r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6384417" y="2384039"/>
            <a:ext cx="2279887" cy="1814379"/>
            <a:chOff x="6156176" y="1988840"/>
            <a:chExt cx="2012263" cy="1510308"/>
          </a:xfrm>
        </p:grpSpPr>
        <p:pic>
          <p:nvPicPr>
            <p:cNvPr id="10" name="Slika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1988840"/>
              <a:ext cx="2012263" cy="1510308"/>
            </a:xfrm>
            <a:prstGeom prst="rect">
              <a:avLst/>
            </a:prstGeom>
          </p:spPr>
        </p:pic>
        <p:sp>
          <p:nvSpPr>
            <p:cNvPr id="30" name="Ograda vsebine 2"/>
            <p:cNvSpPr txBox="1">
              <a:spLocks/>
            </p:cNvSpPr>
            <p:nvPr/>
          </p:nvSpPr>
          <p:spPr>
            <a:xfrm>
              <a:off x="6156176" y="3037194"/>
              <a:ext cx="1872208" cy="46195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sasti pajek</a:t>
              </a:r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3164098" y="4417697"/>
            <a:ext cx="3116928" cy="2126033"/>
            <a:chOff x="2749949" y="4449993"/>
            <a:chExt cx="3116928" cy="2126033"/>
          </a:xfrm>
        </p:grpSpPr>
        <p:pic>
          <p:nvPicPr>
            <p:cNvPr id="18" name="Slika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9949" y="4508185"/>
              <a:ext cx="3096766" cy="2067841"/>
            </a:xfrm>
            <a:prstGeom prst="rect">
              <a:avLst/>
            </a:prstGeom>
          </p:spPr>
        </p:pic>
        <p:sp>
          <p:nvSpPr>
            <p:cNvPr id="32" name="Ograda vsebine 2"/>
            <p:cNvSpPr txBox="1">
              <a:spLocks/>
            </p:cNvSpPr>
            <p:nvPr/>
          </p:nvSpPr>
          <p:spPr>
            <a:xfrm>
              <a:off x="3994669" y="4449993"/>
              <a:ext cx="1872208" cy="46195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ptičji pajek</a:t>
              </a:r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2217346" y="2997675"/>
            <a:ext cx="2078021" cy="1257071"/>
            <a:chOff x="5307934" y="325024"/>
            <a:chExt cx="2914672" cy="1567387"/>
          </a:xfrm>
        </p:grpSpPr>
        <p:sp>
          <p:nvSpPr>
            <p:cNvPr id="29" name="Oblak 28"/>
            <p:cNvSpPr/>
            <p:nvPr/>
          </p:nvSpPr>
          <p:spPr>
            <a:xfrm>
              <a:off x="5307934" y="325024"/>
              <a:ext cx="2914672" cy="1567387"/>
            </a:xfrm>
            <a:prstGeom prst="cloudCallout">
              <a:avLst>
                <a:gd name="adj1" fmla="val 37949"/>
                <a:gd name="adj2" fmla="val 68911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1" name="Ograda vsebine 2"/>
            <p:cNvSpPr txBox="1">
              <a:spLocks/>
            </p:cNvSpPr>
            <p:nvPr/>
          </p:nvSpPr>
          <p:spPr>
            <a:xfrm>
              <a:off x="5615270" y="511244"/>
              <a:ext cx="2320343" cy="1223623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0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Kaj misliš, kako velik je ptičji pajek?</a:t>
              </a:r>
            </a:p>
          </p:txBody>
        </p:sp>
      </p:grpSp>
      <p:grpSp>
        <p:nvGrpSpPr>
          <p:cNvPr id="33" name="Skupina 32"/>
          <p:cNvGrpSpPr/>
          <p:nvPr/>
        </p:nvGrpSpPr>
        <p:grpSpPr>
          <a:xfrm>
            <a:off x="4457293" y="3102433"/>
            <a:ext cx="1545958" cy="1095985"/>
            <a:chOff x="954176" y="5265204"/>
            <a:chExt cx="2699144" cy="1296144"/>
          </a:xfrm>
        </p:grpSpPr>
        <p:sp>
          <p:nvSpPr>
            <p:cNvPr id="34" name="Zaobljen pravokotni oblaček 33"/>
            <p:cNvSpPr/>
            <p:nvPr/>
          </p:nvSpPr>
          <p:spPr>
            <a:xfrm>
              <a:off x="954176" y="5265204"/>
              <a:ext cx="2699144" cy="1296144"/>
            </a:xfrm>
            <a:prstGeom prst="wedgeRoundRectCallout">
              <a:avLst>
                <a:gd name="adj1" fmla="val -44433"/>
                <a:gd name="adj2" fmla="val 76673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35" name="Ograda vsebine 2"/>
            <p:cNvSpPr txBox="1">
              <a:spLocks/>
            </p:cNvSpPr>
            <p:nvPr/>
          </p:nvSpPr>
          <p:spPr>
            <a:xfrm>
              <a:off x="1139909" y="5398414"/>
              <a:ext cx="2501464" cy="108012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14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Meri </a:t>
              </a:r>
              <a:r>
                <a:rPr lang="sl-SI" sz="14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lahko </a:t>
              </a:r>
              <a:r>
                <a:rPr lang="sl-SI" sz="14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prek 12 </a:t>
              </a:r>
              <a:r>
                <a:rPr lang="sl-SI" sz="14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cm, razpon nog pa tudi do 28 cm.</a:t>
              </a:r>
              <a:endParaRPr lang="sl-SI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6" name="Skupina 35"/>
          <p:cNvGrpSpPr/>
          <p:nvPr/>
        </p:nvGrpSpPr>
        <p:grpSpPr>
          <a:xfrm>
            <a:off x="2495923" y="1443530"/>
            <a:ext cx="1535370" cy="991951"/>
            <a:chOff x="915968" y="5265204"/>
            <a:chExt cx="2737352" cy="1296144"/>
          </a:xfrm>
        </p:grpSpPr>
        <p:sp>
          <p:nvSpPr>
            <p:cNvPr id="37" name="Zaobljen pravokotni oblaček 36"/>
            <p:cNvSpPr/>
            <p:nvPr/>
          </p:nvSpPr>
          <p:spPr>
            <a:xfrm>
              <a:off x="954177" y="5265204"/>
              <a:ext cx="2699143" cy="1296144"/>
            </a:xfrm>
            <a:prstGeom prst="wedgeRoundRectCallout">
              <a:avLst>
                <a:gd name="adj1" fmla="val 75775"/>
                <a:gd name="adj2" fmla="val 17799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38" name="Ograda vsebine 2"/>
            <p:cNvSpPr txBox="1">
              <a:spLocks/>
            </p:cNvSpPr>
            <p:nvPr/>
          </p:nvSpPr>
          <p:spPr>
            <a:xfrm>
              <a:off x="915968" y="5373216"/>
              <a:ext cx="2699141" cy="108012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16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Ali veš, da med pršice spada tudi klop?</a:t>
              </a:r>
              <a:endParaRPr lang="sl-SI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392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4427984" y="908720"/>
            <a:ext cx="2088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latin typeface="Calibri" panose="020F0502020204030204" pitchFamily="34" charset="0"/>
                <a:cs typeface="Calibri" panose="020F0502020204030204" pitchFamily="34" charset="0"/>
                <a:hlinkClick r:id="rId2" tooltip="Kraljestvo živali"/>
              </a:rPr>
              <a:t>Kraljestvo živali</a:t>
            </a:r>
            <a:endParaRPr lang="sl-SI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793208" y="908720"/>
            <a:ext cx="65150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Klikni na naslov in si oglej film</a:t>
            </a:r>
            <a:r>
              <a:rPr lang="sl-SI" dirty="0"/>
              <a:t> </a:t>
            </a:r>
            <a:r>
              <a:rPr lang="sl-SI" dirty="0" smtClean="0">
                <a:sym typeface="Wingdings" panose="05000000000000000000" pitchFamily="2" charset="2"/>
              </a:rPr>
              <a:t>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9461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grada vsebine 2"/>
          <p:cNvSpPr>
            <a:spLocks noGrp="1"/>
          </p:cNvSpPr>
          <p:nvPr>
            <p:ph sz="half" idx="2"/>
          </p:nvPr>
        </p:nvSpPr>
        <p:spPr>
          <a:xfrm>
            <a:off x="251520" y="793353"/>
            <a:ext cx="8496944" cy="691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Telo je podolgovato, </a:t>
            </a:r>
            <a:r>
              <a:rPr lang="sl-SI" sz="2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sestavljeno </a:t>
            </a:r>
            <a:r>
              <a:rPr lang="sl-SI" sz="2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 mnogih </a:t>
            </a:r>
            <a:r>
              <a:rPr lang="sl-SI" sz="2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kolobarjev</a:t>
            </a:r>
            <a:r>
              <a:rPr lang="sl-SI" sz="2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sl-SI" sz="2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Nimajo </a:t>
            </a:r>
            <a:r>
              <a:rPr lang="sl-SI" sz="2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okončin.</a:t>
            </a:r>
          </a:p>
        </p:txBody>
      </p:sp>
      <p:sp>
        <p:nvSpPr>
          <p:cNvPr id="8" name="Ograda vsebine 2"/>
          <p:cNvSpPr txBox="1">
            <a:spLocks/>
          </p:cNvSpPr>
          <p:nvPr/>
        </p:nvSpPr>
        <p:spPr>
          <a:xfrm>
            <a:off x="251520" y="260648"/>
            <a:ext cx="1885028" cy="5327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r>
              <a:rPr lang="sl-SI" sz="2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KOLOBARNIKI</a:t>
            </a:r>
            <a:endParaRPr lang="sl-SI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539552" y="1772816"/>
            <a:ext cx="4852922" cy="2189237"/>
            <a:chOff x="539552" y="1772816"/>
            <a:chExt cx="4852922" cy="2189237"/>
          </a:xfrm>
        </p:grpSpPr>
        <p:pic>
          <p:nvPicPr>
            <p:cNvPr id="9218" name="Picture 2" descr="C:\Users\uporabnik\Desktop\žival\deževnik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772816"/>
              <a:ext cx="4852922" cy="2189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Ograda vsebine 2"/>
            <p:cNvSpPr txBox="1">
              <a:spLocks/>
            </p:cNvSpPr>
            <p:nvPr/>
          </p:nvSpPr>
          <p:spPr>
            <a:xfrm>
              <a:off x="3445824" y="1815827"/>
              <a:ext cx="1414208" cy="461045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deževnik</a:t>
              </a: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1476672" y="4257232"/>
            <a:ext cx="3203848" cy="2131742"/>
            <a:chOff x="1656184" y="4250084"/>
            <a:chExt cx="3203848" cy="2131742"/>
          </a:xfrm>
        </p:grpSpPr>
        <p:pic>
          <p:nvPicPr>
            <p:cNvPr id="6" name="Slika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6184" y="4251844"/>
              <a:ext cx="3203848" cy="2129982"/>
            </a:xfrm>
            <a:prstGeom prst="rect">
              <a:avLst/>
            </a:prstGeom>
          </p:spPr>
        </p:pic>
        <p:sp>
          <p:nvSpPr>
            <p:cNvPr id="14" name="Ograda vsebine 2"/>
            <p:cNvSpPr txBox="1">
              <a:spLocks/>
            </p:cNvSpPr>
            <p:nvPr/>
          </p:nvSpPr>
          <p:spPr>
            <a:xfrm>
              <a:off x="2807296" y="4250084"/>
              <a:ext cx="2052736" cy="547067"/>
            </a:xfrm>
            <a:prstGeom prst="rect">
              <a:avLst/>
            </a:prstGeom>
          </p:spPr>
          <p:txBody>
            <a:bodyPr>
              <a:normAutofit fontScale="925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mnogoščetinec</a:t>
              </a: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5815600" y="1762536"/>
            <a:ext cx="2607915" cy="2607915"/>
            <a:chOff x="5580112" y="2708920"/>
            <a:chExt cx="2607915" cy="2607915"/>
          </a:xfrm>
        </p:grpSpPr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2" y="2708920"/>
              <a:ext cx="2607915" cy="2607915"/>
            </a:xfrm>
            <a:prstGeom prst="rect">
              <a:avLst/>
            </a:prstGeom>
          </p:spPr>
        </p:pic>
        <p:sp>
          <p:nvSpPr>
            <p:cNvPr id="16" name="Ograda vsebine 2"/>
            <p:cNvSpPr txBox="1">
              <a:spLocks/>
            </p:cNvSpPr>
            <p:nvPr/>
          </p:nvSpPr>
          <p:spPr>
            <a:xfrm>
              <a:off x="7124993" y="2708920"/>
              <a:ext cx="1054168" cy="46195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pijavka</a:t>
              </a: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5580112" y="4882871"/>
            <a:ext cx="2431938" cy="1282433"/>
            <a:chOff x="915968" y="5265204"/>
            <a:chExt cx="2737352" cy="1296144"/>
          </a:xfrm>
        </p:grpSpPr>
        <p:sp>
          <p:nvSpPr>
            <p:cNvPr id="18" name="Zaobljen pravokotni oblaček 17"/>
            <p:cNvSpPr/>
            <p:nvPr/>
          </p:nvSpPr>
          <p:spPr>
            <a:xfrm>
              <a:off x="954176" y="5265204"/>
              <a:ext cx="2699144" cy="1296144"/>
            </a:xfrm>
            <a:prstGeom prst="wedgeRoundRectCallout">
              <a:avLst>
                <a:gd name="adj1" fmla="val 17130"/>
                <a:gd name="adj2" fmla="val -85751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19" name="Ograda vsebine 2"/>
            <p:cNvSpPr txBox="1">
              <a:spLocks/>
            </p:cNvSpPr>
            <p:nvPr/>
          </p:nvSpPr>
          <p:spPr>
            <a:xfrm>
              <a:off x="915968" y="5373216"/>
              <a:ext cx="2699141" cy="108012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16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Ali veš, da pijavka pije kri toplokrvnim živalim? Zato so jo včasih uporabljali tudi v medicini.</a:t>
              </a:r>
              <a:endParaRPr lang="sl-SI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949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Skupina 24"/>
          <p:cNvGrpSpPr/>
          <p:nvPr/>
        </p:nvGrpSpPr>
        <p:grpSpPr>
          <a:xfrm>
            <a:off x="4689714" y="179696"/>
            <a:ext cx="2596729" cy="1837292"/>
            <a:chOff x="4648552" y="1188072"/>
            <a:chExt cx="2596729" cy="1837292"/>
          </a:xfrm>
        </p:grpSpPr>
        <p:pic>
          <p:nvPicPr>
            <p:cNvPr id="16" name="Slika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5558" y="1188072"/>
              <a:ext cx="2449723" cy="1837292"/>
            </a:xfrm>
            <a:prstGeom prst="rect">
              <a:avLst/>
            </a:prstGeom>
          </p:spPr>
        </p:pic>
        <p:sp>
          <p:nvSpPr>
            <p:cNvPr id="30" name="Ograda vsebine 2"/>
            <p:cNvSpPr txBox="1">
              <a:spLocks/>
            </p:cNvSpPr>
            <p:nvPr/>
          </p:nvSpPr>
          <p:spPr>
            <a:xfrm>
              <a:off x="4648552" y="1188764"/>
              <a:ext cx="1054168" cy="46195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leščur</a:t>
              </a:r>
            </a:p>
          </p:txBody>
        </p:sp>
      </p:grpSp>
      <p:sp>
        <p:nvSpPr>
          <p:cNvPr id="13" name="Ograda vsebine 2"/>
          <p:cNvSpPr>
            <a:spLocks noGrp="1"/>
          </p:cNvSpPr>
          <p:nvPr>
            <p:ph sz="half" idx="2"/>
          </p:nvPr>
        </p:nvSpPr>
        <p:spPr>
          <a:xfrm>
            <a:off x="255972" y="721345"/>
            <a:ext cx="7340364" cy="7634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sz="2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Imajo </a:t>
            </a:r>
            <a:r>
              <a:rPr lang="sl-SI" sz="2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mehko telo</a:t>
            </a:r>
            <a:r>
              <a:rPr lang="sl-SI" sz="2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sl-SI" sz="2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Polži imajo eno </a:t>
            </a:r>
            <a:r>
              <a:rPr lang="sl-SI" sz="2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lupino</a:t>
            </a:r>
            <a:r>
              <a:rPr lang="sl-SI" sz="2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školjke pa dve.</a:t>
            </a:r>
          </a:p>
        </p:txBody>
      </p:sp>
      <p:sp>
        <p:nvSpPr>
          <p:cNvPr id="12" name="Ograda vsebine 2"/>
          <p:cNvSpPr txBox="1">
            <a:spLocks/>
          </p:cNvSpPr>
          <p:nvPr/>
        </p:nvSpPr>
        <p:spPr>
          <a:xfrm>
            <a:off x="251520" y="188640"/>
            <a:ext cx="1671340" cy="5327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r>
              <a:rPr lang="sl-SI" sz="2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MEHKUŽCI</a:t>
            </a:r>
            <a:endParaRPr lang="sl-SI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7033038" y="4889323"/>
            <a:ext cx="1860100" cy="1711292"/>
            <a:chOff x="6084167" y="4067705"/>
            <a:chExt cx="2868213" cy="2224715"/>
          </a:xfrm>
        </p:grpSpPr>
        <p:pic>
          <p:nvPicPr>
            <p:cNvPr id="10248" name="Picture 8" descr="C:\Users\uporabnik\Desktop\žival\hobotic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7" y="4098098"/>
              <a:ext cx="2868213" cy="219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Ograda vsebine 2"/>
            <p:cNvSpPr txBox="1">
              <a:spLocks/>
            </p:cNvSpPr>
            <p:nvPr/>
          </p:nvSpPr>
          <p:spPr>
            <a:xfrm>
              <a:off x="7069252" y="4067705"/>
              <a:ext cx="1679212" cy="461954"/>
            </a:xfrm>
            <a:prstGeom prst="rect">
              <a:avLst/>
            </a:prstGeom>
          </p:spPr>
          <p:txBody>
            <a:bodyPr>
              <a:normAutofit fontScale="70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hobotnica</a:t>
              </a: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4705511" y="5252554"/>
            <a:ext cx="2058255" cy="1356745"/>
            <a:chOff x="3089809" y="4098098"/>
            <a:chExt cx="2791639" cy="1706679"/>
          </a:xfrm>
        </p:grpSpPr>
        <p:pic>
          <p:nvPicPr>
            <p:cNvPr id="10247" name="Picture 7" descr="C:\Users\uporabnik\Desktop\žival\sip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1779" y="4098098"/>
              <a:ext cx="2689669" cy="1700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Ograda vsebine 2"/>
            <p:cNvSpPr txBox="1">
              <a:spLocks/>
            </p:cNvSpPr>
            <p:nvPr/>
          </p:nvSpPr>
          <p:spPr>
            <a:xfrm>
              <a:off x="3089809" y="5342823"/>
              <a:ext cx="1054168" cy="461954"/>
            </a:xfrm>
            <a:prstGeom prst="rect">
              <a:avLst/>
            </a:prstGeom>
          </p:spPr>
          <p:txBody>
            <a:bodyPr>
              <a:normAutofit fontScale="9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sipa</a:t>
              </a:r>
            </a:p>
          </p:txBody>
        </p:sp>
      </p:grpSp>
      <p:grpSp>
        <p:nvGrpSpPr>
          <p:cNvPr id="35" name="Skupina 34"/>
          <p:cNvGrpSpPr/>
          <p:nvPr/>
        </p:nvGrpSpPr>
        <p:grpSpPr>
          <a:xfrm>
            <a:off x="155886" y="1490688"/>
            <a:ext cx="2619566" cy="974044"/>
            <a:chOff x="2726874" y="2631553"/>
            <a:chExt cx="2619566" cy="974044"/>
          </a:xfrm>
        </p:grpSpPr>
        <p:pic>
          <p:nvPicPr>
            <p:cNvPr id="10243" name="Picture 3" descr="C:\Users\uporabnik\Desktop\žival\polž5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4679" y="2692719"/>
              <a:ext cx="2521761" cy="912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grada vsebine 2"/>
            <p:cNvSpPr txBox="1">
              <a:spLocks/>
            </p:cNvSpPr>
            <p:nvPr/>
          </p:nvSpPr>
          <p:spPr>
            <a:xfrm>
              <a:off x="2726874" y="2631553"/>
              <a:ext cx="1054168" cy="46195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lazar</a:t>
              </a: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0" y="5070976"/>
            <a:ext cx="2353144" cy="1589732"/>
            <a:chOff x="133080" y="5126294"/>
            <a:chExt cx="2286323" cy="1538822"/>
          </a:xfrm>
        </p:grpSpPr>
        <p:pic>
          <p:nvPicPr>
            <p:cNvPr id="1026" name="Picture 2" descr="C:\Users\uporabnik\Desktop\živali\352-dagnje-5e7d8752f27b6f6f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5202877"/>
              <a:ext cx="2095875" cy="1462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grada vsebine 2"/>
            <p:cNvSpPr txBox="1">
              <a:spLocks/>
            </p:cNvSpPr>
            <p:nvPr/>
          </p:nvSpPr>
          <p:spPr>
            <a:xfrm>
              <a:off x="133080" y="5126294"/>
              <a:ext cx="1152128" cy="79208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1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  <a:r>
                <a:rPr lang="sl-SI" sz="16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žitna </a:t>
              </a:r>
            </a:p>
            <a:p>
              <a:pPr marL="0" indent="0" algn="ctr">
                <a:buNone/>
              </a:pPr>
              <a:r>
                <a:rPr lang="sl-SI" sz="16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klapavica</a:t>
              </a: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197038" y="3757040"/>
            <a:ext cx="2265646" cy="1291345"/>
            <a:chOff x="57500" y="3289064"/>
            <a:chExt cx="2440501" cy="1457727"/>
          </a:xfrm>
        </p:grpSpPr>
        <p:pic>
          <p:nvPicPr>
            <p:cNvPr id="10244" name="Picture 4" descr="C:\Users\uporabnik\Desktop\žival\pž3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00" y="3289064"/>
              <a:ext cx="2305242" cy="1457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Ograda vsebine 2"/>
            <p:cNvSpPr txBox="1">
              <a:spLocks/>
            </p:cNvSpPr>
            <p:nvPr/>
          </p:nvSpPr>
          <p:spPr>
            <a:xfrm>
              <a:off x="894374" y="3290356"/>
              <a:ext cx="1603627" cy="461954"/>
            </a:xfrm>
            <a:prstGeom prst="rect">
              <a:avLst/>
            </a:prstGeom>
          </p:spPr>
          <p:txBody>
            <a:bodyPr>
              <a:normAutofit fontScale="92500"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rtni polž</a:t>
              </a:r>
            </a:p>
          </p:txBody>
        </p:sp>
      </p:grpSp>
      <p:grpSp>
        <p:nvGrpSpPr>
          <p:cNvPr id="26" name="Skupina 25"/>
          <p:cNvGrpSpPr/>
          <p:nvPr/>
        </p:nvGrpSpPr>
        <p:grpSpPr>
          <a:xfrm>
            <a:off x="5773757" y="2119959"/>
            <a:ext cx="1512686" cy="1135677"/>
            <a:chOff x="7212064" y="2654381"/>
            <a:chExt cx="1512686" cy="1135677"/>
          </a:xfrm>
        </p:grpSpPr>
        <p:pic>
          <p:nvPicPr>
            <p:cNvPr id="21" name="Slika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065" y="2654381"/>
              <a:ext cx="1512685" cy="1135677"/>
            </a:xfrm>
            <a:prstGeom prst="rect">
              <a:avLst/>
            </a:prstGeom>
          </p:spPr>
        </p:pic>
        <p:sp>
          <p:nvSpPr>
            <p:cNvPr id="32" name="Ograda vsebine 2"/>
            <p:cNvSpPr txBox="1">
              <a:spLocks/>
            </p:cNvSpPr>
            <p:nvPr/>
          </p:nvSpPr>
          <p:spPr>
            <a:xfrm>
              <a:off x="7212064" y="2654381"/>
              <a:ext cx="1032343" cy="351542"/>
            </a:xfrm>
            <a:prstGeom prst="rect">
              <a:avLst/>
            </a:prstGeom>
          </p:spPr>
          <p:txBody>
            <a:bodyPr>
              <a:normAutofit fontScale="85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strešica</a:t>
              </a:r>
            </a:p>
          </p:txBody>
        </p:sp>
      </p:grpSp>
      <p:grpSp>
        <p:nvGrpSpPr>
          <p:cNvPr id="27" name="Skupina 26"/>
          <p:cNvGrpSpPr/>
          <p:nvPr/>
        </p:nvGrpSpPr>
        <p:grpSpPr>
          <a:xfrm>
            <a:off x="2709857" y="5284407"/>
            <a:ext cx="1824764" cy="1320189"/>
            <a:chOff x="2711763" y="3855587"/>
            <a:chExt cx="1824764" cy="1320189"/>
          </a:xfrm>
        </p:grpSpPr>
        <p:pic>
          <p:nvPicPr>
            <p:cNvPr id="22" name="Slika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763" y="3855587"/>
              <a:ext cx="1824764" cy="1320189"/>
            </a:xfrm>
            <a:prstGeom prst="rect">
              <a:avLst/>
            </a:prstGeom>
          </p:spPr>
        </p:pic>
        <p:sp>
          <p:nvSpPr>
            <p:cNvPr id="34" name="Ograda vsebine 2"/>
            <p:cNvSpPr txBox="1">
              <a:spLocks/>
            </p:cNvSpPr>
            <p:nvPr/>
          </p:nvSpPr>
          <p:spPr>
            <a:xfrm>
              <a:off x="3253958" y="3886475"/>
              <a:ext cx="1054168" cy="381242"/>
            </a:xfrm>
            <a:prstGeom prst="rect">
              <a:avLst/>
            </a:prstGeom>
          </p:spPr>
          <p:txBody>
            <a:bodyPr>
              <a:normAutofit fontScale="9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srčanka</a:t>
              </a:r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3896790" y="2024178"/>
            <a:ext cx="1763688" cy="1298615"/>
            <a:chOff x="251681" y="1169796"/>
            <a:chExt cx="1699854" cy="1250528"/>
          </a:xfrm>
        </p:grpSpPr>
        <p:pic>
          <p:nvPicPr>
            <p:cNvPr id="11" name="Slika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30" y="1262553"/>
              <a:ext cx="1524005" cy="1157771"/>
            </a:xfrm>
            <a:prstGeom prst="rect">
              <a:avLst/>
            </a:prstGeom>
          </p:spPr>
        </p:pic>
        <p:sp>
          <p:nvSpPr>
            <p:cNvPr id="36" name="Ograda vsebine 2"/>
            <p:cNvSpPr txBox="1">
              <a:spLocks/>
            </p:cNvSpPr>
            <p:nvPr/>
          </p:nvSpPr>
          <p:spPr>
            <a:xfrm>
              <a:off x="251681" y="1169796"/>
              <a:ext cx="1267808" cy="46195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latvica</a:t>
              </a:r>
            </a:p>
          </p:txBody>
        </p:sp>
      </p:grpSp>
      <p:grpSp>
        <p:nvGrpSpPr>
          <p:cNvPr id="29" name="Skupina 28"/>
          <p:cNvGrpSpPr/>
          <p:nvPr/>
        </p:nvGrpSpPr>
        <p:grpSpPr>
          <a:xfrm>
            <a:off x="3827722" y="3682400"/>
            <a:ext cx="1507033" cy="1461966"/>
            <a:chOff x="2981491" y="5142630"/>
            <a:chExt cx="1507033" cy="1461966"/>
          </a:xfrm>
        </p:grpSpPr>
        <p:pic>
          <p:nvPicPr>
            <p:cNvPr id="24" name="Slika 2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1491" y="5142630"/>
              <a:ext cx="1407142" cy="1461966"/>
            </a:xfrm>
            <a:prstGeom prst="rect">
              <a:avLst/>
            </a:prstGeom>
          </p:spPr>
        </p:pic>
        <p:sp>
          <p:nvSpPr>
            <p:cNvPr id="38" name="Ograda vsebine 2"/>
            <p:cNvSpPr txBox="1">
              <a:spLocks/>
            </p:cNvSpPr>
            <p:nvPr/>
          </p:nvSpPr>
          <p:spPr>
            <a:xfrm>
              <a:off x="3003410" y="6242063"/>
              <a:ext cx="1485114" cy="362533"/>
            </a:xfrm>
            <a:prstGeom prst="rect">
              <a:avLst/>
            </a:prstGeom>
          </p:spPr>
          <p:txBody>
            <a:bodyPr>
              <a:normAutofit fontScale="7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  <a:r>
                <a:rPr lang="sl-SI" sz="24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orski datelj</a:t>
              </a:r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5320176" y="3696612"/>
            <a:ext cx="1482809" cy="1475036"/>
            <a:chOff x="5409831" y="3514741"/>
            <a:chExt cx="1482809" cy="1475036"/>
          </a:xfrm>
        </p:grpSpPr>
        <p:pic>
          <p:nvPicPr>
            <p:cNvPr id="23" name="Slika 2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9831" y="3514741"/>
              <a:ext cx="1482809" cy="1449612"/>
            </a:xfrm>
            <a:prstGeom prst="rect">
              <a:avLst/>
            </a:prstGeom>
          </p:spPr>
        </p:pic>
        <p:sp>
          <p:nvSpPr>
            <p:cNvPr id="40" name="Ograda vsebine 2"/>
            <p:cNvSpPr txBox="1">
              <a:spLocks/>
            </p:cNvSpPr>
            <p:nvPr/>
          </p:nvSpPr>
          <p:spPr>
            <a:xfrm>
              <a:off x="5428976" y="4527823"/>
              <a:ext cx="1054168" cy="461954"/>
            </a:xfrm>
            <a:prstGeom prst="rect">
              <a:avLst/>
            </a:prstGeom>
          </p:spPr>
          <p:txBody>
            <a:bodyPr>
              <a:normAutofit fontScale="85000"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pegavka</a:t>
              </a:r>
            </a:p>
          </p:txBody>
        </p:sp>
      </p:grpSp>
      <p:grpSp>
        <p:nvGrpSpPr>
          <p:cNvPr id="33" name="Skupina 32"/>
          <p:cNvGrpSpPr/>
          <p:nvPr/>
        </p:nvGrpSpPr>
        <p:grpSpPr>
          <a:xfrm>
            <a:off x="7048181" y="3334544"/>
            <a:ext cx="1901361" cy="1494128"/>
            <a:chOff x="2242616" y="1155257"/>
            <a:chExt cx="1901361" cy="1494128"/>
          </a:xfrm>
        </p:grpSpPr>
        <p:pic>
          <p:nvPicPr>
            <p:cNvPr id="19" name="Slika 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616" y="1155257"/>
              <a:ext cx="1829815" cy="1372361"/>
            </a:xfrm>
            <a:prstGeom prst="rect">
              <a:avLst/>
            </a:prstGeom>
          </p:spPr>
        </p:pic>
        <p:sp>
          <p:nvSpPr>
            <p:cNvPr id="42" name="Ograda vsebine 2"/>
            <p:cNvSpPr txBox="1">
              <a:spLocks/>
            </p:cNvSpPr>
            <p:nvPr/>
          </p:nvSpPr>
          <p:spPr>
            <a:xfrm>
              <a:off x="2242616" y="2235149"/>
              <a:ext cx="1901361" cy="414236"/>
            </a:xfrm>
            <a:prstGeom prst="rect">
              <a:avLst/>
            </a:prstGeom>
          </p:spPr>
          <p:txBody>
            <a:bodyPr>
              <a:normAutofit fontScale="85000"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  <a:r>
                <a:rPr lang="sl-SI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elika pokrovača</a:t>
              </a:r>
            </a:p>
          </p:txBody>
        </p:sp>
      </p:grpSp>
      <p:grpSp>
        <p:nvGrpSpPr>
          <p:cNvPr id="41" name="Skupina 40"/>
          <p:cNvGrpSpPr/>
          <p:nvPr/>
        </p:nvGrpSpPr>
        <p:grpSpPr>
          <a:xfrm>
            <a:off x="395536" y="2464732"/>
            <a:ext cx="2314322" cy="1184884"/>
            <a:chOff x="5307934" y="325024"/>
            <a:chExt cx="2914672" cy="1567387"/>
          </a:xfrm>
        </p:grpSpPr>
        <p:sp>
          <p:nvSpPr>
            <p:cNvPr id="43" name="Oblak 42"/>
            <p:cNvSpPr/>
            <p:nvPr/>
          </p:nvSpPr>
          <p:spPr>
            <a:xfrm>
              <a:off x="5307934" y="325024"/>
              <a:ext cx="2914672" cy="1567387"/>
            </a:xfrm>
            <a:prstGeom prst="cloudCallout">
              <a:avLst>
                <a:gd name="adj1" fmla="val 46219"/>
                <a:gd name="adj2" fmla="val -59410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4" name="Ograda vsebine 2"/>
            <p:cNvSpPr txBox="1">
              <a:spLocks/>
            </p:cNvSpPr>
            <p:nvPr/>
          </p:nvSpPr>
          <p:spPr>
            <a:xfrm>
              <a:off x="5579996" y="511244"/>
              <a:ext cx="2355616" cy="1279841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0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Kaj misliš, katere od </a:t>
              </a:r>
              <a:r>
                <a:rPr lang="sl-SI" sz="20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teh živali </a:t>
              </a:r>
              <a:r>
                <a:rPr lang="sl-SI" sz="20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 polži?</a:t>
              </a:r>
            </a:p>
          </p:txBody>
        </p:sp>
      </p:grpSp>
      <p:grpSp>
        <p:nvGrpSpPr>
          <p:cNvPr id="45" name="Skupina 44"/>
          <p:cNvGrpSpPr/>
          <p:nvPr/>
        </p:nvGrpSpPr>
        <p:grpSpPr>
          <a:xfrm>
            <a:off x="2757832" y="3053095"/>
            <a:ext cx="1576053" cy="1095985"/>
            <a:chOff x="915968" y="5214727"/>
            <a:chExt cx="2751688" cy="1296144"/>
          </a:xfrm>
        </p:grpSpPr>
        <p:sp>
          <p:nvSpPr>
            <p:cNvPr id="46" name="Zaobljen pravokotni oblaček 45"/>
            <p:cNvSpPr/>
            <p:nvPr/>
          </p:nvSpPr>
          <p:spPr>
            <a:xfrm>
              <a:off x="968512" y="5214727"/>
              <a:ext cx="2699144" cy="1296144"/>
            </a:xfrm>
            <a:prstGeom prst="wedgeRoundRectCallout">
              <a:avLst>
                <a:gd name="adj1" fmla="val -63690"/>
                <a:gd name="adj2" fmla="val -30043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47" name="Ograda vsebine 2"/>
            <p:cNvSpPr txBox="1">
              <a:spLocks/>
            </p:cNvSpPr>
            <p:nvPr/>
          </p:nvSpPr>
          <p:spPr>
            <a:xfrm>
              <a:off x="915968" y="5373216"/>
              <a:ext cx="2699141" cy="108012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14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Polži so lazar, vrtni polž, latvica, strešica, pegavka, bodičasti volek.</a:t>
              </a:r>
              <a:endParaRPr lang="sl-SI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7477172" y="831791"/>
            <a:ext cx="1472370" cy="2199701"/>
            <a:chOff x="7477172" y="831791"/>
            <a:chExt cx="1472370" cy="2199701"/>
          </a:xfrm>
        </p:grpSpPr>
        <p:pic>
          <p:nvPicPr>
            <p:cNvPr id="10" name="Slika 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3001" y="873791"/>
              <a:ext cx="1362049" cy="2157701"/>
            </a:xfrm>
            <a:prstGeom prst="rect">
              <a:avLst/>
            </a:prstGeom>
          </p:spPr>
        </p:pic>
        <p:sp>
          <p:nvSpPr>
            <p:cNvPr id="48" name="Ograda vsebine 2"/>
            <p:cNvSpPr txBox="1">
              <a:spLocks/>
            </p:cNvSpPr>
            <p:nvPr/>
          </p:nvSpPr>
          <p:spPr>
            <a:xfrm>
              <a:off x="7477172" y="831791"/>
              <a:ext cx="1472370" cy="67637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160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lang="sl-SI" sz="16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odičasti volek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802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1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346" y="116632"/>
            <a:ext cx="7765322" cy="1584176"/>
          </a:xfrm>
        </p:spPr>
        <p:txBody>
          <a:bodyPr>
            <a:normAutofit/>
          </a:bodyPr>
          <a:lstStyle/>
          <a:p>
            <a:r>
              <a:rPr lang="sl-SI" sz="6000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KRALJESTVO ŽIVALI</a:t>
            </a:r>
            <a:endParaRPr lang="sl-SI" sz="6000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27088" y="1799975"/>
            <a:ext cx="3657258" cy="1004032"/>
          </a:xfrm>
        </p:spPr>
        <p:txBody>
          <a:bodyPr/>
          <a:lstStyle/>
          <a:p>
            <a:r>
              <a:rPr lang="sl-SI" sz="2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VRETENČARJI </a:t>
            </a:r>
          </a:p>
          <a:p>
            <a:r>
              <a:rPr lang="sl-SI" sz="2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živali s hrbtenico</a:t>
            </a:r>
            <a:endParaRPr lang="sl-SI" sz="2600" b="1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27088" y="3068960"/>
            <a:ext cx="3584574" cy="3339055"/>
          </a:xfrm>
        </p:spPr>
        <p:txBody>
          <a:bodyPr>
            <a:normAutofit/>
          </a:bodyPr>
          <a:lstStyle/>
          <a:p>
            <a:r>
              <a:rPr lang="sl-SI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ribe </a:t>
            </a:r>
          </a:p>
          <a:p>
            <a:r>
              <a:rPr lang="sl-SI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dvoživke</a:t>
            </a:r>
          </a:p>
          <a:p>
            <a:r>
              <a:rPr lang="sl-SI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plazilci</a:t>
            </a:r>
          </a:p>
          <a:p>
            <a:r>
              <a:rPr lang="sl-SI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ptice</a:t>
            </a:r>
          </a:p>
          <a:p>
            <a:r>
              <a:rPr lang="sl-SI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sesalci </a:t>
            </a:r>
            <a:endParaRPr lang="sl-SI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568007" y="1818269"/>
            <a:ext cx="3671498" cy="1008320"/>
          </a:xfrm>
        </p:spPr>
        <p:txBody>
          <a:bodyPr/>
          <a:lstStyle/>
          <a:p>
            <a:r>
              <a:rPr lang="sl-SI" sz="2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NEVRETENČARJI </a:t>
            </a:r>
            <a:endParaRPr lang="sl-SI" sz="2600" b="1" dirty="0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2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živali brez hrbtenice</a:t>
            </a:r>
            <a:endParaRPr lang="sl-SI" sz="2600" b="1" dirty="0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788024" y="3068960"/>
            <a:ext cx="3744415" cy="2722241"/>
          </a:xfrm>
        </p:spPr>
        <p:txBody>
          <a:bodyPr>
            <a:normAutofit/>
          </a:bodyPr>
          <a:lstStyle/>
          <a:p>
            <a:r>
              <a:rPr lang="sl-SI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členonožci: </a:t>
            </a:r>
          </a:p>
          <a:p>
            <a:pPr marL="36900" indent="0">
              <a:buNone/>
            </a:pPr>
            <a:r>
              <a:rPr lang="sl-SI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sl-SI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raki, žuželke, pajkovci</a:t>
            </a:r>
          </a:p>
          <a:p>
            <a:r>
              <a:rPr lang="sl-SI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kolobarniki</a:t>
            </a:r>
          </a:p>
          <a:p>
            <a:r>
              <a:rPr lang="sl-SI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mehkužci</a:t>
            </a:r>
            <a:endParaRPr lang="sl-SI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83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sz="half" idx="2"/>
          </p:nvPr>
        </p:nvSpPr>
        <p:spPr>
          <a:xfrm>
            <a:off x="611560" y="4581128"/>
            <a:ext cx="7765322" cy="2016224"/>
          </a:xfrm>
        </p:spPr>
        <p:txBody>
          <a:bodyPr>
            <a:normAutofit/>
          </a:bodyPr>
          <a:lstStyle/>
          <a:p>
            <a:pPr algn="l"/>
            <a:r>
              <a:rPr lang="sl-SI" sz="2000" dirty="0">
                <a:latin typeface="Calibri" panose="020F0502020204030204" pitchFamily="34" charset="0"/>
                <a:cs typeface="Calibri" panose="020F0502020204030204" pitchFamily="34" charset="0"/>
              </a:rPr>
              <a:t>Viri:</a:t>
            </a:r>
          </a:p>
          <a:p>
            <a:pPr algn="l"/>
            <a:r>
              <a:rPr lang="sl-SI" sz="2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https://eucbeniki.sio.si/nit4/</a:t>
            </a:r>
            <a:endParaRPr lang="sl-SI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sl-SI" sz="2000" dirty="0">
                <a:latin typeface="Calibri" panose="020F0502020204030204" pitchFamily="34" charset="0"/>
                <a:cs typeface="Calibri" panose="020F0502020204030204" pitchFamily="34" charset="0"/>
              </a:rPr>
              <a:t>splet </a:t>
            </a:r>
          </a:p>
          <a:p>
            <a:pPr algn="l"/>
            <a:r>
              <a:rPr lang="sl-SI" altLang="sl-SI" sz="2000" dirty="0">
                <a:latin typeface="Calibri" panose="020F0502020204030204" pitchFamily="34" charset="0"/>
                <a:cs typeface="Calibri" panose="020F0502020204030204" pitchFamily="34" charset="0"/>
              </a:rPr>
              <a:t>učbenik Od mravlje do Sonca 1 (založba Modrijan)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3759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porabnik\Desktop\slon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559" y="530021"/>
            <a:ext cx="3901685" cy="2929265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porabnik\Desktop\64660187_kit_sh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26948"/>
            <a:ext cx="3807077" cy="28553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grada vsebine 2"/>
          <p:cNvSpPr txBox="1">
            <a:spLocks/>
          </p:cNvSpPr>
          <p:nvPr/>
        </p:nvSpPr>
        <p:spPr>
          <a:xfrm>
            <a:off x="116851" y="404664"/>
            <a:ext cx="4389039" cy="18722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1881188" algn="l"/>
              </a:tabLst>
            </a:pPr>
            <a:r>
              <a:rPr lang="sl-SI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SINJI KIT </a:t>
            </a:r>
            <a:r>
              <a:rPr lang="sl-SI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največja žival. V dolžino meri 30 metrov, težak je lahko do 180 ton. Podoben je ribi, a koti žive mladiče, ki pri mami sesajo mleko. Spada med </a:t>
            </a:r>
            <a:r>
              <a:rPr lang="sl-SI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SESALCE</a:t>
            </a:r>
            <a:r>
              <a:rPr lang="sl-SI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sl-SI" sz="2000" dirty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grada vsebine 2"/>
          <p:cNvSpPr txBox="1">
            <a:spLocks/>
          </p:cNvSpPr>
          <p:nvPr/>
        </p:nvSpPr>
        <p:spPr>
          <a:xfrm>
            <a:off x="4505890" y="3494568"/>
            <a:ext cx="4389039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SLON</a:t>
            </a:r>
            <a:r>
              <a:rPr lang="sl-SI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največja kopenska žival in lahko tehta do 10 ton. Hrani se z listjem, cvetjem in sadjem ter olesenelimi deli dreves in grmovja. </a:t>
            </a:r>
            <a:endParaRPr lang="sl-SI" sz="2000" dirty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1247336" y="4994026"/>
            <a:ext cx="3102242" cy="1734632"/>
            <a:chOff x="5076056" y="4934728"/>
            <a:chExt cx="3102242" cy="1734632"/>
          </a:xfrm>
        </p:grpSpPr>
        <p:sp>
          <p:nvSpPr>
            <p:cNvPr id="2" name="Oblak 1"/>
            <p:cNvSpPr/>
            <p:nvPr/>
          </p:nvSpPr>
          <p:spPr>
            <a:xfrm>
              <a:off x="5076056" y="4934728"/>
              <a:ext cx="3102242" cy="1734632"/>
            </a:xfrm>
            <a:prstGeom prst="cloudCallout">
              <a:avLst>
                <a:gd name="adj1" fmla="val 55824"/>
                <a:gd name="adj2" fmla="val -50284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6" name="Ograda vsebine 2"/>
            <p:cNvSpPr txBox="1">
              <a:spLocks/>
            </p:cNvSpPr>
            <p:nvPr/>
          </p:nvSpPr>
          <p:spPr>
            <a:xfrm>
              <a:off x="5508104" y="5229200"/>
              <a:ext cx="2160240" cy="1224136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0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Kaj misliš, ali je slon tudi sesalec? Zakaj tako misliš?</a:t>
              </a:r>
              <a:endParaRPr lang="sl-SI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5460574" y="5153972"/>
            <a:ext cx="2699144" cy="1296144"/>
            <a:chOff x="1008760" y="5205906"/>
            <a:chExt cx="2699144" cy="1296144"/>
          </a:xfrm>
        </p:grpSpPr>
        <p:sp>
          <p:nvSpPr>
            <p:cNvPr id="7" name="Zaobljen pravokotni oblaček 6"/>
            <p:cNvSpPr/>
            <p:nvPr/>
          </p:nvSpPr>
          <p:spPr>
            <a:xfrm>
              <a:off x="1008760" y="5205906"/>
              <a:ext cx="2699144" cy="1296144"/>
            </a:xfrm>
            <a:prstGeom prst="wedgeRoundRectCallout">
              <a:avLst>
                <a:gd name="adj1" fmla="val 19741"/>
                <a:gd name="adj2" fmla="val -71213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8" name="Ograda vsebine 2"/>
            <p:cNvSpPr txBox="1">
              <a:spLocks/>
            </p:cNvSpPr>
            <p:nvPr/>
          </p:nvSpPr>
          <p:spPr>
            <a:xfrm>
              <a:off x="1115616" y="5373216"/>
              <a:ext cx="2376264" cy="1080120"/>
            </a:xfrm>
            <a:prstGeom prst="rect">
              <a:avLst/>
            </a:prstGeom>
          </p:spPr>
          <p:txBody>
            <a:bodyPr>
              <a:normAutofit fontScale="925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0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 katero skupino živali spada slon glede na vrsto prehranjevanja?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211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3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porabnik\Desktop\k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3" y="1828916"/>
            <a:ext cx="8573755" cy="224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grada vsebine 2"/>
          <p:cNvSpPr txBox="1">
            <a:spLocks/>
          </p:cNvSpPr>
          <p:nvPr/>
        </p:nvSpPr>
        <p:spPr>
          <a:xfrm>
            <a:off x="246383" y="476672"/>
            <a:ext cx="8214049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Večina živali je manjših. Velike živali so redke, saj potrebujejo za preživetje precej več rastlin ali živali s katerimi se hranijo.</a:t>
            </a:r>
          </a:p>
          <a:p>
            <a:pPr marL="0" indent="0">
              <a:buNone/>
            </a:pPr>
            <a:endParaRPr lang="sl-SI" sz="24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5508104" y="5044534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solidFill>
                  <a:srgbClr val="002060"/>
                </a:solidFill>
              </a:rPr>
              <a:t>Ali poznaš kakšno zelo majhno žival? 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4799678" y="4329457"/>
            <a:ext cx="3299686" cy="1652964"/>
            <a:chOff x="1008760" y="5205906"/>
            <a:chExt cx="2699144" cy="1296144"/>
          </a:xfrm>
        </p:grpSpPr>
        <p:sp>
          <p:nvSpPr>
            <p:cNvPr id="7" name="Zaobljen pravokotni oblaček 6"/>
            <p:cNvSpPr/>
            <p:nvPr/>
          </p:nvSpPr>
          <p:spPr>
            <a:xfrm>
              <a:off x="1008760" y="5205906"/>
              <a:ext cx="2699144" cy="1296144"/>
            </a:xfrm>
            <a:prstGeom prst="wedgeRoundRectCallout">
              <a:avLst>
                <a:gd name="adj1" fmla="val -46960"/>
                <a:gd name="adj2" fmla="val -82148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8" name="Ograda vsebine 2"/>
            <p:cNvSpPr txBox="1">
              <a:spLocks/>
            </p:cNvSpPr>
            <p:nvPr/>
          </p:nvSpPr>
          <p:spPr>
            <a:xfrm>
              <a:off x="1115616" y="5373216"/>
              <a:ext cx="2376264" cy="108012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Koliko slonov bi moralo stopiti na tehtnico, da bi imeli enako maso kot en sinji kit</a:t>
              </a:r>
              <a:r>
                <a:rPr lang="sl-SI" sz="20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  <a:p>
              <a:pPr marL="0" indent="0" algn="ctr">
                <a:buNone/>
              </a:pPr>
              <a:endParaRPr lang="sl-SI" sz="20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645961" y="4574371"/>
            <a:ext cx="2741441" cy="1408050"/>
            <a:chOff x="1008760" y="5205906"/>
            <a:chExt cx="2699144" cy="1296144"/>
          </a:xfrm>
        </p:grpSpPr>
        <p:sp>
          <p:nvSpPr>
            <p:cNvPr id="10" name="Zaobljen pravokotni oblaček 9"/>
            <p:cNvSpPr/>
            <p:nvPr/>
          </p:nvSpPr>
          <p:spPr>
            <a:xfrm>
              <a:off x="1008760" y="5205906"/>
              <a:ext cx="2699144" cy="1296144"/>
            </a:xfrm>
            <a:prstGeom prst="wedgeRoundRectCallout">
              <a:avLst>
                <a:gd name="adj1" fmla="val -1007"/>
                <a:gd name="adj2" fmla="val -68342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11" name="Ograda vsebine 2"/>
            <p:cNvSpPr txBox="1">
              <a:spLocks/>
            </p:cNvSpPr>
            <p:nvPr/>
          </p:nvSpPr>
          <p:spPr>
            <a:xfrm>
              <a:off x="1115616" y="5373216"/>
              <a:ext cx="2376264" cy="108012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0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 koliko zlatih prinašalcev, če eden tehta približno 30 kg?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662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porabnik\Desktop\minuscule-souris-nature-1914196732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702" y="475047"/>
            <a:ext cx="3849397" cy="316643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grada vsebine 2"/>
          <p:cNvSpPr txBox="1">
            <a:spLocks/>
          </p:cNvSpPr>
          <p:nvPr/>
        </p:nvSpPr>
        <p:spPr>
          <a:xfrm>
            <a:off x="107504" y="476672"/>
            <a:ext cx="4608512" cy="15841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l-SI" sz="2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POLJSKA MIŠ </a:t>
            </a:r>
          </a:p>
          <a:p>
            <a:pPr marL="0" indent="0" algn="ctr">
              <a:buNone/>
            </a:pPr>
            <a:r>
              <a:rPr lang="sl-SI" sz="2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dolga od 9 do 12 cm, rep meri 4 cm. </a:t>
            </a:r>
          </a:p>
          <a:p>
            <a:pPr marL="0" indent="0" algn="ctr">
              <a:buNone/>
            </a:pPr>
            <a:r>
              <a:rPr lang="sl-SI" sz="2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Odrasla miš tehta od 20 g do 50 g</a:t>
            </a:r>
            <a:r>
              <a:rPr lang="sl-SI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31" y="3429000"/>
            <a:ext cx="4029000" cy="3038445"/>
          </a:xfrm>
          <a:prstGeom prst="rect">
            <a:avLst/>
          </a:prstGeom>
        </p:spPr>
      </p:pic>
      <p:sp>
        <p:nvSpPr>
          <p:cNvPr id="5" name="Ograda vsebine 2"/>
          <p:cNvSpPr txBox="1">
            <a:spLocks/>
          </p:cNvSpPr>
          <p:nvPr/>
        </p:nvSpPr>
        <p:spPr>
          <a:xfrm>
            <a:off x="4582510" y="4149080"/>
            <a:ext cx="3661898" cy="17568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l-SI" sz="2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Odrasla </a:t>
            </a:r>
            <a:r>
              <a:rPr lang="sl-SI" sz="2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NAGLAVNA UŠ </a:t>
            </a:r>
          </a:p>
          <a:p>
            <a:pPr marL="0" indent="0" algn="ctr">
              <a:buNone/>
            </a:pPr>
            <a:r>
              <a:rPr lang="sl-SI" sz="2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meri od 0,25 do 0,3 cm </a:t>
            </a:r>
          </a:p>
          <a:p>
            <a:pPr marL="0" indent="0" algn="ctr">
              <a:buNone/>
            </a:pPr>
            <a:r>
              <a:rPr lang="sl-SI" sz="2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(to je približno ¼ centimetra).</a:t>
            </a:r>
            <a:endParaRPr lang="sl-SI" sz="2200" dirty="0">
              <a:solidFill>
                <a:schemeClr val="accent3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5796136" y="5729718"/>
            <a:ext cx="2907963" cy="1002339"/>
            <a:chOff x="954176" y="5265204"/>
            <a:chExt cx="2699144" cy="1296144"/>
          </a:xfrm>
        </p:grpSpPr>
        <p:sp>
          <p:nvSpPr>
            <p:cNvPr id="8" name="Zaobljen pravokotni oblaček 7"/>
            <p:cNvSpPr/>
            <p:nvPr/>
          </p:nvSpPr>
          <p:spPr>
            <a:xfrm>
              <a:off x="954176" y="5265204"/>
              <a:ext cx="2699144" cy="1296144"/>
            </a:xfrm>
            <a:prstGeom prst="wedgeRoundRectCallout">
              <a:avLst>
                <a:gd name="adj1" fmla="val -58224"/>
                <a:gd name="adj2" fmla="val -51881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9" name="Ograda vsebine 2"/>
            <p:cNvSpPr txBox="1">
              <a:spLocks/>
            </p:cNvSpPr>
            <p:nvPr/>
          </p:nvSpPr>
          <p:spPr>
            <a:xfrm>
              <a:off x="1115616" y="5373216"/>
              <a:ext cx="2376264" cy="1080120"/>
            </a:xfrm>
            <a:prstGeom prst="rect">
              <a:avLst/>
            </a:prstGeom>
          </p:spPr>
          <p:txBody>
            <a:bodyPr>
              <a:normAutofit fontScale="85000"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0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Koliko uši se mora postaviti druga za drugo, da bodo skupaj dolge 1 cm?</a:t>
              </a:r>
            </a:p>
            <a:p>
              <a:pPr marL="0" indent="0" algn="ctr">
                <a:buNone/>
              </a:pPr>
              <a:endParaRPr lang="sl-SI" sz="20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459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" y="173343"/>
            <a:ext cx="2167136" cy="27089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41" y="172829"/>
            <a:ext cx="2574784" cy="171318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872" y="237667"/>
            <a:ext cx="2450046" cy="163336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962" y="4876519"/>
            <a:ext cx="2400265" cy="180019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42" y="4835971"/>
            <a:ext cx="1392913" cy="197008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836" y="2246326"/>
            <a:ext cx="2385391" cy="19918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415" y="5253141"/>
            <a:ext cx="2101522" cy="138554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527" y="2194489"/>
            <a:ext cx="2237273" cy="22199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25" name="Skupina 24"/>
          <p:cNvGrpSpPr/>
          <p:nvPr/>
        </p:nvGrpSpPr>
        <p:grpSpPr>
          <a:xfrm>
            <a:off x="233680" y="2861996"/>
            <a:ext cx="3794847" cy="2136825"/>
            <a:chOff x="5076056" y="4934728"/>
            <a:chExt cx="3102242" cy="1734632"/>
          </a:xfrm>
        </p:grpSpPr>
        <p:sp>
          <p:nvSpPr>
            <p:cNvPr id="26" name="Oblak 25"/>
            <p:cNvSpPr/>
            <p:nvPr/>
          </p:nvSpPr>
          <p:spPr>
            <a:xfrm>
              <a:off x="5076056" y="4934728"/>
              <a:ext cx="3102242" cy="1734632"/>
            </a:xfrm>
            <a:prstGeom prst="cloudCallout">
              <a:avLst>
                <a:gd name="adj1" fmla="val 23042"/>
                <a:gd name="adj2" fmla="val -72178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7" name="Ograda vsebine 2"/>
            <p:cNvSpPr txBox="1">
              <a:spLocks/>
            </p:cNvSpPr>
            <p:nvPr/>
          </p:nvSpPr>
          <p:spPr>
            <a:xfrm>
              <a:off x="5508104" y="5229200"/>
              <a:ext cx="2160240" cy="122413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0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Kaj misliš, kaj imajo skupnega človek, riba ptica, koza, netopir, kenguru, pes in žaba</a:t>
              </a:r>
              <a:r>
                <a:rPr lang="sl-SI" sz="2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517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9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9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" y="173343"/>
            <a:ext cx="2167136" cy="27089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41" y="172829"/>
            <a:ext cx="2574784" cy="171318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872" y="237667"/>
            <a:ext cx="2450046" cy="163336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962" y="4876519"/>
            <a:ext cx="2400265" cy="180019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42" y="4835971"/>
            <a:ext cx="1392913" cy="197008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836" y="2246326"/>
            <a:ext cx="2385391" cy="19918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415" y="5253141"/>
            <a:ext cx="2101522" cy="138554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527" y="2194489"/>
            <a:ext cx="2237273" cy="22199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77" y="159037"/>
            <a:ext cx="1296438" cy="272024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155" y="4870847"/>
            <a:ext cx="1139598" cy="180587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1086" y="4931262"/>
            <a:ext cx="1323424" cy="171873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085" y="309880"/>
            <a:ext cx="1931620" cy="148478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511" y="2416122"/>
            <a:ext cx="2218170" cy="167643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8" y="5536352"/>
            <a:ext cx="2051720" cy="87690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218" y="186808"/>
            <a:ext cx="1159516" cy="166747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528" y="2410243"/>
            <a:ext cx="1996006" cy="1638512"/>
          </a:xfrm>
          <a:prstGeom prst="rect">
            <a:avLst/>
          </a:prstGeom>
        </p:spPr>
      </p:pic>
      <p:grpSp>
        <p:nvGrpSpPr>
          <p:cNvPr id="25" name="Skupina 24"/>
          <p:cNvGrpSpPr/>
          <p:nvPr/>
        </p:nvGrpSpPr>
        <p:grpSpPr>
          <a:xfrm>
            <a:off x="233680" y="2861996"/>
            <a:ext cx="3794847" cy="2136825"/>
            <a:chOff x="5076056" y="4934728"/>
            <a:chExt cx="3102242" cy="1734632"/>
          </a:xfrm>
        </p:grpSpPr>
        <p:sp>
          <p:nvSpPr>
            <p:cNvPr id="26" name="Oblak 25"/>
            <p:cNvSpPr/>
            <p:nvPr/>
          </p:nvSpPr>
          <p:spPr>
            <a:xfrm>
              <a:off x="5076056" y="4934728"/>
              <a:ext cx="3102242" cy="1734632"/>
            </a:xfrm>
            <a:prstGeom prst="cloudCallout">
              <a:avLst>
                <a:gd name="adj1" fmla="val 23042"/>
                <a:gd name="adj2" fmla="val -72178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7" name="Ograda vsebine 2"/>
            <p:cNvSpPr txBox="1">
              <a:spLocks/>
            </p:cNvSpPr>
            <p:nvPr/>
          </p:nvSpPr>
          <p:spPr>
            <a:xfrm>
              <a:off x="5508104" y="5229200"/>
              <a:ext cx="2160240" cy="122413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0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Kaj misliš, kaj imajo skupnega človek, riba ptica, koza, netopir, kenguru, pes in žaba</a:t>
              </a:r>
              <a:r>
                <a:rPr lang="sl-SI" sz="2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4355976" y="4931262"/>
            <a:ext cx="1862896" cy="1090025"/>
            <a:chOff x="954176" y="5265204"/>
            <a:chExt cx="2699144" cy="1296144"/>
          </a:xfrm>
        </p:grpSpPr>
        <p:sp>
          <p:nvSpPr>
            <p:cNvPr id="29" name="Zaobljen pravokotni oblaček 28"/>
            <p:cNvSpPr/>
            <p:nvPr/>
          </p:nvSpPr>
          <p:spPr>
            <a:xfrm>
              <a:off x="954176" y="5265204"/>
              <a:ext cx="2699144" cy="1296144"/>
            </a:xfrm>
            <a:prstGeom prst="wedgeRoundRectCallout">
              <a:avLst>
                <a:gd name="adj1" fmla="val -16559"/>
                <a:gd name="adj2" fmla="val -48954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30" name="Ograda vsebine 2"/>
            <p:cNvSpPr txBox="1">
              <a:spLocks/>
            </p:cNvSpPr>
            <p:nvPr/>
          </p:nvSpPr>
          <p:spPr>
            <a:xfrm>
              <a:off x="1115616" y="5373216"/>
              <a:ext cx="2376264" cy="108012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Imajo hrbtenico.</a:t>
              </a:r>
              <a:endParaRPr lang="sl-SI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286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značba mesta vsebine 11"/>
          <p:cNvSpPr>
            <a:spLocks noGrp="1"/>
          </p:cNvSpPr>
          <p:nvPr>
            <p:ph sz="half" idx="1"/>
          </p:nvPr>
        </p:nvSpPr>
        <p:spPr>
          <a:xfrm>
            <a:off x="457155" y="476672"/>
            <a:ext cx="7859216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HRBTENICA je sestavljena iz VRETENC, zato je gibljiva. </a:t>
            </a:r>
          </a:p>
          <a:p>
            <a:pPr marL="0" indent="0">
              <a:buNone/>
            </a:pPr>
            <a:r>
              <a:rPr lang="sl-SI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Telesu daje oporo in omogoča gibljivost.</a:t>
            </a:r>
            <a:endParaRPr lang="sl-SI" sz="24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472177" y="1988840"/>
            <a:ext cx="4608512" cy="3524156"/>
            <a:chOff x="445055" y="2366745"/>
            <a:chExt cx="4608512" cy="3524156"/>
          </a:xfrm>
        </p:grpSpPr>
        <p:pic>
          <p:nvPicPr>
            <p:cNvPr id="4" name="Slika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055" y="2366745"/>
              <a:ext cx="4608512" cy="3524156"/>
            </a:xfrm>
            <a:prstGeom prst="rect">
              <a:avLst/>
            </a:prstGeom>
          </p:spPr>
        </p:pic>
        <p:sp>
          <p:nvSpPr>
            <p:cNvPr id="6" name="Ograda vsebine 2"/>
            <p:cNvSpPr txBox="1">
              <a:spLocks/>
            </p:cNvSpPr>
            <p:nvPr/>
          </p:nvSpPr>
          <p:spPr>
            <a:xfrm>
              <a:off x="2287752" y="2574159"/>
              <a:ext cx="1640051" cy="46195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4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hrbtenica</a:t>
              </a:r>
              <a:endParaRPr lang="sl-SI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Označba mesta vsebine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967" y="1994787"/>
            <a:ext cx="3337425" cy="2076035"/>
          </a:xfrm>
        </p:spPr>
      </p:pic>
      <p:sp>
        <p:nvSpPr>
          <p:cNvPr id="10" name="Ograda vsebine 2"/>
          <p:cNvSpPr txBox="1">
            <a:spLocks/>
          </p:cNvSpPr>
          <p:nvPr/>
        </p:nvSpPr>
        <p:spPr>
          <a:xfrm>
            <a:off x="6079161" y="2051993"/>
            <a:ext cx="1640051" cy="46195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l-SI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vretence</a:t>
            </a:r>
            <a:endParaRPr lang="sl-SI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grada vsebine 3" descr="a1017b25f94efc840d812a216d52f7f6.gif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439188" y="1556792"/>
            <a:ext cx="8435325" cy="4673191"/>
          </a:xfrm>
        </p:spPr>
      </p:pic>
    </p:spTree>
    <p:extLst>
      <p:ext uri="{BB962C8B-B14F-4D97-AF65-F5344CB8AC3E}">
        <p14:creationId xmlns:p14="http://schemas.microsoft.com/office/powerpoint/2010/main" val="210031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3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9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8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85" y="1931304"/>
            <a:ext cx="3298992" cy="445438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96952"/>
            <a:ext cx="4860032" cy="3388733"/>
          </a:xfrm>
          <a:prstGeom prst="rect">
            <a:avLst/>
          </a:prstGeom>
        </p:spPr>
      </p:pic>
      <p:sp>
        <p:nvSpPr>
          <p:cNvPr id="10" name="Označba mesta vsebine 11"/>
          <p:cNvSpPr>
            <a:spLocks noGrp="1"/>
          </p:cNvSpPr>
          <p:nvPr>
            <p:ph sz="half" idx="1"/>
          </p:nvPr>
        </p:nvSpPr>
        <p:spPr>
          <a:xfrm>
            <a:off x="612410" y="50157"/>
            <a:ext cx="6554733" cy="5858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l-SI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Živali delimo v dve veliki skupini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5940152" y="1484784"/>
            <a:ext cx="3042938" cy="1385421"/>
            <a:chOff x="5400664" y="294706"/>
            <a:chExt cx="2914672" cy="1567387"/>
          </a:xfrm>
        </p:grpSpPr>
        <p:sp>
          <p:nvSpPr>
            <p:cNvPr id="7" name="Oblak 6"/>
            <p:cNvSpPr/>
            <p:nvPr/>
          </p:nvSpPr>
          <p:spPr>
            <a:xfrm>
              <a:off x="5400664" y="294706"/>
              <a:ext cx="2914672" cy="1567387"/>
            </a:xfrm>
            <a:prstGeom prst="cloudCallout">
              <a:avLst>
                <a:gd name="adj1" fmla="val -54766"/>
                <a:gd name="adj2" fmla="val 44184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" name="Ograda vsebine 2"/>
            <p:cNvSpPr txBox="1">
              <a:spLocks/>
            </p:cNvSpPr>
            <p:nvPr/>
          </p:nvSpPr>
          <p:spPr>
            <a:xfrm>
              <a:off x="5780387" y="473330"/>
              <a:ext cx="2155227" cy="126153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20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Kaj misliš, katere od teh živali so nevretenčarji?</a:t>
              </a:r>
              <a:endParaRPr lang="sl-SI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" name="Označba mesta vsebine 11"/>
          <p:cNvSpPr>
            <a:spLocks noGrp="1"/>
          </p:cNvSpPr>
          <p:nvPr>
            <p:ph sz="half" idx="1"/>
          </p:nvPr>
        </p:nvSpPr>
        <p:spPr>
          <a:xfrm>
            <a:off x="1403648" y="774443"/>
            <a:ext cx="2016224" cy="526189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sl-SI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vretenčarji</a:t>
            </a:r>
          </a:p>
        </p:txBody>
      </p:sp>
      <p:sp>
        <p:nvSpPr>
          <p:cNvPr id="9" name="Označba mesta vsebine 11"/>
          <p:cNvSpPr>
            <a:spLocks noGrp="1"/>
          </p:cNvSpPr>
          <p:nvPr>
            <p:ph sz="half" idx="1"/>
          </p:nvPr>
        </p:nvSpPr>
        <p:spPr>
          <a:xfrm>
            <a:off x="3995936" y="774444"/>
            <a:ext cx="2016224" cy="526189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sl-SI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nevretenčarji</a:t>
            </a:r>
          </a:p>
        </p:txBody>
      </p:sp>
      <p:sp>
        <p:nvSpPr>
          <p:cNvPr id="12" name="Označba mesta vsebine 11"/>
          <p:cNvSpPr>
            <a:spLocks noGrp="1"/>
          </p:cNvSpPr>
          <p:nvPr>
            <p:ph sz="half" idx="1"/>
          </p:nvPr>
        </p:nvSpPr>
        <p:spPr>
          <a:xfrm>
            <a:off x="1309043" y="1340262"/>
            <a:ext cx="2269255" cy="5059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sl-SI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 hrbtenico</a:t>
            </a:r>
          </a:p>
        </p:txBody>
      </p:sp>
      <p:sp>
        <p:nvSpPr>
          <p:cNvPr id="13" name="Označba mesta vsebine 11"/>
          <p:cNvSpPr>
            <a:spLocks noGrp="1"/>
          </p:cNvSpPr>
          <p:nvPr>
            <p:ph sz="half" idx="1"/>
          </p:nvPr>
        </p:nvSpPr>
        <p:spPr>
          <a:xfrm>
            <a:off x="3833664" y="1340983"/>
            <a:ext cx="2592288" cy="5059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nimajo hrbtenice</a:t>
            </a:r>
          </a:p>
        </p:txBody>
      </p:sp>
      <p:cxnSp>
        <p:nvCxnSpPr>
          <p:cNvPr id="4" name="Raven puščični povezovalnik 3"/>
          <p:cNvCxnSpPr>
            <a:endCxn id="8" idx="0"/>
          </p:cNvCxnSpPr>
          <p:nvPr/>
        </p:nvCxnSpPr>
        <p:spPr>
          <a:xfrm flipH="1">
            <a:off x="2411760" y="476672"/>
            <a:ext cx="907305" cy="29777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Raven puščični povezovalnik 13"/>
          <p:cNvCxnSpPr>
            <a:endCxn id="9" idx="0"/>
          </p:cNvCxnSpPr>
          <p:nvPr/>
        </p:nvCxnSpPr>
        <p:spPr>
          <a:xfrm>
            <a:off x="4283968" y="476672"/>
            <a:ext cx="720080" cy="29777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34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3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1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6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2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1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4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9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8" grpId="0" build="p" animBg="1"/>
      <p:bldP spid="9" grpId="0" build="p" animBg="1"/>
      <p:bldP spid="12" grpId="0" build="p"/>
      <p:bldP spid="1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ril">
  <a:themeElements>
    <a:clrScheme name="Modra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kril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ri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Skril</Template>
  <TotalTime>729</TotalTime>
  <Words>897</Words>
  <Application>Microsoft Office PowerPoint</Application>
  <PresentationFormat>Diaprojekcija na zaslonu (4:3)</PresentationFormat>
  <Paragraphs>206</Paragraphs>
  <Slides>23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Calisto MT</vt:lpstr>
      <vt:lpstr>Trebuchet MS</vt:lpstr>
      <vt:lpstr>Wingdings</vt:lpstr>
      <vt:lpstr>Wingdings 2</vt:lpstr>
      <vt:lpstr>Skril</vt:lpstr>
      <vt:lpstr>KRALJESTVO ŽIVALI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Živali s hrbtenico – vretenčarji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Živali brez hrbtenice – nevretenčarji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KRALJESTVO ŽIVALI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KRALJESTVO ŽIVALI</dc:title>
  <dc:creator>Jana Ovsenik</dc:creator>
  <cp:lastModifiedBy>Jana O</cp:lastModifiedBy>
  <cp:revision>83</cp:revision>
  <dcterms:created xsi:type="dcterms:W3CDTF">2016-06-04T19:55:17Z</dcterms:created>
  <dcterms:modified xsi:type="dcterms:W3CDTF">2020-06-05T17:50:25Z</dcterms:modified>
</cp:coreProperties>
</file>