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slov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17" name="Podnaslov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l-SI" smtClean="0"/>
              <a:t>Kliknite, če želite urediti slog podnaslova matrice</a:t>
            </a:r>
            <a:endParaRPr kumimoji="0" lang="en-US"/>
          </a:p>
        </p:txBody>
      </p:sp>
      <p:sp>
        <p:nvSpPr>
          <p:cNvPr id="30" name="Ograda datuma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F9507-69AB-46D5-BF2A-9F45D5890E54}" type="datetimeFigureOut">
              <a:rPr lang="sl-SI" smtClean="0"/>
              <a:t>6. 09. 2020</a:t>
            </a:fld>
            <a:endParaRPr lang="sl-SI"/>
          </a:p>
        </p:txBody>
      </p:sp>
      <p:sp>
        <p:nvSpPr>
          <p:cNvPr id="19" name="Ograda no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27" name="Ograda številke diapozitiva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03586-16E3-47DE-8F04-2BBC1760D855}" type="slidenum">
              <a:rPr lang="sl-SI" smtClean="0"/>
              <a:t>‹#›</a:t>
            </a:fld>
            <a:endParaRPr lang="sl-S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F9507-69AB-46D5-BF2A-9F45D5890E54}" type="datetimeFigureOut">
              <a:rPr lang="sl-SI" smtClean="0"/>
              <a:t>6. 09. 2020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03586-16E3-47DE-8F04-2BBC1760D855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F9507-69AB-46D5-BF2A-9F45D5890E54}" type="datetimeFigureOut">
              <a:rPr lang="sl-SI" smtClean="0"/>
              <a:t>6. 09. 2020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03586-16E3-47DE-8F04-2BBC1760D855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F9507-69AB-46D5-BF2A-9F45D5890E54}" type="datetimeFigureOut">
              <a:rPr lang="sl-SI" smtClean="0"/>
              <a:t>6. 09. 2020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03586-16E3-47DE-8F04-2BBC1760D855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F9507-69AB-46D5-BF2A-9F45D5890E54}" type="datetimeFigureOut">
              <a:rPr lang="sl-SI" smtClean="0"/>
              <a:t>6. 09. 2020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03586-16E3-47DE-8F04-2BBC1760D855}" type="slidenum">
              <a:rPr lang="sl-SI" smtClean="0"/>
              <a:t>‹#›</a:t>
            </a:fld>
            <a:endParaRPr lang="sl-S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F9507-69AB-46D5-BF2A-9F45D5890E54}" type="datetimeFigureOut">
              <a:rPr lang="sl-SI" smtClean="0"/>
              <a:t>6. 09. 2020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03586-16E3-47DE-8F04-2BBC1760D855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F9507-69AB-46D5-BF2A-9F45D5890E54}" type="datetimeFigureOut">
              <a:rPr lang="sl-SI" smtClean="0"/>
              <a:t>6. 09. 2020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03586-16E3-47DE-8F04-2BBC1760D855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F9507-69AB-46D5-BF2A-9F45D5890E54}" type="datetimeFigureOut">
              <a:rPr lang="sl-SI" smtClean="0"/>
              <a:t>6. 09. 2020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03586-16E3-47DE-8F04-2BBC1760D855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F9507-69AB-46D5-BF2A-9F45D5890E54}" type="datetimeFigureOut">
              <a:rPr lang="sl-SI" smtClean="0"/>
              <a:t>6. 09. 2020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03586-16E3-47DE-8F04-2BBC1760D855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F9507-69AB-46D5-BF2A-9F45D5890E54}" type="datetimeFigureOut">
              <a:rPr lang="sl-SI" smtClean="0"/>
              <a:t>6. 09. 2020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03586-16E3-47DE-8F04-2BBC1760D855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dreži in zaokroži en kot pravokotnika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kotni trikotnik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F9507-69AB-46D5-BF2A-9F45D5890E54}" type="datetimeFigureOut">
              <a:rPr lang="sl-SI" smtClean="0"/>
              <a:t>6. 09. 2020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9303586-16E3-47DE-8F04-2BBC1760D855}" type="slidenum">
              <a:rPr lang="sl-SI" smtClean="0"/>
              <a:t>‹#›</a:t>
            </a:fld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l-SI" smtClean="0"/>
              <a:t>Kliknite ikono, če želite dodati sliko</a:t>
            </a:r>
            <a:endParaRPr kumimoji="0" lang="en-US" dirty="0"/>
          </a:p>
        </p:txBody>
      </p:sp>
      <p:sp>
        <p:nvSpPr>
          <p:cNvPr id="10" name="Prostoročno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Prostoročno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ročno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Prostoročno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Ograda naslova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0" name="Ograda besedila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  <a:p>
            <a:pPr lvl="1" eaLnBrk="1" latinLnBrk="0" hangingPunct="1"/>
            <a:r>
              <a:rPr kumimoji="0" lang="sl-SI" smtClean="0"/>
              <a:t>Druga raven</a:t>
            </a:r>
          </a:p>
          <a:p>
            <a:pPr lvl="2" eaLnBrk="1" latinLnBrk="0" hangingPunct="1"/>
            <a:r>
              <a:rPr kumimoji="0" lang="sl-SI" smtClean="0"/>
              <a:t>Tretja raven</a:t>
            </a:r>
          </a:p>
          <a:p>
            <a:pPr lvl="3" eaLnBrk="1" latinLnBrk="0" hangingPunct="1"/>
            <a:r>
              <a:rPr kumimoji="0" lang="sl-SI" smtClean="0"/>
              <a:t>Četrta raven</a:t>
            </a:r>
          </a:p>
          <a:p>
            <a:pPr lvl="4" eaLnBrk="1" latinLnBrk="0" hangingPunct="1"/>
            <a:r>
              <a:rPr kumimoji="0" lang="sl-SI" smtClean="0"/>
              <a:t>Peta raven</a:t>
            </a:r>
            <a:endParaRPr kumimoji="0" lang="en-US"/>
          </a:p>
        </p:txBody>
      </p:sp>
      <p:sp>
        <p:nvSpPr>
          <p:cNvPr id="10" name="Ograda datuma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93F9507-69AB-46D5-BF2A-9F45D5890E54}" type="datetimeFigureOut">
              <a:rPr lang="sl-SI" smtClean="0"/>
              <a:t>6. 09. 2020</a:t>
            </a:fld>
            <a:endParaRPr lang="sl-SI"/>
          </a:p>
        </p:txBody>
      </p:sp>
      <p:sp>
        <p:nvSpPr>
          <p:cNvPr id="22" name="Ograda no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18" name="Ograda številke diapozitiva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9303586-16E3-47DE-8F04-2BBC1760D855}" type="slidenum">
              <a:rPr lang="sl-SI" smtClean="0"/>
              <a:t>‹#›</a:t>
            </a:fld>
            <a:endParaRPr lang="sl-SI"/>
          </a:p>
        </p:txBody>
      </p:sp>
      <p:grpSp>
        <p:nvGrpSpPr>
          <p:cNvPr id="2" name="Skupin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Prostoročno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Prostoročno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395536" y="1196752"/>
            <a:ext cx="8458200" cy="1222375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sl-SI" b="1" dirty="0" smtClean="0"/>
              <a:t>MEDVRSTNIŠKO NASILJE: PREPOZNAVANJE, UKREPANJE</a:t>
            </a:r>
            <a:r>
              <a:rPr lang="sl-SI" dirty="0" smtClean="0"/>
              <a:t/>
            </a:r>
            <a:br>
              <a:rPr lang="sl-SI" dirty="0" smtClean="0"/>
            </a:br>
            <a:endParaRPr lang="sl-SI" dirty="0" smtClean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sl-SI" dirty="0" smtClean="0"/>
          </a:p>
        </p:txBody>
      </p:sp>
      <p:pic>
        <p:nvPicPr>
          <p:cNvPr id="10244" name="Slika 3" descr="http://www.ednevnik.si/uploads/p/prince129/3200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68538" y="3213100"/>
            <a:ext cx="4279900" cy="316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slov 1"/>
          <p:cNvSpPr>
            <a:spLocks noGrp="1"/>
          </p:cNvSpPr>
          <p:nvPr>
            <p:ph type="title"/>
          </p:nvPr>
        </p:nvSpPr>
        <p:spPr>
          <a:xfrm>
            <a:off x="457200" y="333375"/>
            <a:ext cx="8229600" cy="12954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l-SI" sz="4500" b="1" smtClean="0"/>
              <a:t>KAJ JE MEDVRSTNIŠKO NASILJE?</a:t>
            </a:r>
            <a:br>
              <a:rPr lang="sl-SI" sz="4500" b="1" smtClean="0"/>
            </a:br>
            <a:endParaRPr lang="sl-SI" sz="4500" b="1" smtClean="0"/>
          </a:p>
        </p:txBody>
      </p:sp>
      <p:sp>
        <p:nvSpPr>
          <p:cNvPr id="13315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l-SI" altLang="sl-SI" smtClean="0"/>
              <a:t>Olweus (1993; povzeto po Pečjak 2014) ¨pravi, da o medvrstniškem nasilju govorimo, kadar je neki učenec </a:t>
            </a:r>
            <a:r>
              <a:rPr lang="sl-SI" altLang="sl-SI" b="1" smtClean="0"/>
              <a:t>v daljšem časovnem obdobju </a:t>
            </a:r>
            <a:r>
              <a:rPr lang="sl-SI" altLang="sl-SI" i="1" smtClean="0"/>
              <a:t>večkrat</a:t>
            </a:r>
            <a:r>
              <a:rPr lang="sl-SI" altLang="sl-SI" smtClean="0"/>
              <a:t> izpostavljen agresivnemu vedenju oziroma negativnim dejanjem, ki jih je povzročil njegov vrstnik ali skupina vrstnikov¨. </a:t>
            </a:r>
          </a:p>
          <a:p>
            <a:pPr eaLnBrk="1" hangingPunct="1"/>
            <a:endParaRPr lang="sl-SI" altLang="sl-SI" smtClean="0"/>
          </a:p>
        </p:txBody>
      </p:sp>
      <p:pic>
        <p:nvPicPr>
          <p:cNvPr id="13316" name="Picture 5" descr="http://static-1.mojvideo.com/foto116405-7909-229303/slik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34075" y="4518025"/>
            <a:ext cx="2895600" cy="217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7" descr="http://images.24ur.com/media/images/600xX/Apr2007/16181284.jpg?d41d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00338" y="4518025"/>
            <a:ext cx="3233737" cy="2151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l-SI" b="1" smtClean="0"/>
              <a:t>VRSTE MEDVRSTNIŠKEGA NASILJA</a:t>
            </a:r>
          </a:p>
        </p:txBody>
      </p:sp>
      <p:sp>
        <p:nvSpPr>
          <p:cNvPr id="1536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l-SI" altLang="sl-SI" smtClean="0"/>
              <a:t>Sullivan (2011) medvrstniško nasilje deli na:</a:t>
            </a:r>
          </a:p>
          <a:p>
            <a:pPr eaLnBrk="1" hangingPunct="1"/>
            <a:r>
              <a:rPr lang="sl-SI" altLang="sl-SI" smtClean="0"/>
              <a:t>- </a:t>
            </a:r>
            <a:r>
              <a:rPr lang="sl-SI" altLang="sl-SI" b="1" smtClean="0"/>
              <a:t>fizično</a:t>
            </a:r>
            <a:r>
              <a:rPr lang="sl-SI" altLang="sl-SI" smtClean="0"/>
              <a:t> in </a:t>
            </a:r>
          </a:p>
          <a:p>
            <a:pPr eaLnBrk="1" hangingPunct="1"/>
            <a:r>
              <a:rPr lang="sl-SI" altLang="sl-SI" smtClean="0"/>
              <a:t>- </a:t>
            </a:r>
            <a:r>
              <a:rPr lang="sl-SI" altLang="sl-SI" b="1" smtClean="0"/>
              <a:t>psihično</a:t>
            </a:r>
            <a:r>
              <a:rPr lang="sl-SI" altLang="sl-SI" smtClean="0"/>
              <a:t> nasilje.</a:t>
            </a:r>
          </a:p>
          <a:p>
            <a:pPr eaLnBrk="1" hangingPunct="1">
              <a:buFont typeface="Arial" charset="0"/>
              <a:buNone/>
            </a:pPr>
            <a:r>
              <a:rPr lang="sl-SI" altLang="sl-SI" smtClean="0"/>
              <a:t>Psihično nasilje pa deli še na:</a:t>
            </a:r>
          </a:p>
          <a:p>
            <a:pPr eaLnBrk="1" hangingPunct="1"/>
            <a:r>
              <a:rPr lang="sl-SI" altLang="sl-SI" smtClean="0"/>
              <a:t>- </a:t>
            </a:r>
            <a:r>
              <a:rPr lang="sl-SI" altLang="sl-SI" u="sng" smtClean="0"/>
              <a:t>verbalno</a:t>
            </a:r>
            <a:r>
              <a:rPr lang="sl-SI" altLang="sl-SI" smtClean="0"/>
              <a:t> in </a:t>
            </a:r>
          </a:p>
          <a:p>
            <a:pPr eaLnBrk="1" hangingPunct="1"/>
            <a:r>
              <a:rPr lang="sl-SI" altLang="sl-SI" smtClean="0"/>
              <a:t>- </a:t>
            </a:r>
            <a:r>
              <a:rPr lang="sl-SI" altLang="sl-SI" u="sng" smtClean="0"/>
              <a:t>neverbalno</a:t>
            </a:r>
            <a:r>
              <a:rPr lang="sl-SI" altLang="sl-SI" smtClean="0"/>
              <a:t> nasilje.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l-SI" b="1" dirty="0" smtClean="0"/>
              <a:t>Fizično/direktno MVN</a:t>
            </a:r>
            <a:r>
              <a:rPr lang="sl-SI" dirty="0" smtClean="0"/>
              <a:t>: </a:t>
            </a:r>
            <a:br>
              <a:rPr lang="sl-SI" dirty="0" smtClean="0"/>
            </a:br>
            <a:endParaRPr lang="sl-SI" dirty="0" smtClean="0"/>
          </a:p>
        </p:txBody>
      </p:sp>
      <p:sp>
        <p:nvSpPr>
          <p:cNvPr id="8195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sl-SI" b="1" dirty="0" smtClean="0"/>
              <a:t>pretepi s poškodbami,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sl-SI" b="1" dirty="0" smtClean="0"/>
              <a:t>namerno brcanje,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sl-SI" b="1" dirty="0" smtClean="0"/>
              <a:t>odrivanje, prerivanje,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sl-SI" b="1" dirty="0" smtClean="0"/>
              <a:t>lasanje,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sl-SI" b="1" dirty="0" smtClean="0"/>
              <a:t>stiskanje, potiskanje,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sl-SI" b="1" dirty="0" smtClean="0"/>
              <a:t>pljuvanje, grizenje, praskanje,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sl-SI" b="1" dirty="0" smtClean="0"/>
              <a:t>omejevanje gibanja,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sl-SI" b="1" dirty="0" smtClean="0"/>
              <a:t>namerno poškodovanje lastnine posameznika.</a:t>
            </a:r>
          </a:p>
        </p:txBody>
      </p:sp>
      <p:pic>
        <p:nvPicPr>
          <p:cNvPr id="16388" name="Slika 34" descr="http://www.zenska.si/files/2012/03/photoxpress_176874121-660x44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76825" y="1484313"/>
            <a:ext cx="3602038" cy="240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l-SI" b="1" smtClean="0"/>
              <a:t>Psihično/posredno MVN:</a:t>
            </a:r>
            <a:endParaRPr lang="sl-SI" smtClean="0"/>
          </a:p>
        </p:txBody>
      </p:sp>
      <p:sp>
        <p:nvSpPr>
          <p:cNvPr id="17411" name="Ograda vsebine 2"/>
          <p:cNvSpPr>
            <a:spLocks noGrp="1"/>
          </p:cNvSpPr>
          <p:nvPr>
            <p:ph idx="1"/>
          </p:nvPr>
        </p:nvSpPr>
        <p:spPr>
          <a:xfrm>
            <a:off x="457200" y="1600200"/>
            <a:ext cx="8291513" cy="5257800"/>
          </a:xfrm>
        </p:spPr>
        <p:txBody>
          <a:bodyPr>
            <a:normAutofit/>
          </a:bodyPr>
          <a:lstStyle/>
          <a:p>
            <a:pPr eaLnBrk="1" hangingPunct="1"/>
            <a:r>
              <a:rPr lang="sl-SI" altLang="sl-SI" b="1" i="1" smtClean="0"/>
              <a:t>napad na posameznikovo </a:t>
            </a:r>
          </a:p>
          <a:p>
            <a:pPr eaLnBrk="1" hangingPunct="1">
              <a:buFont typeface="Wingdings 2" pitchFamily="18" charset="2"/>
              <a:buNone/>
            </a:pPr>
            <a:r>
              <a:rPr lang="sl-SI" altLang="sl-SI" b="1" i="1" smtClean="0"/>
              <a:t>notranjost, vendar pogosto brez </a:t>
            </a:r>
          </a:p>
          <a:p>
            <a:pPr eaLnBrk="1" hangingPunct="1">
              <a:buFont typeface="Wingdings 2" pitchFamily="18" charset="2"/>
              <a:buNone/>
            </a:pPr>
            <a:r>
              <a:rPr lang="sl-SI" altLang="sl-SI" b="1" i="1" smtClean="0"/>
              <a:t>fizičnih znakov</a:t>
            </a:r>
          </a:p>
          <a:p>
            <a:pPr algn="just" eaLnBrk="1" hangingPunct="1">
              <a:buFont typeface="Arial" charset="0"/>
              <a:buNone/>
            </a:pPr>
            <a:endParaRPr lang="sl-SI" altLang="sl-SI" b="1" u="sng" smtClean="0"/>
          </a:p>
          <a:p>
            <a:pPr algn="just" eaLnBrk="1" hangingPunct="1">
              <a:buFont typeface="Arial" charset="0"/>
              <a:buNone/>
            </a:pPr>
            <a:r>
              <a:rPr lang="sl-SI" altLang="sl-SI" b="1" u="sng" smtClean="0"/>
              <a:t>Verbalno nasilje:</a:t>
            </a:r>
            <a:r>
              <a:rPr lang="sl-SI" altLang="sl-SI" b="1" smtClean="0"/>
              <a:t> </a:t>
            </a:r>
            <a:r>
              <a:rPr lang="sl-SI" altLang="sl-SI" sz="2500" b="1" smtClean="0"/>
              <a:t>žaljivke, zmerljivke, razširjanje</a:t>
            </a:r>
          </a:p>
          <a:p>
            <a:pPr algn="just" eaLnBrk="1" hangingPunct="1">
              <a:buFont typeface="Arial" charset="0"/>
              <a:buNone/>
            </a:pPr>
            <a:r>
              <a:rPr lang="sl-SI" altLang="sl-SI" sz="2500" b="1" smtClean="0"/>
              <a:t>lažnih govoric, hujskanje prijateljev, grožnje,</a:t>
            </a:r>
          </a:p>
          <a:p>
            <a:pPr algn="just" eaLnBrk="1" hangingPunct="1">
              <a:buFont typeface="Arial" charset="0"/>
              <a:buNone/>
            </a:pPr>
            <a:r>
              <a:rPr lang="sl-SI" altLang="sl-SI" sz="2500" b="1" smtClean="0"/>
              <a:t>povezane z izsiljevanjem za denar, opazke,</a:t>
            </a:r>
          </a:p>
          <a:p>
            <a:pPr algn="just" eaLnBrk="1" hangingPunct="1">
              <a:buFont typeface="Arial" charset="0"/>
              <a:buNone/>
            </a:pPr>
            <a:r>
              <a:rPr lang="sl-SI" altLang="sl-SI" sz="2500" b="1" smtClean="0"/>
              <a:t>spakovanje.</a:t>
            </a:r>
          </a:p>
          <a:p>
            <a:pPr eaLnBrk="1" hangingPunct="1">
              <a:buFont typeface="Arial" charset="0"/>
              <a:buNone/>
            </a:pPr>
            <a:r>
              <a:rPr lang="sl-SI" altLang="sl-SI" b="1" u="sng" smtClean="0"/>
              <a:t>Neverbalno nasilje:</a:t>
            </a:r>
            <a:r>
              <a:rPr lang="sl-SI" altLang="sl-SI" b="1" smtClean="0"/>
              <a:t> </a:t>
            </a:r>
            <a:r>
              <a:rPr lang="sl-SI" altLang="sl-SI" sz="2500" b="1" smtClean="0"/>
              <a:t>socialno izključevanje</a:t>
            </a:r>
          </a:p>
          <a:p>
            <a:pPr eaLnBrk="1" hangingPunct="1">
              <a:buFont typeface="Arial" charset="0"/>
              <a:buNone/>
            </a:pPr>
            <a:r>
              <a:rPr lang="sl-SI" altLang="sl-SI" sz="2500" b="1" smtClean="0"/>
              <a:t>osamitev, ignoriranje; uničevanje prijateljstva.</a:t>
            </a:r>
          </a:p>
          <a:p>
            <a:pPr eaLnBrk="1" hangingPunct="1"/>
            <a:endParaRPr lang="sl-SI" altLang="sl-SI" smtClean="0"/>
          </a:p>
          <a:p>
            <a:pPr eaLnBrk="1" hangingPunct="1"/>
            <a:endParaRPr lang="sl-SI" altLang="sl-SI" smtClean="0"/>
          </a:p>
        </p:txBody>
      </p:sp>
      <p:pic>
        <p:nvPicPr>
          <p:cNvPr id="17412" name="Picture 5" descr="http://filternet.si/content/uploads/2013/03/img11942-300x30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32588" y="188913"/>
            <a:ext cx="22098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l-SI" smtClean="0"/>
              <a:t> </a:t>
            </a:r>
            <a:r>
              <a:rPr lang="sl-SI" b="1" smtClean="0"/>
              <a:t>Posebni obliki MVN</a:t>
            </a:r>
          </a:p>
        </p:txBody>
      </p:sp>
      <p:sp>
        <p:nvSpPr>
          <p:cNvPr id="18435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Arial" charset="0"/>
              <a:buNone/>
            </a:pPr>
            <a:r>
              <a:rPr lang="sl-SI" altLang="sl-SI" b="1" smtClean="0"/>
              <a:t>Spolno in spletno nasilje</a:t>
            </a:r>
            <a:r>
              <a:rPr lang="sl-SI" altLang="sl-SI" smtClean="0"/>
              <a:t>:</a:t>
            </a:r>
          </a:p>
          <a:p>
            <a:pPr algn="ctr" eaLnBrk="1" hangingPunct="1">
              <a:buFont typeface="Arial" charset="0"/>
              <a:buNone/>
            </a:pPr>
            <a:endParaRPr lang="sl-SI" altLang="sl-SI" sz="2000" smtClean="0"/>
          </a:p>
          <a:p>
            <a:pPr eaLnBrk="1" hangingPunct="1"/>
            <a:r>
              <a:rPr lang="sl-SI" altLang="sl-SI" smtClean="0"/>
              <a:t>Spolno nasilje: </a:t>
            </a:r>
            <a:r>
              <a:rPr lang="sl-SI" altLang="sl-SI" sz="2500" smtClean="0"/>
              <a:t>otipavanje, spolno nadlegovanje (tako fizično kot psihično nasilje).</a:t>
            </a:r>
          </a:p>
          <a:p>
            <a:pPr eaLnBrk="1" hangingPunct="1"/>
            <a:r>
              <a:rPr lang="sl-SI" altLang="sl-SI" smtClean="0"/>
              <a:t>Spletno ali cyber nasilje: </a:t>
            </a:r>
            <a:r>
              <a:rPr lang="sl-SI" altLang="sl-SI" sz="2500" smtClean="0"/>
              <a:t>širjenje groženj, neresničnih informacij po spletu (psihično nasilje). </a:t>
            </a:r>
          </a:p>
          <a:p>
            <a:pPr algn="r" eaLnBrk="1" hangingPunct="1">
              <a:buFont typeface="Arial" charset="0"/>
              <a:buNone/>
            </a:pPr>
            <a:r>
              <a:rPr lang="sl-SI" altLang="sl-SI" sz="2000" smtClean="0"/>
              <a:t>Sullivan (2011) </a:t>
            </a:r>
          </a:p>
        </p:txBody>
      </p:sp>
      <p:pic>
        <p:nvPicPr>
          <p:cNvPr id="18436" name="Picture 5" descr="https://encrypted-tbn0.gstatic.com/images?q=tbn:ANd9GcR0MFAMKsWltLV-5G5NLqukIgrDCSV4AOCFwZ7Do_OE4zPEErO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4797425"/>
            <a:ext cx="2913063" cy="184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Picture 7" descr="http://images.24ur.com/media/images/600xX/Jan2011/60606638.jpg?d41d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79838" y="4760913"/>
            <a:ext cx="2736850" cy="189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l-SI" b="1" dirty="0" smtClean="0"/>
              <a:t>LITERATURA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68313" y="1557338"/>
            <a:ext cx="8229600" cy="452596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sl-SI" sz="2500" dirty="0" smtClean="0"/>
              <a:t>Pečjak</a:t>
            </a:r>
            <a:r>
              <a:rPr lang="sl-SI" sz="2500" dirty="0" smtClean="0"/>
              <a:t>, S. </a:t>
            </a:r>
            <a:r>
              <a:rPr lang="sl-SI" sz="2500" dirty="0" smtClean="0"/>
              <a:t>(2014). </a:t>
            </a:r>
            <a:r>
              <a:rPr lang="sl-SI" sz="2500" i="1" dirty="0" err="1" smtClean="0"/>
              <a:t>Medvrstniško</a:t>
            </a:r>
            <a:r>
              <a:rPr lang="sl-SI" sz="2500" i="1" dirty="0" smtClean="0"/>
              <a:t> nasilje v šoli</a:t>
            </a:r>
            <a:r>
              <a:rPr lang="sl-SI" sz="2500" dirty="0" smtClean="0"/>
              <a:t>. Ljubljana: Znanstvena založba Filozofske fakultete Univerze v Ljubljani.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sl-SI" sz="2500" smtClean="0"/>
              <a:t>Sullivan</a:t>
            </a:r>
            <a:r>
              <a:rPr lang="sl-SI" sz="2500" dirty="0" smtClean="0"/>
              <a:t>, K. (2011). </a:t>
            </a:r>
            <a:r>
              <a:rPr lang="sl-SI" sz="2500" i="1" dirty="0" err="1" smtClean="0"/>
              <a:t>The</a:t>
            </a:r>
            <a:r>
              <a:rPr lang="sl-SI" sz="2500" i="1" dirty="0" smtClean="0"/>
              <a:t> </a:t>
            </a:r>
            <a:r>
              <a:rPr lang="sl-SI" sz="2500" i="1" dirty="0" err="1" smtClean="0"/>
              <a:t>anti</a:t>
            </a:r>
            <a:r>
              <a:rPr lang="sl-SI" sz="2500" i="1" dirty="0" smtClean="0"/>
              <a:t>-</a:t>
            </a:r>
            <a:r>
              <a:rPr lang="sl-SI" sz="2500" i="1" dirty="0" err="1" smtClean="0"/>
              <a:t>bullying</a:t>
            </a:r>
            <a:r>
              <a:rPr lang="sl-SI" sz="2500" i="1" dirty="0" smtClean="0"/>
              <a:t> </a:t>
            </a:r>
            <a:r>
              <a:rPr lang="sl-SI" sz="2500" i="1" dirty="0" err="1" smtClean="0"/>
              <a:t>handbook</a:t>
            </a:r>
            <a:r>
              <a:rPr lang="sl-SI" sz="2500" i="1" dirty="0" smtClean="0"/>
              <a:t>. </a:t>
            </a:r>
            <a:r>
              <a:rPr lang="sl-SI" sz="2500" dirty="0" smtClean="0"/>
              <a:t>London: Oxford </a:t>
            </a:r>
            <a:r>
              <a:rPr lang="sl-SI" sz="2500" dirty="0" err="1" smtClean="0"/>
              <a:t>Univeristy</a:t>
            </a:r>
            <a:r>
              <a:rPr lang="sl-SI" sz="2500" dirty="0" smtClean="0"/>
              <a:t> </a:t>
            </a:r>
            <a:r>
              <a:rPr lang="sl-SI" sz="2500" dirty="0" err="1" smtClean="0"/>
              <a:t>Press</a:t>
            </a:r>
            <a:r>
              <a:rPr lang="sl-SI" sz="2500" dirty="0" smtClean="0"/>
              <a:t>. </a:t>
            </a:r>
            <a:endParaRPr lang="sl-SI" sz="25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sl-SI" sz="2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otek">
  <a:themeElements>
    <a:clrScheme name="Pote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Pote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ote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</TotalTime>
  <Words>256</Words>
  <Application>Microsoft Office PowerPoint</Application>
  <PresentationFormat>Diaprojekcija na zaslonu (4:3)</PresentationFormat>
  <Paragraphs>39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7</vt:i4>
      </vt:variant>
    </vt:vector>
  </HeadingPairs>
  <TitlesOfParts>
    <vt:vector size="8" baseType="lpstr">
      <vt:lpstr>Potek</vt:lpstr>
      <vt:lpstr>MEDVRSTNIŠKO NASILJE: PREPOZNAVANJE, UKREPANJE </vt:lpstr>
      <vt:lpstr>KAJ JE MEDVRSTNIŠKO NASILJE? </vt:lpstr>
      <vt:lpstr>VRSTE MEDVRSTNIŠKEGA NASILJA</vt:lpstr>
      <vt:lpstr>Fizično/direktno MVN:  </vt:lpstr>
      <vt:lpstr>Psihično/posredno MVN:</vt:lpstr>
      <vt:lpstr> Posebni obliki MVN</vt:lpstr>
      <vt:lpstr>LITERATURA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MEDVRSTNIŠKO NASILJE: PREPOZNAVANJE, UKREPANJE </dc:title>
  <dc:creator>Uporabnik sistema Windows</dc:creator>
  <cp:lastModifiedBy>Uporabnik sistema Windows</cp:lastModifiedBy>
  <cp:revision>1</cp:revision>
  <dcterms:created xsi:type="dcterms:W3CDTF">2020-09-06T19:40:29Z</dcterms:created>
  <dcterms:modified xsi:type="dcterms:W3CDTF">2020-09-06T19:45:40Z</dcterms:modified>
</cp:coreProperties>
</file>