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81" r:id="rId3"/>
    <p:sldId id="282" r:id="rId4"/>
    <p:sldId id="285" r:id="rId5"/>
    <p:sldId id="286" r:id="rId6"/>
    <p:sldId id="287" r:id="rId7"/>
    <p:sldId id="288" r:id="rId8"/>
    <p:sldId id="289" r:id="rId9"/>
    <p:sldId id="29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91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A0042-9287-4873-A02B-1C618037E3DD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69A1B-DC98-40F9-95DA-C605C40B0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662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193304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1525" y="2852936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63691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D44525F-2D3B-4277-AF49-D8AD29F6CD18}" type="datetimeFigureOut">
              <a:rPr lang="en-GB" smtClean="0"/>
              <a:t>05/08/2015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284003"/>
            <a:ext cx="7848600" cy="1309985"/>
          </a:xfrm>
        </p:spPr>
        <p:txBody>
          <a:bodyPr/>
          <a:lstStyle/>
          <a:p>
            <a:pPr algn="r"/>
            <a:r>
              <a:rPr lang="sl-SI" dirty="0" err="1" smtClean="0">
                <a:solidFill>
                  <a:srgbClr val="002060"/>
                </a:solidFill>
              </a:rPr>
              <a:t>Razroščevanje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5735" y="2780928"/>
            <a:ext cx="6400800" cy="1752600"/>
          </a:xfrm>
        </p:spPr>
        <p:txBody>
          <a:bodyPr/>
          <a:lstStyle/>
          <a:p>
            <a:pPr algn="r"/>
            <a:r>
              <a:rPr lang="sl-SI" dirty="0" smtClean="0">
                <a:solidFill>
                  <a:srgbClr val="002060"/>
                </a:solidFill>
              </a:rPr>
              <a:t>Iskanje in odpravljanje napak v programih</a:t>
            </a:r>
            <a:endParaRPr lang="en-GB" dirty="0">
              <a:solidFill>
                <a:srgbClr val="002060"/>
              </a:solidFill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395536" y="3573016"/>
            <a:ext cx="4380581" cy="3046772"/>
            <a:chOff x="395536" y="3573016"/>
            <a:chExt cx="4380581" cy="3046772"/>
          </a:xfrm>
        </p:grpSpPr>
        <p:pic>
          <p:nvPicPr>
            <p:cNvPr id="1026" name="Picture 2" descr="https://visualstudiomagazine.com/blogs/tool-tracker/2013/10/%7E/media/ECG/visualstudiomagazine/Images/introimages/ComputerBug.ashx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536" y="3573016"/>
              <a:ext cx="4380581" cy="30467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PoljeZBesedilom 3"/>
            <p:cNvSpPr txBox="1"/>
            <p:nvPr/>
          </p:nvSpPr>
          <p:spPr>
            <a:xfrm>
              <a:off x="459973" y="6381328"/>
              <a:ext cx="429797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600" dirty="0">
                  <a:solidFill>
                    <a:schemeClr val="bg1"/>
                  </a:solidFill>
                </a:rPr>
                <a:t>Vir: https://visualstudiomagazine.com/blogs/tool-tracker/2013/10/start-without--debugging-and-start-with-debugging.aspx</a:t>
              </a:r>
            </a:p>
          </p:txBody>
        </p:sp>
      </p:grpSp>
      <p:sp>
        <p:nvSpPr>
          <p:cNvPr id="7" name="PoljeZBesedilom 6"/>
          <p:cNvSpPr txBox="1"/>
          <p:nvPr/>
        </p:nvSpPr>
        <p:spPr>
          <a:xfrm>
            <a:off x="5364088" y="3573016"/>
            <a:ext cx="253947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Vir: Alex </a:t>
            </a:r>
            <a:r>
              <a:rPr lang="sl-SI" dirty="0" err="1" smtClean="0"/>
              <a:t>Shea</a:t>
            </a:r>
            <a:r>
              <a:rPr lang="sl-SI" dirty="0"/>
              <a:t>, </a:t>
            </a:r>
            <a:endParaRPr lang="sl-SI" dirty="0" smtClean="0"/>
          </a:p>
          <a:p>
            <a:r>
              <a:rPr lang="sl-SI" sz="700" dirty="0" smtClean="0"/>
              <a:t>http</a:t>
            </a:r>
            <a:r>
              <a:rPr lang="sl-SI" sz="700" dirty="0"/>
              <a:t>://community.computingatschool.org.uk/resources/3166</a:t>
            </a:r>
          </a:p>
        </p:txBody>
      </p:sp>
    </p:spTree>
    <p:extLst>
      <p:ext uri="{BB962C8B-B14F-4D97-AF65-F5344CB8AC3E}">
        <p14:creationId xmlns:p14="http://schemas.microsoft.com/office/powerpoint/2010/main" val="102609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Premikanje v levo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687960"/>
          </a:xfrm>
        </p:spPr>
        <p:txBody>
          <a:bodyPr/>
          <a:lstStyle/>
          <a:p>
            <a:r>
              <a:rPr lang="sl-SI" dirty="0" smtClean="0"/>
              <a:t>Maček je obrnjen v desno (smer 90), namesto v levo (smer -90</a:t>
            </a:r>
            <a:r>
              <a:rPr lang="sl-SI" dirty="0" smtClean="0"/>
              <a:t>).</a:t>
            </a:r>
          </a:p>
          <a:p>
            <a:endParaRPr lang="sl-SI" dirty="0"/>
          </a:p>
          <a:p>
            <a:r>
              <a:rPr lang="sl-SI" dirty="0" smtClean="0"/>
              <a:t>Zato se ob kliku na puščico levo, premika v desno.</a:t>
            </a:r>
            <a:endParaRPr lang="sl-SI" dirty="0" smtClean="0"/>
          </a:p>
          <a:p>
            <a:endParaRPr lang="sl-SI" dirty="0" smtClean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023494"/>
              </p:ext>
            </p:extLst>
          </p:nvPr>
        </p:nvGraphicFramePr>
        <p:xfrm>
          <a:off x="611560" y="1531309"/>
          <a:ext cx="7776864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706"/>
                <a:gridCol w="459315"/>
                <a:gridCol w="3612843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Koda</a:t>
                      </a:r>
                      <a:r>
                        <a:rPr lang="sl-SI" baseline="0" dirty="0" smtClean="0"/>
                        <a:t> s hroščem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Popravljena</a:t>
                      </a:r>
                      <a:r>
                        <a:rPr lang="sl-SI" baseline="0" dirty="0" smtClean="0"/>
                        <a:t> koda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246945"/>
            <a:ext cx="2286000" cy="81915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178257"/>
            <a:ext cx="23050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9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Premikanje figure2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3717032"/>
            <a:ext cx="8229600" cy="2759968"/>
          </a:xfrm>
        </p:spPr>
        <p:txBody>
          <a:bodyPr/>
          <a:lstStyle/>
          <a:p>
            <a:r>
              <a:rPr lang="sl-SI" dirty="0" smtClean="0"/>
              <a:t>Figura2 se le enkrat premakne v desno in nato še v levo. V navodilih piše, da se mora Figura2 (modri kvadratek) ves čas premikati levo-desno, zato dodamo neskončno zanko.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831531"/>
              </p:ext>
            </p:extLst>
          </p:nvPr>
        </p:nvGraphicFramePr>
        <p:xfrm>
          <a:off x="611560" y="1531309"/>
          <a:ext cx="7776864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706"/>
                <a:gridCol w="459315"/>
                <a:gridCol w="3612843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Koda</a:t>
                      </a:r>
                      <a:r>
                        <a:rPr lang="sl-SI" baseline="0" dirty="0" smtClean="0"/>
                        <a:t> s hroščem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Popravljena</a:t>
                      </a:r>
                      <a:r>
                        <a:rPr lang="sl-SI" baseline="0" dirty="0" smtClean="0"/>
                        <a:t> koda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158553"/>
            <a:ext cx="2238375" cy="923925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2014372"/>
            <a:ext cx="237172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478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Merjenje časa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2327920"/>
          </a:xfrm>
        </p:spPr>
        <p:txBody>
          <a:bodyPr>
            <a:normAutofit fontScale="92500"/>
          </a:bodyPr>
          <a:lstStyle/>
          <a:p>
            <a:r>
              <a:rPr lang="sl-SI" dirty="0" smtClean="0"/>
              <a:t>Zanka </a:t>
            </a:r>
            <a:r>
              <a:rPr lang="sl-SI" i="1" dirty="0" smtClean="0"/>
              <a:t>ponavljaj do takrat, ko, </a:t>
            </a:r>
            <a:r>
              <a:rPr lang="sl-SI" dirty="0" smtClean="0"/>
              <a:t>se </a:t>
            </a:r>
            <a:r>
              <a:rPr lang="sl-SI" dirty="0" smtClean="0"/>
              <a:t>izvaja, </a:t>
            </a:r>
            <a:r>
              <a:rPr lang="sl-SI" dirty="0" smtClean="0"/>
              <a:t>dokler pogoj ni izpolnjen. Ker v kodi s hroščem Čas (60) večji kot 0, pogoj </a:t>
            </a:r>
            <a:r>
              <a:rPr lang="sl-SI" dirty="0" smtClean="0"/>
              <a:t>je izpolnjen</a:t>
            </a:r>
            <a:r>
              <a:rPr lang="sl-SI" dirty="0" smtClean="0"/>
              <a:t>, se ukazi znotraj zanke ne izvršijo in čas se ne odšteva. </a:t>
            </a:r>
          </a:p>
          <a:p>
            <a:r>
              <a:rPr lang="sl-SI" dirty="0" smtClean="0"/>
              <a:t>Če spremenimo primerjalni operator v manjše (&lt;), program vsako sekundo odšteje vrednost 1 v spremenljivki Čas.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727026"/>
              </p:ext>
            </p:extLst>
          </p:nvPr>
        </p:nvGraphicFramePr>
        <p:xfrm>
          <a:off x="611560" y="1531309"/>
          <a:ext cx="7776864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706"/>
                <a:gridCol w="459315"/>
                <a:gridCol w="3612843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Koda</a:t>
                      </a:r>
                      <a:r>
                        <a:rPr lang="sl-SI" baseline="0" dirty="0" smtClean="0"/>
                        <a:t> s hroščem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Popravljena</a:t>
                      </a:r>
                      <a:r>
                        <a:rPr lang="sl-SI" baseline="0" dirty="0" smtClean="0"/>
                        <a:t> koda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014372"/>
            <a:ext cx="2447925" cy="157162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078368"/>
            <a:ext cx="2400300" cy="1571625"/>
          </a:xfrm>
          <a:prstGeom prst="rect">
            <a:avLst/>
          </a:prstGeom>
        </p:spPr>
      </p:pic>
      <p:sp>
        <p:nvSpPr>
          <p:cNvPr id="9" name="Prostoročno 8"/>
          <p:cNvSpPr/>
          <p:nvPr/>
        </p:nvSpPr>
        <p:spPr>
          <a:xfrm>
            <a:off x="2751667" y="2675411"/>
            <a:ext cx="169333" cy="262522"/>
          </a:xfrm>
          <a:custGeom>
            <a:avLst/>
            <a:gdLst>
              <a:gd name="connsiteX0" fmla="*/ 127000 w 169333"/>
              <a:gd name="connsiteY0" fmla="*/ 8522 h 262522"/>
              <a:gd name="connsiteX1" fmla="*/ 50800 w 169333"/>
              <a:gd name="connsiteY1" fmla="*/ 8522 h 262522"/>
              <a:gd name="connsiteX2" fmla="*/ 33866 w 169333"/>
              <a:gd name="connsiteY2" fmla="*/ 25456 h 262522"/>
              <a:gd name="connsiteX3" fmla="*/ 25400 w 169333"/>
              <a:gd name="connsiteY3" fmla="*/ 50856 h 262522"/>
              <a:gd name="connsiteX4" fmla="*/ 8466 w 169333"/>
              <a:gd name="connsiteY4" fmla="*/ 67789 h 262522"/>
              <a:gd name="connsiteX5" fmla="*/ 0 w 169333"/>
              <a:gd name="connsiteY5" fmla="*/ 101656 h 262522"/>
              <a:gd name="connsiteX6" fmla="*/ 8466 w 169333"/>
              <a:gd name="connsiteY6" fmla="*/ 228656 h 262522"/>
              <a:gd name="connsiteX7" fmla="*/ 16933 w 169333"/>
              <a:gd name="connsiteY7" fmla="*/ 254056 h 262522"/>
              <a:gd name="connsiteX8" fmla="*/ 42333 w 169333"/>
              <a:gd name="connsiteY8" fmla="*/ 262522 h 262522"/>
              <a:gd name="connsiteX9" fmla="*/ 118533 w 169333"/>
              <a:gd name="connsiteY9" fmla="*/ 254056 h 262522"/>
              <a:gd name="connsiteX10" fmla="*/ 143933 w 169333"/>
              <a:gd name="connsiteY10" fmla="*/ 245589 h 262522"/>
              <a:gd name="connsiteX11" fmla="*/ 152400 w 169333"/>
              <a:gd name="connsiteY11" fmla="*/ 220189 h 262522"/>
              <a:gd name="connsiteX12" fmla="*/ 169333 w 169333"/>
              <a:gd name="connsiteY12" fmla="*/ 160922 h 262522"/>
              <a:gd name="connsiteX13" fmla="*/ 143933 w 169333"/>
              <a:gd name="connsiteY13" fmla="*/ 59322 h 262522"/>
              <a:gd name="connsiteX14" fmla="*/ 127000 w 169333"/>
              <a:gd name="connsiteY14" fmla="*/ 8522 h 262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9333" h="262522">
                <a:moveTo>
                  <a:pt x="127000" y="8522"/>
                </a:moveTo>
                <a:cubicBezTo>
                  <a:pt x="94383" y="1999"/>
                  <a:pt x="81545" y="-6850"/>
                  <a:pt x="50800" y="8522"/>
                </a:cubicBezTo>
                <a:cubicBezTo>
                  <a:pt x="43660" y="12092"/>
                  <a:pt x="39511" y="19811"/>
                  <a:pt x="33866" y="25456"/>
                </a:cubicBezTo>
                <a:cubicBezTo>
                  <a:pt x="31044" y="33923"/>
                  <a:pt x="29992" y="43203"/>
                  <a:pt x="25400" y="50856"/>
                </a:cubicBezTo>
                <a:cubicBezTo>
                  <a:pt x="21293" y="57701"/>
                  <a:pt x="12036" y="60649"/>
                  <a:pt x="8466" y="67789"/>
                </a:cubicBezTo>
                <a:cubicBezTo>
                  <a:pt x="3262" y="78197"/>
                  <a:pt x="2822" y="90367"/>
                  <a:pt x="0" y="101656"/>
                </a:cubicBezTo>
                <a:cubicBezTo>
                  <a:pt x="2822" y="143989"/>
                  <a:pt x="3781" y="186488"/>
                  <a:pt x="8466" y="228656"/>
                </a:cubicBezTo>
                <a:cubicBezTo>
                  <a:pt x="9452" y="237526"/>
                  <a:pt x="10622" y="247745"/>
                  <a:pt x="16933" y="254056"/>
                </a:cubicBezTo>
                <a:cubicBezTo>
                  <a:pt x="23244" y="260367"/>
                  <a:pt x="33866" y="259700"/>
                  <a:pt x="42333" y="262522"/>
                </a:cubicBezTo>
                <a:cubicBezTo>
                  <a:pt x="67733" y="259700"/>
                  <a:pt x="93324" y="258257"/>
                  <a:pt x="118533" y="254056"/>
                </a:cubicBezTo>
                <a:cubicBezTo>
                  <a:pt x="127336" y="252589"/>
                  <a:pt x="137622" y="251900"/>
                  <a:pt x="143933" y="245589"/>
                </a:cubicBezTo>
                <a:cubicBezTo>
                  <a:pt x="150244" y="239278"/>
                  <a:pt x="149948" y="228770"/>
                  <a:pt x="152400" y="220189"/>
                </a:cubicBezTo>
                <a:cubicBezTo>
                  <a:pt x="173662" y="145770"/>
                  <a:pt x="149032" y="221822"/>
                  <a:pt x="169333" y="160922"/>
                </a:cubicBezTo>
                <a:cubicBezTo>
                  <a:pt x="160073" y="68322"/>
                  <a:pt x="180921" y="96310"/>
                  <a:pt x="143933" y="59322"/>
                </a:cubicBezTo>
                <a:lnTo>
                  <a:pt x="127000" y="8522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uščica dol 10"/>
          <p:cNvSpPr/>
          <p:nvPr/>
        </p:nvSpPr>
        <p:spPr>
          <a:xfrm>
            <a:off x="6910122" y="2008047"/>
            <a:ext cx="168052" cy="59704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9049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Napačen </a:t>
            </a:r>
            <a:r>
              <a:rPr lang="sl-SI" dirty="0" err="1" smtClean="0"/>
              <a:t>Booleanov</a:t>
            </a:r>
            <a:r>
              <a:rPr lang="sl-SI" dirty="0" smtClean="0"/>
              <a:t> operator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20009"/>
              </p:ext>
            </p:extLst>
          </p:nvPr>
        </p:nvGraphicFramePr>
        <p:xfrm>
          <a:off x="611560" y="1531309"/>
          <a:ext cx="7776864" cy="268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706"/>
                <a:gridCol w="459315"/>
                <a:gridCol w="3612843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Koda</a:t>
                      </a:r>
                      <a:r>
                        <a:rPr lang="sl-SI" baseline="0" dirty="0" smtClean="0"/>
                        <a:t> s hroščem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Popravljena</a:t>
                      </a:r>
                      <a:r>
                        <a:rPr lang="sl-SI" baseline="0" dirty="0" smtClean="0"/>
                        <a:t> koda</a:t>
                      </a:r>
                      <a:endParaRPr lang="sl-SI" dirty="0"/>
                    </a:p>
                  </a:txBody>
                  <a:tcPr/>
                </a:tc>
              </a:tr>
              <a:tr h="2318939"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111" y="2008047"/>
            <a:ext cx="3390900" cy="2085975"/>
          </a:xfrm>
          <a:prstGeom prst="rect">
            <a:avLst/>
          </a:prstGeom>
        </p:spPr>
      </p:pic>
      <p:sp>
        <p:nvSpPr>
          <p:cNvPr id="9" name="Prostoročno 8"/>
          <p:cNvSpPr/>
          <p:nvPr/>
        </p:nvSpPr>
        <p:spPr>
          <a:xfrm>
            <a:off x="2456517" y="2622852"/>
            <a:ext cx="169333" cy="262522"/>
          </a:xfrm>
          <a:custGeom>
            <a:avLst/>
            <a:gdLst>
              <a:gd name="connsiteX0" fmla="*/ 127000 w 169333"/>
              <a:gd name="connsiteY0" fmla="*/ 8522 h 262522"/>
              <a:gd name="connsiteX1" fmla="*/ 50800 w 169333"/>
              <a:gd name="connsiteY1" fmla="*/ 8522 h 262522"/>
              <a:gd name="connsiteX2" fmla="*/ 33866 w 169333"/>
              <a:gd name="connsiteY2" fmla="*/ 25456 h 262522"/>
              <a:gd name="connsiteX3" fmla="*/ 25400 w 169333"/>
              <a:gd name="connsiteY3" fmla="*/ 50856 h 262522"/>
              <a:gd name="connsiteX4" fmla="*/ 8466 w 169333"/>
              <a:gd name="connsiteY4" fmla="*/ 67789 h 262522"/>
              <a:gd name="connsiteX5" fmla="*/ 0 w 169333"/>
              <a:gd name="connsiteY5" fmla="*/ 101656 h 262522"/>
              <a:gd name="connsiteX6" fmla="*/ 8466 w 169333"/>
              <a:gd name="connsiteY6" fmla="*/ 228656 h 262522"/>
              <a:gd name="connsiteX7" fmla="*/ 16933 w 169333"/>
              <a:gd name="connsiteY7" fmla="*/ 254056 h 262522"/>
              <a:gd name="connsiteX8" fmla="*/ 42333 w 169333"/>
              <a:gd name="connsiteY8" fmla="*/ 262522 h 262522"/>
              <a:gd name="connsiteX9" fmla="*/ 118533 w 169333"/>
              <a:gd name="connsiteY9" fmla="*/ 254056 h 262522"/>
              <a:gd name="connsiteX10" fmla="*/ 143933 w 169333"/>
              <a:gd name="connsiteY10" fmla="*/ 245589 h 262522"/>
              <a:gd name="connsiteX11" fmla="*/ 152400 w 169333"/>
              <a:gd name="connsiteY11" fmla="*/ 220189 h 262522"/>
              <a:gd name="connsiteX12" fmla="*/ 169333 w 169333"/>
              <a:gd name="connsiteY12" fmla="*/ 160922 h 262522"/>
              <a:gd name="connsiteX13" fmla="*/ 143933 w 169333"/>
              <a:gd name="connsiteY13" fmla="*/ 59322 h 262522"/>
              <a:gd name="connsiteX14" fmla="*/ 127000 w 169333"/>
              <a:gd name="connsiteY14" fmla="*/ 8522 h 262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9333" h="262522">
                <a:moveTo>
                  <a:pt x="127000" y="8522"/>
                </a:moveTo>
                <a:cubicBezTo>
                  <a:pt x="94383" y="1999"/>
                  <a:pt x="81545" y="-6850"/>
                  <a:pt x="50800" y="8522"/>
                </a:cubicBezTo>
                <a:cubicBezTo>
                  <a:pt x="43660" y="12092"/>
                  <a:pt x="39511" y="19811"/>
                  <a:pt x="33866" y="25456"/>
                </a:cubicBezTo>
                <a:cubicBezTo>
                  <a:pt x="31044" y="33923"/>
                  <a:pt x="29992" y="43203"/>
                  <a:pt x="25400" y="50856"/>
                </a:cubicBezTo>
                <a:cubicBezTo>
                  <a:pt x="21293" y="57701"/>
                  <a:pt x="12036" y="60649"/>
                  <a:pt x="8466" y="67789"/>
                </a:cubicBezTo>
                <a:cubicBezTo>
                  <a:pt x="3262" y="78197"/>
                  <a:pt x="2822" y="90367"/>
                  <a:pt x="0" y="101656"/>
                </a:cubicBezTo>
                <a:cubicBezTo>
                  <a:pt x="2822" y="143989"/>
                  <a:pt x="3781" y="186488"/>
                  <a:pt x="8466" y="228656"/>
                </a:cubicBezTo>
                <a:cubicBezTo>
                  <a:pt x="9452" y="237526"/>
                  <a:pt x="10622" y="247745"/>
                  <a:pt x="16933" y="254056"/>
                </a:cubicBezTo>
                <a:cubicBezTo>
                  <a:pt x="23244" y="260367"/>
                  <a:pt x="33866" y="259700"/>
                  <a:pt x="42333" y="262522"/>
                </a:cubicBezTo>
                <a:cubicBezTo>
                  <a:pt x="67733" y="259700"/>
                  <a:pt x="93324" y="258257"/>
                  <a:pt x="118533" y="254056"/>
                </a:cubicBezTo>
                <a:cubicBezTo>
                  <a:pt x="127336" y="252589"/>
                  <a:pt x="137622" y="251900"/>
                  <a:pt x="143933" y="245589"/>
                </a:cubicBezTo>
                <a:cubicBezTo>
                  <a:pt x="150244" y="239278"/>
                  <a:pt x="149948" y="228770"/>
                  <a:pt x="152400" y="220189"/>
                </a:cubicBezTo>
                <a:cubicBezTo>
                  <a:pt x="173662" y="145770"/>
                  <a:pt x="149032" y="221822"/>
                  <a:pt x="169333" y="160922"/>
                </a:cubicBezTo>
                <a:cubicBezTo>
                  <a:pt x="160073" y="68322"/>
                  <a:pt x="180921" y="96310"/>
                  <a:pt x="143933" y="59322"/>
                </a:cubicBezTo>
                <a:lnTo>
                  <a:pt x="127000" y="8522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5" name="Označba mesta vsebine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60032" y="1998522"/>
            <a:ext cx="3400425" cy="2095500"/>
          </a:xfrm>
          <a:prstGeom prst="rect">
            <a:avLst/>
          </a:prstGeom>
        </p:spPr>
      </p:pic>
      <p:sp>
        <p:nvSpPr>
          <p:cNvPr id="11" name="Puščica dol 10"/>
          <p:cNvSpPr/>
          <p:nvPr/>
        </p:nvSpPr>
        <p:spPr>
          <a:xfrm>
            <a:off x="6660232" y="1998522"/>
            <a:ext cx="168052" cy="59704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Označba mesta vsebine 2"/>
          <p:cNvSpPr txBox="1">
            <a:spLocks/>
          </p:cNvSpPr>
          <p:nvPr/>
        </p:nvSpPr>
        <p:spPr>
          <a:xfrm>
            <a:off x="474051" y="4437112"/>
            <a:ext cx="8229600" cy="2327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/>
              <a:t>Pogoj v ČE stavku ne more biti nikoli izpolnjen, ker preverja ali se figura dotika modre barve IN hkrati zelene. </a:t>
            </a:r>
          </a:p>
          <a:p>
            <a:r>
              <a:rPr lang="sl-SI" dirty="0" smtClean="0"/>
              <a:t>Pravilno bi bilo, da je pogoj izpolnjen če se figura dotika </a:t>
            </a:r>
            <a:r>
              <a:rPr lang="sl-SI" dirty="0" smtClean="0"/>
              <a:t>modre </a:t>
            </a:r>
            <a:r>
              <a:rPr lang="sl-SI" dirty="0" smtClean="0"/>
              <a:t>ALI zelene barve.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8301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Dotik rdečega kvadrata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295591"/>
              </p:ext>
            </p:extLst>
          </p:nvPr>
        </p:nvGraphicFramePr>
        <p:xfrm>
          <a:off x="611560" y="1365334"/>
          <a:ext cx="7776864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706"/>
                <a:gridCol w="459315"/>
                <a:gridCol w="3612843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Koda</a:t>
                      </a:r>
                      <a:r>
                        <a:rPr lang="sl-SI" baseline="0" dirty="0" smtClean="0"/>
                        <a:t> s hroščem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Popravljena</a:t>
                      </a:r>
                      <a:r>
                        <a:rPr lang="sl-SI" baseline="0" dirty="0" smtClean="0"/>
                        <a:t> koda</a:t>
                      </a:r>
                      <a:endParaRPr lang="sl-SI" dirty="0"/>
                    </a:p>
                  </a:txBody>
                  <a:tcPr/>
                </a:tc>
              </a:tr>
              <a:tr h="1022795"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značba mesta vsebine 2"/>
          <p:cNvSpPr txBox="1">
            <a:spLocks/>
          </p:cNvSpPr>
          <p:nvPr/>
        </p:nvSpPr>
        <p:spPr>
          <a:xfrm>
            <a:off x="474051" y="3717032"/>
            <a:ext cx="82296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/>
              <a:t>Kadar se maček dotakne rdeče barve (rdečega kvadrata) mora reči: "Odlično".</a:t>
            </a:r>
          </a:p>
          <a:p>
            <a:endParaRPr lang="sl-SI" dirty="0"/>
          </a:p>
          <a:p>
            <a:r>
              <a:rPr lang="sl-SI" dirty="0" smtClean="0"/>
              <a:t>V pogoju je določena siva </a:t>
            </a:r>
            <a:r>
              <a:rPr lang="sl-SI" dirty="0" smtClean="0"/>
              <a:t>barva</a:t>
            </a:r>
            <a:r>
              <a:rPr lang="sl-SI" dirty="0"/>
              <a:t>.</a:t>
            </a:r>
            <a:endParaRPr lang="sl-SI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475" y="2066224"/>
            <a:ext cx="1857375" cy="819150"/>
          </a:xfrm>
          <a:prstGeom prst="rect">
            <a:avLst/>
          </a:prstGeom>
        </p:spPr>
      </p:pic>
      <p:sp>
        <p:nvSpPr>
          <p:cNvPr id="9" name="Prostoročno 8"/>
          <p:cNvSpPr/>
          <p:nvPr/>
        </p:nvSpPr>
        <p:spPr>
          <a:xfrm>
            <a:off x="2123728" y="2151013"/>
            <a:ext cx="315283" cy="262522"/>
          </a:xfrm>
          <a:custGeom>
            <a:avLst/>
            <a:gdLst>
              <a:gd name="connsiteX0" fmla="*/ 127000 w 169333"/>
              <a:gd name="connsiteY0" fmla="*/ 8522 h 262522"/>
              <a:gd name="connsiteX1" fmla="*/ 50800 w 169333"/>
              <a:gd name="connsiteY1" fmla="*/ 8522 h 262522"/>
              <a:gd name="connsiteX2" fmla="*/ 33866 w 169333"/>
              <a:gd name="connsiteY2" fmla="*/ 25456 h 262522"/>
              <a:gd name="connsiteX3" fmla="*/ 25400 w 169333"/>
              <a:gd name="connsiteY3" fmla="*/ 50856 h 262522"/>
              <a:gd name="connsiteX4" fmla="*/ 8466 w 169333"/>
              <a:gd name="connsiteY4" fmla="*/ 67789 h 262522"/>
              <a:gd name="connsiteX5" fmla="*/ 0 w 169333"/>
              <a:gd name="connsiteY5" fmla="*/ 101656 h 262522"/>
              <a:gd name="connsiteX6" fmla="*/ 8466 w 169333"/>
              <a:gd name="connsiteY6" fmla="*/ 228656 h 262522"/>
              <a:gd name="connsiteX7" fmla="*/ 16933 w 169333"/>
              <a:gd name="connsiteY7" fmla="*/ 254056 h 262522"/>
              <a:gd name="connsiteX8" fmla="*/ 42333 w 169333"/>
              <a:gd name="connsiteY8" fmla="*/ 262522 h 262522"/>
              <a:gd name="connsiteX9" fmla="*/ 118533 w 169333"/>
              <a:gd name="connsiteY9" fmla="*/ 254056 h 262522"/>
              <a:gd name="connsiteX10" fmla="*/ 143933 w 169333"/>
              <a:gd name="connsiteY10" fmla="*/ 245589 h 262522"/>
              <a:gd name="connsiteX11" fmla="*/ 152400 w 169333"/>
              <a:gd name="connsiteY11" fmla="*/ 220189 h 262522"/>
              <a:gd name="connsiteX12" fmla="*/ 169333 w 169333"/>
              <a:gd name="connsiteY12" fmla="*/ 160922 h 262522"/>
              <a:gd name="connsiteX13" fmla="*/ 143933 w 169333"/>
              <a:gd name="connsiteY13" fmla="*/ 59322 h 262522"/>
              <a:gd name="connsiteX14" fmla="*/ 127000 w 169333"/>
              <a:gd name="connsiteY14" fmla="*/ 8522 h 262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9333" h="262522">
                <a:moveTo>
                  <a:pt x="127000" y="8522"/>
                </a:moveTo>
                <a:cubicBezTo>
                  <a:pt x="94383" y="1999"/>
                  <a:pt x="81545" y="-6850"/>
                  <a:pt x="50800" y="8522"/>
                </a:cubicBezTo>
                <a:cubicBezTo>
                  <a:pt x="43660" y="12092"/>
                  <a:pt x="39511" y="19811"/>
                  <a:pt x="33866" y="25456"/>
                </a:cubicBezTo>
                <a:cubicBezTo>
                  <a:pt x="31044" y="33923"/>
                  <a:pt x="29992" y="43203"/>
                  <a:pt x="25400" y="50856"/>
                </a:cubicBezTo>
                <a:cubicBezTo>
                  <a:pt x="21293" y="57701"/>
                  <a:pt x="12036" y="60649"/>
                  <a:pt x="8466" y="67789"/>
                </a:cubicBezTo>
                <a:cubicBezTo>
                  <a:pt x="3262" y="78197"/>
                  <a:pt x="2822" y="90367"/>
                  <a:pt x="0" y="101656"/>
                </a:cubicBezTo>
                <a:cubicBezTo>
                  <a:pt x="2822" y="143989"/>
                  <a:pt x="3781" y="186488"/>
                  <a:pt x="8466" y="228656"/>
                </a:cubicBezTo>
                <a:cubicBezTo>
                  <a:pt x="9452" y="237526"/>
                  <a:pt x="10622" y="247745"/>
                  <a:pt x="16933" y="254056"/>
                </a:cubicBezTo>
                <a:cubicBezTo>
                  <a:pt x="23244" y="260367"/>
                  <a:pt x="33866" y="259700"/>
                  <a:pt x="42333" y="262522"/>
                </a:cubicBezTo>
                <a:cubicBezTo>
                  <a:pt x="67733" y="259700"/>
                  <a:pt x="93324" y="258257"/>
                  <a:pt x="118533" y="254056"/>
                </a:cubicBezTo>
                <a:cubicBezTo>
                  <a:pt x="127336" y="252589"/>
                  <a:pt x="137622" y="251900"/>
                  <a:pt x="143933" y="245589"/>
                </a:cubicBezTo>
                <a:cubicBezTo>
                  <a:pt x="150244" y="239278"/>
                  <a:pt x="149948" y="228770"/>
                  <a:pt x="152400" y="220189"/>
                </a:cubicBezTo>
                <a:cubicBezTo>
                  <a:pt x="173662" y="145770"/>
                  <a:pt x="149032" y="221822"/>
                  <a:pt x="169333" y="160922"/>
                </a:cubicBezTo>
                <a:cubicBezTo>
                  <a:pt x="160073" y="68322"/>
                  <a:pt x="180921" y="96310"/>
                  <a:pt x="143933" y="59322"/>
                </a:cubicBezTo>
                <a:lnTo>
                  <a:pt x="127000" y="8522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066141"/>
            <a:ext cx="1819275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01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Premikanje navzgor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687960"/>
          </a:xfrm>
        </p:spPr>
        <p:txBody>
          <a:bodyPr/>
          <a:lstStyle/>
          <a:p>
            <a:r>
              <a:rPr lang="sl-SI" dirty="0" smtClean="0"/>
              <a:t>Maček bi se moral premikati navzgor ob kliku na puščico GOR. </a:t>
            </a:r>
          </a:p>
          <a:p>
            <a:endParaRPr lang="sl-SI" dirty="0"/>
          </a:p>
          <a:p>
            <a:r>
              <a:rPr lang="sl-SI" dirty="0" smtClean="0"/>
              <a:t>V kodi s hroščem se maček premakne navzgor če pritisnemo preslednico.</a:t>
            </a:r>
          </a:p>
          <a:p>
            <a:endParaRPr lang="sl-SI" dirty="0" smtClean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11560" y="1531309"/>
          <a:ext cx="7776864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706"/>
                <a:gridCol w="459315"/>
                <a:gridCol w="3612843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Koda</a:t>
                      </a:r>
                      <a:r>
                        <a:rPr lang="sl-SI" baseline="0" dirty="0" smtClean="0"/>
                        <a:t> s hroščem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Popravljena</a:t>
                      </a:r>
                      <a:r>
                        <a:rPr lang="sl-SI" baseline="0" dirty="0" smtClean="0"/>
                        <a:t> koda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148500"/>
            <a:ext cx="2247900" cy="83820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2116283"/>
            <a:ext cx="2295525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50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Napačne koordinate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1531309"/>
          <a:ext cx="7776864" cy="268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706"/>
                <a:gridCol w="459315"/>
                <a:gridCol w="3612843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Koda</a:t>
                      </a:r>
                      <a:r>
                        <a:rPr lang="sl-SI" baseline="0" dirty="0" smtClean="0"/>
                        <a:t> s hroščem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Popravljena</a:t>
                      </a:r>
                      <a:r>
                        <a:rPr lang="sl-SI" baseline="0" dirty="0" smtClean="0"/>
                        <a:t> koda</a:t>
                      </a:r>
                      <a:endParaRPr lang="sl-SI" dirty="0"/>
                    </a:p>
                  </a:txBody>
                  <a:tcPr/>
                </a:tc>
              </a:tr>
              <a:tr h="2318939"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značba mesta vsebine 2"/>
          <p:cNvSpPr txBox="1">
            <a:spLocks/>
          </p:cNvSpPr>
          <p:nvPr/>
        </p:nvSpPr>
        <p:spPr>
          <a:xfrm>
            <a:off x="474051" y="4437112"/>
            <a:ext cx="8229600" cy="2327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/>
              <a:t>Ko se maček dotakne modre ali zelene barve se mora premakniti na točko x:-220 y:-160.</a:t>
            </a:r>
          </a:p>
          <a:p>
            <a:r>
              <a:rPr lang="sl-SI" dirty="0" smtClean="0"/>
              <a:t>Trenutno je y koordinata napačno nastavljena (0 namesto -160).</a:t>
            </a:r>
            <a:endParaRPr lang="sl-SI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148906"/>
            <a:ext cx="3448050" cy="1152525"/>
          </a:xfrm>
          <a:prstGeom prst="rect">
            <a:avLst/>
          </a:prstGeom>
        </p:spPr>
      </p:pic>
      <p:sp>
        <p:nvSpPr>
          <p:cNvPr id="9" name="Prostoročno 8"/>
          <p:cNvSpPr/>
          <p:nvPr/>
        </p:nvSpPr>
        <p:spPr>
          <a:xfrm>
            <a:off x="2382276" y="3056505"/>
            <a:ext cx="245508" cy="262522"/>
          </a:xfrm>
          <a:custGeom>
            <a:avLst/>
            <a:gdLst>
              <a:gd name="connsiteX0" fmla="*/ 127000 w 169333"/>
              <a:gd name="connsiteY0" fmla="*/ 8522 h 262522"/>
              <a:gd name="connsiteX1" fmla="*/ 50800 w 169333"/>
              <a:gd name="connsiteY1" fmla="*/ 8522 h 262522"/>
              <a:gd name="connsiteX2" fmla="*/ 33866 w 169333"/>
              <a:gd name="connsiteY2" fmla="*/ 25456 h 262522"/>
              <a:gd name="connsiteX3" fmla="*/ 25400 w 169333"/>
              <a:gd name="connsiteY3" fmla="*/ 50856 h 262522"/>
              <a:gd name="connsiteX4" fmla="*/ 8466 w 169333"/>
              <a:gd name="connsiteY4" fmla="*/ 67789 h 262522"/>
              <a:gd name="connsiteX5" fmla="*/ 0 w 169333"/>
              <a:gd name="connsiteY5" fmla="*/ 101656 h 262522"/>
              <a:gd name="connsiteX6" fmla="*/ 8466 w 169333"/>
              <a:gd name="connsiteY6" fmla="*/ 228656 h 262522"/>
              <a:gd name="connsiteX7" fmla="*/ 16933 w 169333"/>
              <a:gd name="connsiteY7" fmla="*/ 254056 h 262522"/>
              <a:gd name="connsiteX8" fmla="*/ 42333 w 169333"/>
              <a:gd name="connsiteY8" fmla="*/ 262522 h 262522"/>
              <a:gd name="connsiteX9" fmla="*/ 118533 w 169333"/>
              <a:gd name="connsiteY9" fmla="*/ 254056 h 262522"/>
              <a:gd name="connsiteX10" fmla="*/ 143933 w 169333"/>
              <a:gd name="connsiteY10" fmla="*/ 245589 h 262522"/>
              <a:gd name="connsiteX11" fmla="*/ 152400 w 169333"/>
              <a:gd name="connsiteY11" fmla="*/ 220189 h 262522"/>
              <a:gd name="connsiteX12" fmla="*/ 169333 w 169333"/>
              <a:gd name="connsiteY12" fmla="*/ 160922 h 262522"/>
              <a:gd name="connsiteX13" fmla="*/ 143933 w 169333"/>
              <a:gd name="connsiteY13" fmla="*/ 59322 h 262522"/>
              <a:gd name="connsiteX14" fmla="*/ 127000 w 169333"/>
              <a:gd name="connsiteY14" fmla="*/ 8522 h 262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9333" h="262522">
                <a:moveTo>
                  <a:pt x="127000" y="8522"/>
                </a:moveTo>
                <a:cubicBezTo>
                  <a:pt x="94383" y="1999"/>
                  <a:pt x="81545" y="-6850"/>
                  <a:pt x="50800" y="8522"/>
                </a:cubicBezTo>
                <a:cubicBezTo>
                  <a:pt x="43660" y="12092"/>
                  <a:pt x="39511" y="19811"/>
                  <a:pt x="33866" y="25456"/>
                </a:cubicBezTo>
                <a:cubicBezTo>
                  <a:pt x="31044" y="33923"/>
                  <a:pt x="29992" y="43203"/>
                  <a:pt x="25400" y="50856"/>
                </a:cubicBezTo>
                <a:cubicBezTo>
                  <a:pt x="21293" y="57701"/>
                  <a:pt x="12036" y="60649"/>
                  <a:pt x="8466" y="67789"/>
                </a:cubicBezTo>
                <a:cubicBezTo>
                  <a:pt x="3262" y="78197"/>
                  <a:pt x="2822" y="90367"/>
                  <a:pt x="0" y="101656"/>
                </a:cubicBezTo>
                <a:cubicBezTo>
                  <a:pt x="2822" y="143989"/>
                  <a:pt x="3781" y="186488"/>
                  <a:pt x="8466" y="228656"/>
                </a:cubicBezTo>
                <a:cubicBezTo>
                  <a:pt x="9452" y="237526"/>
                  <a:pt x="10622" y="247745"/>
                  <a:pt x="16933" y="254056"/>
                </a:cubicBezTo>
                <a:cubicBezTo>
                  <a:pt x="23244" y="260367"/>
                  <a:pt x="33866" y="259700"/>
                  <a:pt x="42333" y="262522"/>
                </a:cubicBezTo>
                <a:cubicBezTo>
                  <a:pt x="67733" y="259700"/>
                  <a:pt x="93324" y="258257"/>
                  <a:pt x="118533" y="254056"/>
                </a:cubicBezTo>
                <a:cubicBezTo>
                  <a:pt x="127336" y="252589"/>
                  <a:pt x="137622" y="251900"/>
                  <a:pt x="143933" y="245589"/>
                </a:cubicBezTo>
                <a:cubicBezTo>
                  <a:pt x="150244" y="239278"/>
                  <a:pt x="149948" y="228770"/>
                  <a:pt x="152400" y="220189"/>
                </a:cubicBezTo>
                <a:cubicBezTo>
                  <a:pt x="173662" y="145770"/>
                  <a:pt x="149032" y="221822"/>
                  <a:pt x="169333" y="160922"/>
                </a:cubicBezTo>
                <a:cubicBezTo>
                  <a:pt x="160073" y="68322"/>
                  <a:pt x="180921" y="96310"/>
                  <a:pt x="143933" y="59322"/>
                </a:cubicBezTo>
                <a:lnTo>
                  <a:pt x="127000" y="8522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520" y="2178415"/>
            <a:ext cx="3419475" cy="1171575"/>
          </a:xfrm>
          <a:prstGeom prst="rect">
            <a:avLst/>
          </a:prstGeom>
        </p:spPr>
      </p:pic>
      <p:sp>
        <p:nvSpPr>
          <p:cNvPr id="8" name="Puščica gor 7"/>
          <p:cNvSpPr/>
          <p:nvPr/>
        </p:nvSpPr>
        <p:spPr>
          <a:xfrm>
            <a:off x="6732240" y="3429000"/>
            <a:ext cx="144016" cy="504056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887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Napačna struktura 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1531309"/>
          <a:ext cx="7776864" cy="268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706"/>
                <a:gridCol w="459315"/>
                <a:gridCol w="3612843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Koda</a:t>
                      </a:r>
                      <a:r>
                        <a:rPr lang="sl-SI" baseline="0" dirty="0" smtClean="0"/>
                        <a:t> s hroščem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Popravljena</a:t>
                      </a:r>
                      <a:r>
                        <a:rPr lang="sl-SI" baseline="0" dirty="0" smtClean="0"/>
                        <a:t> koda</a:t>
                      </a:r>
                      <a:endParaRPr lang="sl-SI" dirty="0"/>
                    </a:p>
                  </a:txBody>
                  <a:tcPr/>
                </a:tc>
              </a:tr>
              <a:tr h="2318939"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značba mesta vsebine 2"/>
          <p:cNvSpPr txBox="1">
            <a:spLocks/>
          </p:cNvSpPr>
          <p:nvPr/>
        </p:nvSpPr>
        <p:spPr>
          <a:xfrm>
            <a:off x="474051" y="4437112"/>
            <a:ext cx="8229600" cy="2327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/>
              <a:t>Zanka </a:t>
            </a:r>
            <a:r>
              <a:rPr lang="sl-SI" i="1" dirty="0" smtClean="0"/>
              <a:t>če se dotika rdeče barve </a:t>
            </a:r>
            <a:r>
              <a:rPr lang="sl-SI" dirty="0" smtClean="0"/>
              <a:t>je </a:t>
            </a:r>
            <a:r>
              <a:rPr lang="sl-SI" dirty="0" err="1" smtClean="0"/>
              <a:t>vgnezdena</a:t>
            </a:r>
            <a:r>
              <a:rPr lang="sl-SI" dirty="0" smtClean="0"/>
              <a:t> znotraj zanke </a:t>
            </a:r>
            <a:r>
              <a:rPr lang="sl-SI" i="1" dirty="0" smtClean="0"/>
              <a:t>če se dotika modra ali zelene barve</a:t>
            </a:r>
            <a:r>
              <a:rPr lang="sl-SI" dirty="0" smtClean="0"/>
              <a:t>. To je nelogično in maček nikoli ne bo rekel odlično, saj se ne more hkrati dotikati modre in rdeče barve.</a:t>
            </a:r>
          </a:p>
          <a:p>
            <a:r>
              <a:rPr lang="sl-SI" dirty="0" smtClean="0"/>
              <a:t>Zanko </a:t>
            </a:r>
            <a:r>
              <a:rPr lang="sl-SI" i="1" dirty="0" smtClean="0"/>
              <a:t>če se dotika rdeče barve </a:t>
            </a:r>
            <a:r>
              <a:rPr lang="sl-SI" dirty="0" smtClean="0"/>
              <a:t>premaknemo.</a:t>
            </a:r>
          </a:p>
        </p:txBody>
      </p:sp>
      <p:pic>
        <p:nvPicPr>
          <p:cNvPr id="13" name="Slika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008047"/>
            <a:ext cx="3400425" cy="2085975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1988997"/>
            <a:ext cx="342900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047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833</TotalTime>
  <Words>372</Words>
  <Application>Microsoft Office PowerPoint</Application>
  <PresentationFormat>Diaprojekcija na zaslonu (4:3)</PresentationFormat>
  <Paragraphs>82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2" baseType="lpstr">
      <vt:lpstr>Arial</vt:lpstr>
      <vt:lpstr>Calibri</vt:lpstr>
      <vt:lpstr>Clarity</vt:lpstr>
      <vt:lpstr>Razroščevanje</vt:lpstr>
      <vt:lpstr>Premikanje v levo</vt:lpstr>
      <vt:lpstr>Premikanje figure2</vt:lpstr>
      <vt:lpstr>Merjenje časa</vt:lpstr>
      <vt:lpstr>Napačen Booleanov operator</vt:lpstr>
      <vt:lpstr>Dotik rdečega kvadrata</vt:lpstr>
      <vt:lpstr>Premikanje navzgor</vt:lpstr>
      <vt:lpstr>Napačne koordinate</vt:lpstr>
      <vt:lpstr>Napačna struktura </vt:lpstr>
    </vt:vector>
  </TitlesOfParts>
  <Company>Perins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 Day!</dc:title>
  <dc:creator>STAFF GARDNER</dc:creator>
  <cp:lastModifiedBy>Radovan Krajnc</cp:lastModifiedBy>
  <cp:revision>102</cp:revision>
  <dcterms:created xsi:type="dcterms:W3CDTF">2012-07-03T11:39:42Z</dcterms:created>
  <dcterms:modified xsi:type="dcterms:W3CDTF">2015-08-05T07:16:45Z</dcterms:modified>
</cp:coreProperties>
</file>