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0" r:id="rId4"/>
    <p:sldId id="258" r:id="rId5"/>
    <p:sldId id="272" r:id="rId6"/>
    <p:sldId id="275" r:id="rId7"/>
    <p:sldId id="259" r:id="rId8"/>
    <p:sldId id="274" r:id="rId9"/>
    <p:sldId id="260" r:id="rId10"/>
    <p:sldId id="273" r:id="rId11"/>
    <p:sldId id="261" r:id="rId12"/>
    <p:sldId id="27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6" r:id="rId21"/>
    <p:sldId id="268" r:id="rId22"/>
  </p:sldIdLst>
  <p:sldSz cx="9144000" cy="6858000" type="screen4x3"/>
  <p:notesSz cx="6854825" cy="9631363"/>
  <p:defaultTextStyle>
    <a:defPPr>
      <a:defRPr lang="sl-SI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7" d="100"/>
          <a:sy n="5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Header Placeholder 3276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10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sl-SI" sz="1200" dirty="0"/>
          </a:p>
        </p:txBody>
      </p:sp>
      <p:sp>
        <p:nvSpPr>
          <p:cNvPr id="32771" name="Date Placeholder 32770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0213" cy="4810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sl-SI" sz="1200" dirty="0"/>
          </a:p>
        </p:txBody>
      </p:sp>
      <p:sp>
        <p:nvSpPr>
          <p:cNvPr id="32772" name="Footer Placeholder 32771"/>
          <p:cNvSpPr>
            <a:spLocks noGrp="1"/>
          </p:cNvSpPr>
          <p:nvPr>
            <p:ph type="ftr" sz="quarter" idx="2"/>
          </p:nvPr>
        </p:nvSpPr>
        <p:spPr>
          <a:xfrm>
            <a:off x="0" y="9148763"/>
            <a:ext cx="2970213" cy="4810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sl-SI" sz="1200" dirty="0"/>
          </a:p>
        </p:txBody>
      </p:sp>
      <p:sp>
        <p:nvSpPr>
          <p:cNvPr id="32773" name="Slide Number Placeholder 32772"/>
          <p:cNvSpPr>
            <a:spLocks noGrp="1"/>
          </p:cNvSpPr>
          <p:nvPr>
            <p:ph type="sldNum" sz="quarter" idx="3"/>
          </p:nvPr>
        </p:nvSpPr>
        <p:spPr>
          <a:xfrm>
            <a:off x="3883025" y="9148763"/>
            <a:ext cx="2970213" cy="4810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sl-SI" sz="1200" dirty="0"/>
              <a:pPr lvl="0" algn="r"/>
              <a:t>‹#›</a:t>
            </a:fld>
            <a:endParaRPr lang="sl-SI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Header Placeholder 3481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810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sl-SI" sz="1200" dirty="0"/>
          </a:p>
        </p:txBody>
      </p:sp>
      <p:sp>
        <p:nvSpPr>
          <p:cNvPr id="34819" name="Date Placeholder 34818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0213" cy="48101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sl-SI" sz="1200" dirty="0"/>
          </a:p>
        </p:txBody>
      </p:sp>
      <p:sp>
        <p:nvSpPr>
          <p:cNvPr id="34820" name="Slide Image Placeholder 3481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020763" y="722313"/>
            <a:ext cx="4814887" cy="3611562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4821" name="Text Placeholder 34820"/>
          <p:cNvSpPr>
            <a:spLocks noGrp="1"/>
          </p:cNvSpPr>
          <p:nvPr>
            <p:ph type="body" sz="quarter" idx="3"/>
          </p:nvPr>
        </p:nvSpPr>
        <p:spPr>
          <a:xfrm>
            <a:off x="685800" y="4575175"/>
            <a:ext cx="5483225" cy="43338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Kliknite, če želite urediti sloge besedila matrice</a:t>
            </a:r>
          </a:p>
          <a:p>
            <a:pPr lvl="1"/>
            <a:r>
              <a:rPr dirty="0"/>
              <a:t>Druga raven</a:t>
            </a:r>
          </a:p>
          <a:p>
            <a:pPr lvl="2"/>
            <a:r>
              <a:rPr dirty="0"/>
              <a:t>Tretja raven</a:t>
            </a:r>
          </a:p>
          <a:p>
            <a:pPr lvl="3"/>
            <a:r>
              <a:rPr dirty="0"/>
              <a:t>Četrta raven</a:t>
            </a:r>
          </a:p>
          <a:p>
            <a:pPr lvl="4"/>
            <a:r>
              <a:rPr dirty="0"/>
              <a:t>Peta raven</a:t>
            </a:r>
          </a:p>
        </p:txBody>
      </p:sp>
      <p:sp>
        <p:nvSpPr>
          <p:cNvPr id="34822" name="Footer Placeholder 34821"/>
          <p:cNvSpPr>
            <a:spLocks noGrp="1"/>
          </p:cNvSpPr>
          <p:nvPr>
            <p:ph type="ftr" sz="quarter" idx="4"/>
          </p:nvPr>
        </p:nvSpPr>
        <p:spPr>
          <a:xfrm>
            <a:off x="0" y="9148763"/>
            <a:ext cx="2970213" cy="4810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sl-SI" sz="1200" dirty="0"/>
          </a:p>
        </p:txBody>
      </p:sp>
      <p:sp>
        <p:nvSpPr>
          <p:cNvPr id="34823" name="Slide Number Placeholder 34822"/>
          <p:cNvSpPr>
            <a:spLocks noGrp="1"/>
          </p:cNvSpPr>
          <p:nvPr>
            <p:ph type="sldNum" sz="quarter" idx="5"/>
          </p:nvPr>
        </p:nvSpPr>
        <p:spPr>
          <a:xfrm>
            <a:off x="3883025" y="9148763"/>
            <a:ext cx="2970213" cy="4810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sl-SI" sz="1200" dirty="0"/>
              <a:pPr lvl="0" algn="r"/>
              <a:t>‹#›</a:t>
            </a:fld>
            <a:endParaRPr lang="sl-SI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sl-SI" sz="1200" dirty="0"/>
              <a:pPr lvl="0" algn="r"/>
              <a:t>1</a:t>
            </a:fld>
            <a:endParaRPr lang="sl-SI" sz="1200" dirty="0"/>
          </a:p>
        </p:txBody>
      </p:sp>
      <p:sp>
        <p:nvSpPr>
          <p:cNvPr id="35842" name="Slide Image Placeholder 3584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ext Placeholder 3584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sl-SI" dirty="0"/>
              <a:pPr lvl="0"/>
              <a:t>13.9.2020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Kliknite, če želite urediti slog naslova matrice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Kliknite, če želite urediti sloge besedila matrice</a:t>
            </a:r>
          </a:p>
          <a:p>
            <a:pPr lvl="1"/>
            <a:r>
              <a:rPr dirty="0"/>
              <a:t>Druga raven</a:t>
            </a:r>
          </a:p>
          <a:p>
            <a:pPr lvl="2"/>
            <a:r>
              <a:rPr dirty="0"/>
              <a:t>Tretja raven</a:t>
            </a:r>
          </a:p>
          <a:p>
            <a:pPr lvl="3"/>
            <a:r>
              <a:rPr dirty="0"/>
              <a:t>Četrta raven</a:t>
            </a:r>
          </a:p>
          <a:p>
            <a:pPr lvl="4"/>
            <a:r>
              <a:rPr dirty="0"/>
              <a:t>Peta raven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sl-SI" dirty="0"/>
              <a:pPr lvl="0"/>
              <a:t>13.9.2020</a:t>
            </a:fld>
            <a:endParaRPr lang="sl-SI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sl-SI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sl-SI" dirty="0"/>
              <a:pPr lvl="0"/>
              <a:t>‹#›</a:t>
            </a:fld>
            <a:endParaRPr lang="sl-S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ctrTitle"/>
          </p:nvPr>
        </p:nvSpPr>
        <p:spPr>
          <a:xfrm>
            <a:off x="684213" y="1557338"/>
            <a:ext cx="7772400" cy="1470025"/>
          </a:xfrm>
          <a:ln/>
        </p:spPr>
        <p:txBody>
          <a:bodyPr anchor="ctr"/>
          <a:lstStyle/>
          <a:p>
            <a:pPr defTabSz="914400">
              <a:buClrTx/>
              <a:buSzTx/>
              <a:buFontTx/>
            </a:pPr>
            <a:r>
              <a:rPr sz="4400" kern="1200" baseline="0">
                <a:latin typeface="Arial" panose="020B0604020202020204" pitchFamily="34" charset="0"/>
              </a:rPr>
              <a:t>KAKO RAVNAMO Z ODPADKI? </a:t>
            </a:r>
          </a:p>
        </p:txBody>
      </p:sp>
      <p:sp>
        <p:nvSpPr>
          <p:cNvPr id="2051" name="Subtitle 2050"/>
          <p:cNvSpPr>
            <a:spLocks noGrp="1"/>
          </p:cNvSpPr>
          <p:nvPr>
            <p:ph type="subTitle" idx="1"/>
          </p:nvPr>
        </p:nvSpPr>
        <p:spPr>
          <a:xfrm>
            <a:off x="1403350" y="3429000"/>
            <a:ext cx="6400800" cy="1752600"/>
          </a:xfrm>
          <a:ln/>
        </p:spPr>
        <p:txBody>
          <a:bodyPr/>
          <a:lstStyle/>
          <a:p>
            <a:pPr defTabSz="914400">
              <a:buClrTx/>
              <a:buSzTx/>
              <a:buFontTx/>
            </a:pPr>
            <a:r>
              <a:rPr sz="3200" kern="1200" baseline="0" dirty="0" err="1">
                <a:latin typeface="Arial" panose="020B0604020202020204" pitchFamily="34" charset="0"/>
              </a:rPr>
              <a:t>Pripravila</a:t>
            </a:r>
            <a:r>
              <a:rPr sz="3200" kern="1200" baseline="0" dirty="0">
                <a:latin typeface="Arial" panose="020B0604020202020204" pitchFamily="34" charset="0"/>
              </a:rPr>
              <a:t>:</a:t>
            </a:r>
          </a:p>
          <a:p>
            <a:pPr defTabSz="914400">
              <a:buClrTx/>
              <a:buSzTx/>
              <a:buFontTx/>
            </a:pPr>
            <a:r>
              <a:rPr sz="3200" kern="1200" baseline="0" dirty="0" err="1">
                <a:latin typeface="Arial" panose="020B0604020202020204" pitchFamily="34" charset="0"/>
              </a:rPr>
              <a:t>Andreja</a:t>
            </a:r>
            <a:r>
              <a:rPr sz="3200" kern="1200" baseline="0" dirty="0">
                <a:latin typeface="Arial" panose="020B0604020202020204" pitchFamily="34" charset="0"/>
              </a:rPr>
              <a:t> </a:t>
            </a:r>
            <a:r>
              <a:rPr sz="3200" kern="1200" baseline="0" dirty="0" err="1">
                <a:latin typeface="Arial" panose="020B0604020202020204" pitchFamily="34" charset="0"/>
              </a:rPr>
              <a:t>Hafner</a:t>
            </a:r>
            <a:endParaRPr sz="3200" kern="120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</a:t>
            </a:r>
          </a:p>
        </p:txBody>
      </p:sp>
      <p:pic>
        <p:nvPicPr>
          <p:cNvPr id="20484" name="Picture 204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341438"/>
            <a:ext cx="8135938" cy="1500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2048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775" y="3068638"/>
            <a:ext cx="3600450" cy="26781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ODPADNI PAPIR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3995738" y="1600200"/>
            <a:ext cx="4691062" cy="4924425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sz="2800" b="1"/>
              <a:t>Prosim za:</a:t>
            </a:r>
          </a:p>
          <a:p>
            <a:pPr>
              <a:lnSpc>
                <a:spcPct val="90000"/>
              </a:lnSpc>
            </a:pPr>
            <a:r>
              <a:rPr sz="2800"/>
              <a:t>časopise,</a:t>
            </a:r>
          </a:p>
          <a:p>
            <a:pPr>
              <a:lnSpc>
                <a:spcPct val="90000"/>
              </a:lnSpc>
            </a:pPr>
            <a:r>
              <a:rPr sz="2800"/>
              <a:t>revije,</a:t>
            </a:r>
          </a:p>
          <a:p>
            <a:pPr>
              <a:lnSpc>
                <a:spcPct val="90000"/>
              </a:lnSpc>
            </a:pPr>
            <a:r>
              <a:rPr sz="2800"/>
              <a:t>reklamni material iz papirja,</a:t>
            </a:r>
          </a:p>
          <a:p>
            <a:pPr>
              <a:lnSpc>
                <a:spcPct val="90000"/>
              </a:lnSpc>
            </a:pPr>
            <a:r>
              <a:rPr sz="2800"/>
              <a:t>knjige,</a:t>
            </a:r>
          </a:p>
          <a:p>
            <a:pPr>
              <a:lnSpc>
                <a:spcPct val="90000"/>
              </a:lnSpc>
            </a:pPr>
            <a:r>
              <a:rPr sz="2800"/>
              <a:t>kataloge,</a:t>
            </a:r>
          </a:p>
          <a:p>
            <a:pPr>
              <a:lnSpc>
                <a:spcPct val="90000"/>
              </a:lnSpc>
            </a:pPr>
            <a:r>
              <a:rPr sz="2800"/>
              <a:t>škatle iz kartona,</a:t>
            </a:r>
          </a:p>
          <a:p>
            <a:pPr>
              <a:lnSpc>
                <a:spcPct val="90000"/>
              </a:lnSpc>
            </a:pPr>
            <a:r>
              <a:rPr sz="2800"/>
              <a:t>zvezke,</a:t>
            </a:r>
          </a:p>
          <a:p>
            <a:pPr>
              <a:lnSpc>
                <a:spcPct val="90000"/>
              </a:lnSpc>
            </a:pPr>
            <a:r>
              <a:rPr sz="2800"/>
              <a:t>papirnate vrečke.</a:t>
            </a:r>
          </a:p>
        </p:txBody>
      </p:sp>
      <p:pic>
        <p:nvPicPr>
          <p:cNvPr id="8196" name="Picture 8195" descr="IMG_160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1628775"/>
            <a:ext cx="3511550" cy="4679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</a:t>
            </a:r>
          </a:p>
        </p:txBody>
      </p:sp>
      <p:pic>
        <p:nvPicPr>
          <p:cNvPr id="18436" name="Picture 1843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" y="1341438"/>
            <a:ext cx="7667625" cy="1395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1843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6013" y="3141663"/>
            <a:ext cx="3455987" cy="2322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184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363" y="2924175"/>
            <a:ext cx="2952750" cy="2768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KOSOVNI ODPADKI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4716463" y="2060575"/>
            <a:ext cx="3970337" cy="4021138"/>
          </a:xfrm>
          <a:ln/>
        </p:spPr>
        <p:txBody>
          <a:bodyPr/>
          <a:lstStyle/>
          <a:p>
            <a:r>
              <a:rPr sz="2800"/>
              <a:t>hladilniki in štedilniki,</a:t>
            </a:r>
          </a:p>
          <a:p>
            <a:r>
              <a:rPr sz="2800"/>
              <a:t>pralni stroji in televizorji,</a:t>
            </a:r>
          </a:p>
          <a:p>
            <a:r>
              <a:rPr sz="2800"/>
              <a:t>sanitarna keramika,</a:t>
            </a:r>
          </a:p>
          <a:p>
            <a:r>
              <a:rPr sz="2800"/>
              <a:t>avtomobilske gume,</a:t>
            </a:r>
          </a:p>
          <a:p>
            <a:r>
              <a:rPr sz="2800"/>
              <a:t>pohištvo,</a:t>
            </a:r>
          </a:p>
          <a:p>
            <a:r>
              <a:rPr sz="2800"/>
              <a:t>preproge.</a:t>
            </a:r>
          </a:p>
        </p:txBody>
      </p:sp>
      <p:pic>
        <p:nvPicPr>
          <p:cNvPr id="9222" name="Picture 92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3" y="2565400"/>
            <a:ext cx="4032250" cy="2114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 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4284663" y="1600200"/>
            <a:ext cx="4402137" cy="4525963"/>
          </a:xfrm>
          <a:ln/>
        </p:spPr>
        <p:txBody>
          <a:bodyPr/>
          <a:lstStyle/>
          <a:p>
            <a:pPr>
              <a:buNone/>
            </a:pPr>
            <a:r>
              <a:t>   Z ločevanjem odpadkov nam bo odlagališče hvaležno za prihranek prostora in podaljšanje življenjske dobe smetišča.</a:t>
            </a:r>
          </a:p>
        </p:txBody>
      </p:sp>
      <p:pic>
        <p:nvPicPr>
          <p:cNvPr id="10245" name="Picture 1024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" y="1916113"/>
            <a:ext cx="3744913" cy="2808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Text Box 10245"/>
          <p:cNvSpPr txBox="1"/>
          <p:nvPr/>
        </p:nvSpPr>
        <p:spPr>
          <a:xfrm>
            <a:off x="684213" y="4797425"/>
            <a:ext cx="41767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i="1" dirty="0" err="1"/>
              <a:t>Drobljenje kosovnih odpadkov z drobilno napravo Terminator</a:t>
            </a:r>
            <a:r>
              <a:rPr sz="2000" i="1"/>
              <a:t>.</a:t>
            </a:r>
            <a: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NEVARNI ODPADKI</a:t>
            </a:r>
          </a:p>
        </p:txBody>
      </p:sp>
      <p:pic>
        <p:nvPicPr>
          <p:cNvPr id="11267" name="Text Placeholder 11266"/>
          <p:cNvPicPr>
            <a:picLocks noGrp="1" noChangeAspect="1"/>
          </p:cNvPicPr>
          <p:nvPr>
            <p:ph type="body"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1484313"/>
            <a:ext cx="8280400" cy="4552950"/>
          </a:xfrm>
          <a:ln/>
        </p:spPr>
      </p:pic>
      <p:sp>
        <p:nvSpPr>
          <p:cNvPr id="11268" name="Text Box 11267"/>
          <p:cNvSpPr txBox="1"/>
          <p:nvPr/>
        </p:nvSpPr>
        <p:spPr>
          <a:xfrm>
            <a:off x="827088" y="3933825"/>
            <a:ext cx="74898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sz="4000"/>
              <a:t>KAJ SPADA MED NEVARNE ODPADKE?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sz="2800"/>
              <a:t>ostanki onesnažene embalaže (barv, lakov, lepil),</a:t>
            </a:r>
          </a:p>
          <a:p>
            <a:pPr>
              <a:lnSpc>
                <a:spcPct val="80000"/>
              </a:lnSpc>
            </a:pPr>
            <a:r>
              <a:rPr sz="2800"/>
              <a:t>barve, laki, pršila, razredčila,</a:t>
            </a:r>
          </a:p>
          <a:p>
            <a:pPr>
              <a:lnSpc>
                <a:spcPct val="80000"/>
              </a:lnSpc>
            </a:pPr>
            <a:r>
              <a:rPr sz="2800"/>
              <a:t>odpadna motorna olja,</a:t>
            </a:r>
          </a:p>
          <a:p>
            <a:pPr>
              <a:lnSpc>
                <a:spcPct val="80000"/>
              </a:lnSpc>
            </a:pPr>
            <a:r>
              <a:rPr sz="2800"/>
              <a:t>stara zdravila,</a:t>
            </a:r>
          </a:p>
          <a:p>
            <a:pPr>
              <a:lnSpc>
                <a:spcPct val="80000"/>
              </a:lnSpc>
            </a:pPr>
            <a:r>
              <a:rPr sz="2800"/>
              <a:t>odpadno jedilno olje,</a:t>
            </a:r>
          </a:p>
          <a:p>
            <a:pPr>
              <a:lnSpc>
                <a:spcPct val="80000"/>
              </a:lnSpc>
            </a:pPr>
            <a:r>
              <a:rPr sz="2800"/>
              <a:t>baterije, akumulatorji,</a:t>
            </a:r>
          </a:p>
          <a:p>
            <a:pPr>
              <a:lnSpc>
                <a:spcPct val="80000"/>
              </a:lnSpc>
            </a:pPr>
            <a:r>
              <a:rPr sz="2800"/>
              <a:t>živosrebrni termometri,</a:t>
            </a:r>
          </a:p>
          <a:p>
            <a:pPr>
              <a:lnSpc>
                <a:spcPct val="80000"/>
              </a:lnSpc>
            </a:pPr>
            <a:r>
              <a:rPr sz="2800"/>
              <a:t>odpadna zaščitna sredstva (škropiva),</a:t>
            </a:r>
          </a:p>
          <a:p>
            <a:pPr>
              <a:lnSpc>
                <a:spcPct val="80000"/>
              </a:lnSpc>
            </a:pPr>
            <a:r>
              <a:rPr sz="2800"/>
              <a:t>neonska svetila.</a:t>
            </a:r>
          </a:p>
        </p:txBody>
      </p:sp>
      <p:pic>
        <p:nvPicPr>
          <p:cNvPr id="12292" name="Picture 1229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3800" y="2924175"/>
            <a:ext cx="2592388" cy="1782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KAKO POSKRBIMO ZANJE?</a:t>
            </a: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t>Zbiramo jih ločeno,</a:t>
            </a:r>
          </a:p>
          <a:p>
            <a:pPr>
              <a:lnSpc>
                <a:spcPct val="90000"/>
              </a:lnSpc>
            </a:pPr>
            <a:r>
              <a:t>skladiščimo jih na primernih mestih,</a:t>
            </a:r>
          </a:p>
          <a:p>
            <a:pPr>
              <a:lnSpc>
                <a:spcPct val="90000"/>
              </a:lnSpc>
            </a:pPr>
            <a:r>
              <a:t>ob akcijah organiziranega zbiranja jih oddamo na zbirno mesto.</a:t>
            </a:r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None/>
            </a:pPr>
            <a:r>
              <a:rPr>
                <a:solidFill>
                  <a:srgbClr val="CC0000"/>
                </a:solidFill>
              </a:rPr>
              <a:t>   Z LOČENIM ZBIRANJEM NEVARNIH ODPADKOV BOMO OMOGOČILI, DA BOSTA OKOLJE IN NARAVA BREZ ŠKODLJIVIH VPLIVOV.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KAJ PA OSTALI ODPADKI?</a:t>
            </a: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4716463" y="1484313"/>
            <a:ext cx="3970337" cy="4525962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sz="2800"/>
              <a:t>Odložite vame:</a:t>
            </a:r>
          </a:p>
          <a:p>
            <a:pPr>
              <a:lnSpc>
                <a:spcPct val="90000"/>
              </a:lnSpc>
            </a:pPr>
            <a:r>
              <a:rPr sz="2800"/>
              <a:t>odpadke iz umetnih snovi (embalaža kozmetike in čistil),</a:t>
            </a:r>
          </a:p>
          <a:p>
            <a:pPr>
              <a:lnSpc>
                <a:spcPct val="90000"/>
              </a:lnSpc>
            </a:pPr>
            <a:r>
              <a:rPr sz="2800"/>
              <a:t>odpadki iz porcelana, keramike, </a:t>
            </a:r>
          </a:p>
          <a:p>
            <a:pPr>
              <a:lnSpc>
                <a:spcPct val="90000"/>
              </a:lnSpc>
            </a:pPr>
            <a:r>
              <a:rPr sz="2800"/>
              <a:t>odpadki iz tekstila, usnja,</a:t>
            </a:r>
          </a:p>
          <a:p>
            <a:pPr>
              <a:lnSpc>
                <a:spcPct val="90000"/>
              </a:lnSpc>
            </a:pPr>
            <a:r>
              <a:rPr sz="2800"/>
              <a:t>hišne smeti,</a:t>
            </a:r>
          </a:p>
          <a:p>
            <a:pPr>
              <a:lnSpc>
                <a:spcPct val="90000"/>
              </a:lnSpc>
            </a:pPr>
            <a:r>
              <a:rPr sz="2800"/>
              <a:t>pepel iz premoga.</a:t>
            </a:r>
          </a:p>
        </p:txBody>
      </p:sp>
      <p:pic>
        <p:nvPicPr>
          <p:cNvPr id="14340" name="Picture 143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719263"/>
            <a:ext cx="4235450" cy="3170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 </a:t>
            </a:r>
          </a:p>
        </p:txBody>
      </p:sp>
      <p:pic>
        <p:nvPicPr>
          <p:cNvPr id="16388" name="Text Placeholder 16387" descr="scan0004"/>
          <p:cNvPicPr>
            <a:picLocks noGrp="1" noChangeAspect="1"/>
          </p:cNvPicPr>
          <p:nvPr>
            <p:ph type="body" idx="1"/>
          </p:nvPr>
        </p:nvPicPr>
        <p:blipFill>
          <a:blip r:embed="rId2" cstate="print">
            <a:lum bright="-35999" contrast="42000"/>
          </a:blip>
          <a:stretch>
            <a:fillRect/>
          </a:stretch>
        </p:blipFill>
        <p:spPr>
          <a:xfrm>
            <a:off x="468313" y="1557338"/>
            <a:ext cx="8280400" cy="1673225"/>
          </a:xfrm>
          <a:ln/>
        </p:spPr>
      </p:pic>
      <p:pic>
        <p:nvPicPr>
          <p:cNvPr id="16389" name="Picture 1638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8538" y="3284538"/>
            <a:ext cx="4537075" cy="2832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BIOLOŠKI ODPADKI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716463" y="1773238"/>
            <a:ext cx="3970337" cy="4525962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sz="2400" b="1" dirty="0" err="1"/>
              <a:t>Kaj sodi v kompostnik</a:t>
            </a:r>
            <a:r>
              <a:rPr sz="2400"/>
              <a:t>?</a:t>
            </a:r>
          </a:p>
          <a:p>
            <a:pPr>
              <a:lnSpc>
                <a:spcPct val="90000"/>
              </a:lnSpc>
            </a:pPr>
            <a:r>
              <a:rPr sz="2400"/>
              <a:t>ostanki hrane,</a:t>
            </a:r>
          </a:p>
          <a:p>
            <a:pPr>
              <a:lnSpc>
                <a:spcPct val="90000"/>
              </a:lnSpc>
            </a:pPr>
            <a:r>
              <a:rPr sz="2400"/>
              <a:t>ostanki sadja, zelenjave,</a:t>
            </a:r>
          </a:p>
          <a:p>
            <a:pPr>
              <a:lnSpc>
                <a:spcPct val="90000"/>
              </a:lnSpc>
            </a:pPr>
            <a:r>
              <a:rPr sz="2400"/>
              <a:t>kavna usedlina,</a:t>
            </a:r>
          </a:p>
          <a:p>
            <a:pPr>
              <a:lnSpc>
                <a:spcPct val="90000"/>
              </a:lnSpc>
            </a:pPr>
            <a:r>
              <a:rPr sz="2400"/>
              <a:t>pokvarjena hrana,</a:t>
            </a:r>
          </a:p>
          <a:p>
            <a:pPr>
              <a:lnSpc>
                <a:spcPct val="90000"/>
              </a:lnSpc>
            </a:pPr>
            <a:r>
              <a:rPr sz="2400"/>
              <a:t>trava, listje, cvetje,</a:t>
            </a:r>
          </a:p>
          <a:p>
            <a:pPr>
              <a:lnSpc>
                <a:spcPct val="90000"/>
              </a:lnSpc>
            </a:pPr>
            <a:r>
              <a:rPr sz="2400"/>
              <a:t>grmičevje, vejevje,</a:t>
            </a:r>
          </a:p>
          <a:p>
            <a:pPr>
              <a:lnSpc>
                <a:spcPct val="90000"/>
              </a:lnSpc>
            </a:pPr>
            <a:r>
              <a:rPr sz="2400"/>
              <a:t>plevel, slama,</a:t>
            </a:r>
          </a:p>
          <a:p>
            <a:pPr>
              <a:lnSpc>
                <a:spcPct val="90000"/>
              </a:lnSpc>
            </a:pPr>
            <a:r>
              <a:rPr sz="2400"/>
              <a:t>iztrebki malih živali,</a:t>
            </a:r>
          </a:p>
          <a:p>
            <a:pPr>
              <a:lnSpc>
                <a:spcPct val="90000"/>
              </a:lnSpc>
            </a:pPr>
            <a:r>
              <a:rPr sz="2400"/>
              <a:t>žagovina,</a:t>
            </a:r>
          </a:p>
          <a:p>
            <a:pPr>
              <a:lnSpc>
                <a:spcPct val="90000"/>
              </a:lnSpc>
            </a:pPr>
            <a:r>
              <a:rPr sz="2400"/>
              <a:t>lesni pepel</a:t>
            </a:r>
          </a:p>
        </p:txBody>
      </p:sp>
      <p:pic>
        <p:nvPicPr>
          <p:cNvPr id="3076" name="Picture 3075" descr="IMG_16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2205038"/>
            <a:ext cx="4121150" cy="309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317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613" y="981075"/>
            <a:ext cx="4968875" cy="4586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rPr sz="4000"/>
              <a:t>NARAVA NAJ NE BO SMETIŠČE!</a:t>
            </a:r>
          </a:p>
        </p:txBody>
      </p:sp>
      <p:pic>
        <p:nvPicPr>
          <p:cNvPr id="15364" name="Picture 15363" descr="IMG_055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813" y="1557338"/>
            <a:ext cx="6048375" cy="453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</a:t>
            </a:r>
          </a:p>
        </p:txBody>
      </p:sp>
      <p:pic>
        <p:nvPicPr>
          <p:cNvPr id="17412" name="Picture 1741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750" y="1484313"/>
            <a:ext cx="8064500" cy="1449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74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650" y="3141663"/>
            <a:ext cx="3384550" cy="2401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174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4663" y="3429000"/>
            <a:ext cx="4176712" cy="167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ODPADKI IZ STEKLA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4356100" y="1484313"/>
            <a:ext cx="4248150" cy="4525962"/>
          </a:xfrm>
          <a:ln/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b="1"/>
              <a:t>Prosim za:</a:t>
            </a:r>
          </a:p>
          <a:p>
            <a:pPr>
              <a:lnSpc>
                <a:spcPct val="90000"/>
              </a:lnSpc>
            </a:pPr>
            <a:r>
              <a:t>kozarce,</a:t>
            </a:r>
          </a:p>
          <a:p>
            <a:pPr>
              <a:lnSpc>
                <a:spcPct val="90000"/>
              </a:lnSpc>
            </a:pPr>
            <a:r>
              <a:t>kozarce za vlaganje,</a:t>
            </a:r>
          </a:p>
          <a:p>
            <a:pPr>
              <a:lnSpc>
                <a:spcPct val="90000"/>
              </a:lnSpc>
            </a:pPr>
            <a:r>
              <a:t>steklenice za otroško hrano,</a:t>
            </a:r>
          </a:p>
          <a:p>
            <a:pPr>
              <a:lnSpc>
                <a:spcPct val="90000"/>
              </a:lnSpc>
            </a:pPr>
            <a:r>
              <a:t>steklenice za brezalkoholne in alkoholne pijače, olje, kis.</a:t>
            </a:r>
          </a:p>
        </p:txBody>
      </p:sp>
      <p:pic>
        <p:nvPicPr>
          <p:cNvPr id="5124" name="Picture 5123" descr="IMG_16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" y="1557338"/>
            <a:ext cx="3435350" cy="45799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</a:t>
            </a:r>
          </a:p>
        </p:txBody>
      </p:sp>
      <p:pic>
        <p:nvPicPr>
          <p:cNvPr id="19460" name="Picture 1945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188" y="1557338"/>
            <a:ext cx="7920037" cy="1466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946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3429000"/>
            <a:ext cx="3816350" cy="2200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946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3800" y="3141663"/>
            <a:ext cx="295275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ODPADKI IZ PLASTIKE</a:t>
            </a:r>
          </a:p>
        </p:txBody>
      </p:sp>
      <p:pic>
        <p:nvPicPr>
          <p:cNvPr id="23556" name="Picture 23555" descr="IMG_16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557338"/>
            <a:ext cx="3402012" cy="4535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8" name="Text Box 23557"/>
          <p:cNvSpPr txBox="1"/>
          <p:nvPr/>
        </p:nvSpPr>
        <p:spPr>
          <a:xfrm>
            <a:off x="4067175" y="1412875"/>
            <a:ext cx="4608513" cy="4722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/>
              <a:t>PROSIM ZA:</a:t>
            </a:r>
          </a:p>
          <a:p>
            <a:pPr>
              <a:buChar char="•"/>
            </a:pPr>
            <a:r>
              <a:rPr sz="3200"/>
              <a:t> plastenke,</a:t>
            </a:r>
          </a:p>
          <a:p>
            <a:pPr>
              <a:buChar char="•"/>
            </a:pPr>
            <a:r>
              <a:rPr sz="3200"/>
              <a:t> vrečke in folije,</a:t>
            </a:r>
          </a:p>
          <a:p>
            <a:pPr>
              <a:buChar char="•"/>
            </a:pPr>
            <a:r>
              <a:rPr sz="3200"/>
              <a:t> embalažno plastiko</a:t>
            </a:r>
          </a:p>
          <a:p>
            <a:r>
              <a:rPr sz="3200"/>
              <a:t>  živil in čistil,</a:t>
            </a:r>
          </a:p>
          <a:p>
            <a:pPr>
              <a:buChar char="•"/>
            </a:pPr>
            <a:r>
              <a:rPr sz="3200"/>
              <a:t> plastično posodo,</a:t>
            </a:r>
          </a:p>
          <a:p>
            <a:pPr>
              <a:buChar char="•"/>
            </a:pPr>
            <a:r>
              <a:rPr sz="3200"/>
              <a:t> zabojčke za sadje in</a:t>
            </a:r>
          </a:p>
          <a:p>
            <a:r>
              <a:rPr sz="3200"/>
              <a:t>  zelenjavo.</a:t>
            </a:r>
          </a:p>
          <a:p>
            <a:pPr>
              <a:spcBef>
                <a:spcPct val="50000"/>
              </a:spcBef>
              <a:buChar char="•"/>
            </a:pPr>
            <a:endParaRPr sz="32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ODPADKI IZ      PLASTIKE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4140200" y="1412875"/>
            <a:ext cx="4608513" cy="4392613"/>
          </a:xfrm>
          <a:ln/>
        </p:spPr>
        <p:txBody>
          <a:bodyPr/>
          <a:lstStyle/>
          <a:p>
            <a:pPr>
              <a:buNone/>
            </a:pPr>
            <a:r>
              <a:rPr b="1"/>
              <a:t>PROSIM ZA:</a:t>
            </a:r>
          </a:p>
          <a:p>
            <a:r>
              <a:t>Plastenke za vodo, sokove, olje, kis, pivo, ledeni čaj.</a:t>
            </a:r>
          </a:p>
          <a:p>
            <a:endParaRPr/>
          </a:p>
          <a:p>
            <a:pPr>
              <a:buNone/>
            </a:pPr>
            <a:r>
              <a:t>   Embalaža mora vsebovati znak:</a:t>
            </a:r>
          </a:p>
          <a:p>
            <a:pPr>
              <a:buNone/>
            </a:pPr>
            <a:endParaRPr/>
          </a:p>
        </p:txBody>
      </p:sp>
      <p:pic>
        <p:nvPicPr>
          <p:cNvPr id="6148" name="Picture 6147" descr="IMG_055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850" y="1557338"/>
            <a:ext cx="3589338" cy="478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Oval 6149"/>
          <p:cNvSpPr/>
          <p:nvPr/>
        </p:nvSpPr>
        <p:spPr>
          <a:xfrm>
            <a:off x="5364163" y="5229225"/>
            <a:ext cx="1295400" cy="1008063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/>
              <a:t>PET</a:t>
            </a:r>
          </a:p>
        </p:txBody>
      </p:sp>
      <p:sp>
        <p:nvSpPr>
          <p:cNvPr id="6151" name="Oval 6150"/>
          <p:cNvSpPr/>
          <p:nvPr/>
        </p:nvSpPr>
        <p:spPr>
          <a:xfrm>
            <a:off x="4500563" y="549275"/>
            <a:ext cx="792162" cy="50482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b="1"/>
              <a:t>PET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PREDELAVA</a:t>
            </a:r>
          </a:p>
        </p:txBody>
      </p:sp>
      <p:pic>
        <p:nvPicPr>
          <p:cNvPr id="21508" name="Picture 2150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484313"/>
            <a:ext cx="8207375" cy="1693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2150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213" y="3357563"/>
            <a:ext cx="3671887" cy="2782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2150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3" y="3357563"/>
            <a:ext cx="3959225" cy="278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lstStyle/>
          <a:p>
            <a:r>
              <a:t>ODPADNE PLOČEVINKE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4211638" y="1600200"/>
            <a:ext cx="4475162" cy="4924425"/>
          </a:xfrm>
          <a:ln/>
        </p:spPr>
        <p:txBody>
          <a:bodyPr/>
          <a:lstStyle/>
          <a:p>
            <a:pPr>
              <a:buNone/>
            </a:pPr>
            <a:r>
              <a:rPr b="1"/>
              <a:t>Prosim za</a:t>
            </a:r>
            <a:r>
              <a:t>:</a:t>
            </a:r>
          </a:p>
          <a:p>
            <a:r>
              <a:t>pločevinke piva, sokov, energetskih napitkov, </a:t>
            </a:r>
          </a:p>
          <a:p>
            <a:r>
              <a:t>konzerve prehrambenih izdelkov.</a:t>
            </a:r>
          </a:p>
        </p:txBody>
      </p:sp>
      <p:pic>
        <p:nvPicPr>
          <p:cNvPr id="7173" name="Picture 7172" descr="IMG_160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50" y="1412875"/>
            <a:ext cx="3348038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Privzeti načr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Diaprojekcija na zaslonu (4:3)</PresentationFormat>
  <Paragraphs>93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2" baseType="lpstr">
      <vt:lpstr>Privzeti načrt</vt:lpstr>
      <vt:lpstr>KAKO RAVNAMO Z ODPADKI? </vt:lpstr>
      <vt:lpstr>BIOLOŠKI ODPADKI</vt:lpstr>
      <vt:lpstr>PREDELAVA</vt:lpstr>
      <vt:lpstr>ODPADKI IZ STEKLA</vt:lpstr>
      <vt:lpstr>PREDELAVA</vt:lpstr>
      <vt:lpstr>ODPADKI IZ PLASTIKE</vt:lpstr>
      <vt:lpstr>ODPADKI IZ      PLASTIKE</vt:lpstr>
      <vt:lpstr>PREDELAVA</vt:lpstr>
      <vt:lpstr>ODPADNE PLOČEVINKE</vt:lpstr>
      <vt:lpstr>PREDELAVA</vt:lpstr>
      <vt:lpstr>ODPADNI PAPIR</vt:lpstr>
      <vt:lpstr>PREDELAVA</vt:lpstr>
      <vt:lpstr>KOSOVNI ODPADKI</vt:lpstr>
      <vt:lpstr>PREDELAVA </vt:lpstr>
      <vt:lpstr>NEVARNI ODPADKI</vt:lpstr>
      <vt:lpstr>KAJ SPADA MED NEVARNE ODPADKE?</vt:lpstr>
      <vt:lpstr>KAKO POSKRBIMO ZANJE?</vt:lpstr>
      <vt:lpstr>KAJ PA OSTALI ODPADKI?</vt:lpstr>
      <vt:lpstr>PREDELAVA </vt:lpstr>
      <vt:lpstr>Diapozitiv 20</vt:lpstr>
      <vt:lpstr>NARAVA NAJ NE BO SMETIŠČE!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RAVNAMO Z ODPADKI?</dc:title>
  <dc:creator>Hafner</dc:creator>
  <cp:lastModifiedBy>Katarina</cp:lastModifiedBy>
  <cp:revision>11</cp:revision>
  <dcterms:created xsi:type="dcterms:W3CDTF">2007-01-21T18:04:56Z</dcterms:created>
  <dcterms:modified xsi:type="dcterms:W3CDTF">2020-09-13T12:19:49Z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1033-11.2.0.9363</vt:lpwstr>
  </property>
</Properties>
</file>