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9" r:id="rId1"/>
  </p:sldMasterIdLst>
  <p:notesMasterIdLst>
    <p:notesMasterId r:id="rId19"/>
  </p:notesMasterIdLst>
  <p:sldIdLst>
    <p:sldId id="279" r:id="rId2"/>
    <p:sldId id="282" r:id="rId3"/>
    <p:sldId id="270" r:id="rId4"/>
    <p:sldId id="269" r:id="rId5"/>
    <p:sldId id="276" r:id="rId6"/>
    <p:sldId id="280" r:id="rId7"/>
    <p:sldId id="281" r:id="rId8"/>
    <p:sldId id="259" r:id="rId9"/>
    <p:sldId id="272" r:id="rId10"/>
    <p:sldId id="263" r:id="rId11"/>
    <p:sldId id="264" r:id="rId12"/>
    <p:sldId id="260" r:id="rId13"/>
    <p:sldId id="262" r:id="rId14"/>
    <p:sldId id="261" r:id="rId15"/>
    <p:sldId id="265" r:id="rId16"/>
    <p:sldId id="268" r:id="rId17"/>
    <p:sldId id="277" r:id="rId18"/>
  </p:sldIdLst>
  <p:sldSz cx="9144000" cy="6858000" type="screen4x3"/>
  <p:notesSz cx="6950075" cy="9236075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6FF"/>
    <a:srgbClr val="3399FF"/>
    <a:srgbClr val="FF0066"/>
    <a:srgbClr val="FFFF00"/>
    <a:srgbClr val="FF33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89" autoAdjust="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2501" cy="4631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935971" y="0"/>
            <a:ext cx="3012500" cy="4631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CE63A-DC65-4210-8723-E7D9FA56A74C}" type="datetimeFigureOut">
              <a:rPr lang="sl-SI" smtClean="0"/>
              <a:t>9. 02. 2026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5700"/>
            <a:ext cx="4154487" cy="3114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95808" y="4444339"/>
            <a:ext cx="5560060" cy="363667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1" y="8772879"/>
            <a:ext cx="3012501" cy="4631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935971" y="8772879"/>
            <a:ext cx="3012500" cy="4631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2C684-8A5C-44E4-8D3D-74CAAA8AA49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747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0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8" name="Freeform 19"/>
            <p:cNvGrpSpPr>
              <a:grpSpLocks/>
            </p:cNvGrpSpPr>
            <p:nvPr/>
          </p:nvGrpSpPr>
          <p:grpSpPr bwMode="auto">
            <a:xfrm>
              <a:off x="-6686" y="4875025"/>
              <a:ext cx="9156783" cy="1996274"/>
              <a:chOff x="-6096" y="4992624"/>
              <a:chExt cx="9156192" cy="1877568"/>
            </a:xfrm>
          </p:grpSpPr>
          <p:pic>
            <p:nvPicPr>
              <p:cNvPr id="11" name="Freeform 19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96" y="4992624"/>
                <a:ext cx="9156192" cy="1877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0" y="5000625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smtClean="0">
                  <a:solidFill>
                    <a:srgbClr val="FFFFFF"/>
                  </a:solidFill>
                  <a:latin typeface="Lucida Sans Unicode" pitchFamily="34" charset="0"/>
                </a:endParaRPr>
              </a:p>
            </p:txBody>
          </p:sp>
        </p:grpSp>
        <p:cxnSp>
          <p:nvCxnSpPr>
            <p:cNvPr id="10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AA655D8-1147-4DA2-9550-293F76D6CA7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6866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908C2-EDA5-4E67-A029-15E0E5DC6AF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0973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CC658-1E87-42E2-A029-8CF0A7B36BD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79204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sl-SI" noProof="0" smtClean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C6553-9404-46D3-BF37-6342B0FED2C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0020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1D223-F949-410C-B0F5-F8FC4EF82AE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86508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Chevron 15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B7285-9A5D-4836-99A8-93250E65DE3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07606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85CF6-F7A2-4807-A7E8-9A7DB520BD3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92483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F726F-7D64-47F8-AA7F-0479FCCA49F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92663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DD4B7-8145-48A9-A875-DDE40F3D876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53054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4199C-7451-4533-97BF-1E7CFD18EE0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94463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787DD-CF55-4F42-A8B8-2743CAB5AD8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42062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" name="Right Triangle 1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  <a:extLst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1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9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Chevron 20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57788-53E0-4673-9F49-DC4025C3EBE6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81242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  <a:extLst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text styles</a:t>
            </a:r>
          </a:p>
          <a:p>
            <a:pPr lvl="1"/>
            <a:r>
              <a:rPr lang="en-US" altLang="sl-SI" smtClean="0"/>
              <a:t>Second level</a:t>
            </a:r>
          </a:p>
          <a:p>
            <a:pPr lvl="2"/>
            <a:r>
              <a:rPr lang="en-US" altLang="sl-SI" smtClean="0"/>
              <a:t>Third level</a:t>
            </a:r>
          </a:p>
          <a:p>
            <a:pPr lvl="3"/>
            <a:r>
              <a:rPr lang="en-US" altLang="sl-SI" smtClean="0"/>
              <a:t>Fourth level</a:t>
            </a:r>
          </a:p>
          <a:p>
            <a:pPr lvl="4"/>
            <a:r>
              <a:rPr lang="en-US" altLang="sl-SI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C43B372D-16F5-434B-952D-A23DB32B17B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4" r:id="rId1"/>
    <p:sldLayoutId id="2147484539" r:id="rId2"/>
    <p:sldLayoutId id="2147484545" r:id="rId3"/>
    <p:sldLayoutId id="2147484546" r:id="rId4"/>
    <p:sldLayoutId id="2147484547" r:id="rId5"/>
    <p:sldLayoutId id="2147484548" r:id="rId6"/>
    <p:sldLayoutId id="2147484540" r:id="rId7"/>
    <p:sldLayoutId id="2147484549" r:id="rId8"/>
    <p:sldLayoutId id="2147484550" r:id="rId9"/>
    <p:sldLayoutId id="2147484541" r:id="rId10"/>
    <p:sldLayoutId id="2147484542" r:id="rId11"/>
    <p:sldLayoutId id="214748454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dsz.gov.si/si/delovna_podrocja/trg_dela_in_zaposlovanje/stipendije/zoisove_stipendije/" TargetMode="External"/><Relationship Id="rId2" Type="http://schemas.openxmlformats.org/officeDocument/2006/relationships/hyperlink" Target="http://www.sklad-kadri.si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lad-kadri/" TargetMode="External"/><Relationship Id="rId2" Type="http://schemas.openxmlformats.org/officeDocument/2006/relationships/hyperlink" Target="http://www.mddsz.gov.si/Aktualno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wmf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si/teme/vpis-v-srednjo-solo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345BB8-B46A-4A16-95E1-CD4E332F3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65" y="120680"/>
            <a:ext cx="9217152" cy="698072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63826" y="1124744"/>
            <a:ext cx="6992550" cy="1390701"/>
          </a:xfrm>
        </p:spPr>
        <p:txBody>
          <a:bodyPr>
            <a:normAutofit/>
          </a:bodyPr>
          <a:lstStyle/>
          <a:p>
            <a:pPr marL="0" indent="0"/>
            <a:r>
              <a:rPr lang="sl-SI" sz="5400" dirty="0" smtClean="0"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sl-SI" dirty="0" smtClean="0">
                <a:ea typeface="Open Sans" panose="020B0606030504020204" pitchFamily="34" charset="0"/>
                <a:cs typeface="Open Sans" panose="020B0606030504020204" pitchFamily="34" charset="0"/>
              </a:rPr>
              <a:t>PIS V SREDNJE ŠOLE</a:t>
            </a:r>
            <a:endParaRPr lang="sl-SI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 flipH="1">
            <a:off x="899592" y="2366664"/>
            <a:ext cx="6984776" cy="6734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400" b="1" dirty="0" smtClean="0">
                <a:solidFill>
                  <a:srgbClr val="00B0F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2026/27</a:t>
            </a:r>
            <a:endParaRPr lang="sl-SI" sz="2400" b="1" dirty="0">
              <a:solidFill>
                <a:srgbClr val="00B0F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2397064" y="6396335"/>
            <a:ext cx="4334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Jesenice, </a:t>
            </a:r>
            <a:r>
              <a:rPr lang="sl-SI" dirty="0" smtClean="0"/>
              <a:t>5. 2</a:t>
            </a:r>
            <a:r>
              <a:rPr lang="sl-SI" dirty="0" smtClean="0">
                <a:solidFill>
                  <a:schemeClr val="tx1"/>
                </a:solidFill>
              </a:rPr>
              <a:t>. 2026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8698523" y="6363922"/>
            <a:ext cx="433754" cy="529248"/>
          </a:xfrm>
        </p:spPr>
        <p:txBody>
          <a:bodyPr/>
          <a:lstStyle/>
          <a:p>
            <a:pPr algn="ctr"/>
            <a:fld id="{89E72D14-87F4-43C9-ABAF-CDFC3CB176D7}" type="slidenum">
              <a:rPr lang="sl-SI" smtClean="0">
                <a:solidFill>
                  <a:srgbClr val="002060"/>
                </a:solidFill>
              </a:rPr>
              <a:pPr algn="ctr"/>
              <a:t>1</a:t>
            </a:fld>
            <a:endParaRPr lang="sl-SI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81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685800"/>
            <a:ext cx="7772400" cy="5622925"/>
          </a:xfrm>
        </p:spPr>
        <p:txBody>
          <a:bodyPr/>
          <a:lstStyle/>
          <a:p>
            <a:pPr marL="933450" lvl="2" indent="0" eaLnBrk="1" hangingPunct="1">
              <a:buFontTx/>
              <a:buNone/>
            </a:pPr>
            <a:r>
              <a:rPr lang="sl-SI" altLang="sl-SI" sz="2600" b="1" dirty="0" smtClean="0">
                <a:solidFill>
                  <a:schemeClr val="accent1"/>
                </a:solidFill>
              </a:rPr>
              <a:t>POSEBNI POGOJI ZA VPIS</a:t>
            </a:r>
          </a:p>
          <a:p>
            <a:pPr algn="just" eaLnBrk="1" hangingPunct="1">
              <a:buFontTx/>
              <a:buChar char="-"/>
            </a:pPr>
            <a:r>
              <a:rPr lang="sl-SI" altLang="sl-SI" sz="2200" b="1" u="sng" dirty="0" smtClean="0">
                <a:solidFill>
                  <a:srgbClr val="062329"/>
                </a:solidFill>
              </a:rPr>
              <a:t>Starost</a:t>
            </a:r>
            <a:r>
              <a:rPr lang="sl-SI" altLang="sl-SI" sz="2200" dirty="0" smtClean="0">
                <a:solidFill>
                  <a:srgbClr val="062329"/>
                </a:solidFill>
              </a:rPr>
              <a:t> pogoj za vpis v Umetniško gimnazijo – glasbena smer (petje- instrument)</a:t>
            </a:r>
          </a:p>
          <a:p>
            <a:pPr algn="just" eaLnBrk="1" hangingPunct="1">
              <a:buFontTx/>
              <a:buChar char="-"/>
            </a:pPr>
            <a:endParaRPr lang="sl-SI" altLang="sl-SI" sz="2200" dirty="0" smtClean="0">
              <a:solidFill>
                <a:srgbClr val="062329"/>
              </a:solidFill>
            </a:endParaRPr>
          </a:p>
          <a:p>
            <a:pPr algn="just" eaLnBrk="1" hangingPunct="1">
              <a:buFontTx/>
              <a:buNone/>
            </a:pPr>
            <a:r>
              <a:rPr lang="sl-SI" altLang="sl-SI" sz="2200" b="1" dirty="0" smtClean="0">
                <a:solidFill>
                  <a:srgbClr val="062329"/>
                </a:solidFill>
              </a:rPr>
              <a:t>   Preizkus posebnih nadarjenosti, znanja ali</a:t>
            </a:r>
          </a:p>
          <a:p>
            <a:pPr algn="just" eaLnBrk="1" hangingPunct="1">
              <a:buFontTx/>
              <a:buNone/>
            </a:pPr>
            <a:r>
              <a:rPr lang="sl-SI" altLang="sl-SI" sz="2200" b="1" dirty="0">
                <a:solidFill>
                  <a:srgbClr val="062329"/>
                </a:solidFill>
              </a:rPr>
              <a:t> </a:t>
            </a:r>
            <a:r>
              <a:rPr lang="sl-SI" altLang="sl-SI" sz="2200" b="1" dirty="0" smtClean="0">
                <a:solidFill>
                  <a:srgbClr val="062329"/>
                </a:solidFill>
              </a:rPr>
              <a:t>  sposobnosti:</a:t>
            </a:r>
          </a:p>
          <a:p>
            <a:pPr algn="just" eaLnBrk="1" hangingPunct="1">
              <a:buFontTx/>
              <a:buNone/>
            </a:pPr>
            <a:r>
              <a:rPr lang="sl-SI" altLang="sl-SI" sz="2200" b="1" dirty="0" smtClean="0"/>
              <a:t>   </a:t>
            </a:r>
            <a:r>
              <a:rPr lang="sl-SI" altLang="sl-SI" sz="2000" b="1" u="sng" dirty="0" smtClean="0">
                <a:solidFill>
                  <a:srgbClr val="7030A0"/>
                </a:solidFill>
              </a:rPr>
              <a:t>tehnik oblikovanja</a:t>
            </a:r>
            <a:r>
              <a:rPr lang="sl-SI" altLang="sl-SI" sz="2000" b="1" u="sng" dirty="0" smtClean="0">
                <a:solidFill>
                  <a:srgbClr val="3399FF"/>
                </a:solidFill>
              </a:rPr>
              <a:t>, fotografski tehnik, </a:t>
            </a:r>
            <a:r>
              <a:rPr lang="sl-SI" altLang="sl-SI" sz="2000" b="1" u="sng" dirty="0" smtClean="0">
                <a:solidFill>
                  <a:srgbClr val="7030A0"/>
                </a:solidFill>
              </a:rPr>
              <a:t>tehnik zobne protetike, </a:t>
            </a:r>
            <a:r>
              <a:rPr lang="sl-SI" altLang="sl-SI" sz="2000" b="1" u="sng" dirty="0" smtClean="0">
                <a:solidFill>
                  <a:srgbClr val="3399FF"/>
                </a:solidFill>
              </a:rPr>
              <a:t>umetniška gimnazija,</a:t>
            </a:r>
            <a:r>
              <a:rPr lang="sl-SI" altLang="sl-SI" sz="2000" b="1" dirty="0" smtClean="0">
                <a:solidFill>
                  <a:srgbClr val="3399FF"/>
                </a:solidFill>
              </a:rPr>
              <a:t> (likovna, glasbena in plesna smer).</a:t>
            </a:r>
            <a:endParaRPr lang="sl-SI" altLang="sl-SI" sz="2000" dirty="0" smtClean="0">
              <a:solidFill>
                <a:srgbClr val="062329"/>
              </a:solidFill>
            </a:endParaRPr>
          </a:p>
          <a:p>
            <a:pPr algn="just" eaLnBrk="1" hangingPunct="1">
              <a:buFontTx/>
              <a:buNone/>
            </a:pPr>
            <a:r>
              <a:rPr lang="sl-SI" altLang="sl-SI" sz="2200" dirty="0" smtClean="0">
                <a:solidFill>
                  <a:srgbClr val="062329"/>
                </a:solidFill>
              </a:rPr>
              <a:t>- Prijava na preizkus </a:t>
            </a:r>
            <a:r>
              <a:rPr lang="sl-SI" altLang="sl-SI" sz="2200" b="1" dirty="0" smtClean="0">
                <a:solidFill>
                  <a:srgbClr val="062329"/>
                </a:solidFill>
              </a:rPr>
              <a:t>do 4. 3. 2026 </a:t>
            </a:r>
            <a:r>
              <a:rPr lang="sl-SI" altLang="sl-SI" sz="2200" dirty="0" smtClean="0">
                <a:solidFill>
                  <a:srgbClr val="062329"/>
                </a:solidFill>
              </a:rPr>
              <a:t>na posebnem obrazcu </a:t>
            </a:r>
            <a:r>
              <a:rPr lang="sl-SI" altLang="sl-SI" sz="2200" dirty="0" smtClean="0">
                <a:solidFill>
                  <a:srgbClr val="FF0000"/>
                </a:solidFill>
              </a:rPr>
              <a:t>(</a:t>
            </a:r>
            <a:r>
              <a:rPr lang="sl-SI" altLang="sl-SI" sz="1400" dirty="0" smtClean="0">
                <a:solidFill>
                  <a:srgbClr val="FF0000"/>
                </a:solidFill>
              </a:rPr>
              <a:t>obrazec na spletni strani Ministrstva za šolstvo)</a:t>
            </a:r>
            <a:endParaRPr lang="sl-SI" altLang="sl-SI" sz="1400" dirty="0" smtClean="0">
              <a:solidFill>
                <a:srgbClr val="062329"/>
              </a:solidFill>
            </a:endParaRPr>
          </a:p>
          <a:p>
            <a:pPr algn="just" eaLnBrk="1" hangingPunct="1">
              <a:buFontTx/>
              <a:buChar char="-"/>
            </a:pPr>
            <a:r>
              <a:rPr lang="sl-SI" altLang="sl-SI" sz="2200" dirty="0" smtClean="0">
                <a:solidFill>
                  <a:srgbClr val="062329"/>
                </a:solidFill>
              </a:rPr>
              <a:t>Srednje šole bodo učence obvestile o rezultatih </a:t>
            </a:r>
            <a:r>
              <a:rPr lang="sl-SI" altLang="sl-SI" sz="2200" dirty="0" smtClean="0">
                <a:solidFill>
                  <a:srgbClr val="062329"/>
                </a:solidFill>
              </a:rPr>
              <a:t>do</a:t>
            </a:r>
          </a:p>
          <a:p>
            <a:pPr marL="109537" indent="0" algn="just" eaLnBrk="1" hangingPunct="1">
              <a:buNone/>
            </a:pPr>
            <a:r>
              <a:rPr lang="sl-SI" altLang="sl-SI" sz="2200" dirty="0" smtClean="0">
                <a:solidFill>
                  <a:srgbClr val="062329"/>
                </a:solidFill>
              </a:rPr>
              <a:t> </a:t>
            </a:r>
            <a:r>
              <a:rPr lang="sl-SI" altLang="sl-SI" sz="2200" b="1" dirty="0" smtClean="0"/>
              <a:t>27. </a:t>
            </a:r>
            <a:r>
              <a:rPr lang="sl-SI" altLang="sl-SI" sz="2200" b="1" dirty="0" smtClean="0"/>
              <a:t>3</a:t>
            </a:r>
            <a:r>
              <a:rPr lang="sl-SI" altLang="sl-SI" sz="2200" b="1" dirty="0" smtClean="0"/>
              <a:t>. </a:t>
            </a:r>
            <a:r>
              <a:rPr lang="sl-SI" altLang="sl-SI" sz="2200" b="1" dirty="0" smtClean="0"/>
              <a:t>2026 </a:t>
            </a:r>
          </a:p>
          <a:p>
            <a:pPr marL="109537" indent="0" algn="just" eaLnBrk="1" hangingPunct="1">
              <a:buNone/>
            </a:pPr>
            <a:r>
              <a:rPr lang="sl-SI" altLang="sl-SI" sz="2200" b="1" dirty="0" smtClean="0">
                <a:solidFill>
                  <a:srgbClr val="062329"/>
                </a:solidFill>
              </a:rPr>
              <a:t>-psihofizična sposobnost - </a:t>
            </a:r>
            <a:r>
              <a:rPr lang="sl-SI" altLang="sl-SI" sz="2200" dirty="0" smtClean="0">
                <a:solidFill>
                  <a:srgbClr val="062329"/>
                </a:solidFill>
              </a:rPr>
              <a:t>pripravi pooblaščeni           zdravnik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609600"/>
            <a:ext cx="7772400" cy="5486400"/>
          </a:xfrm>
        </p:spPr>
        <p:txBody>
          <a:bodyPr>
            <a:normAutofit fontScale="92500" lnSpcReduction="20000"/>
          </a:bodyPr>
          <a:lstStyle/>
          <a:p>
            <a:pPr marL="859536" lvl="2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sl-SI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sl-SI" sz="2400" b="1" dirty="0" smtClean="0">
                <a:solidFill>
                  <a:schemeClr val="bg2">
                    <a:lumMod val="10000"/>
                  </a:schemeClr>
                </a:solidFill>
              </a:rPr>
              <a:t>   Gimnazija – športni oddelek</a:t>
            </a: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sl-SI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sl-SI" sz="2400" dirty="0" smtClean="0">
                <a:solidFill>
                  <a:schemeClr val="bg2">
                    <a:lumMod val="10000"/>
                  </a:schemeClr>
                </a:solidFill>
              </a:rPr>
              <a:t>   posredovati </a:t>
            </a:r>
            <a:r>
              <a:rPr lang="sl-SI" sz="2400" b="1" dirty="0" smtClean="0">
                <a:solidFill>
                  <a:schemeClr val="bg2">
                    <a:lumMod val="10000"/>
                  </a:schemeClr>
                </a:solidFill>
              </a:rPr>
              <a:t>potrdila</a:t>
            </a:r>
            <a:r>
              <a:rPr lang="sl-SI" sz="2400" dirty="0" smtClean="0">
                <a:solidFill>
                  <a:schemeClr val="bg2">
                    <a:lumMod val="10000"/>
                  </a:schemeClr>
                </a:solidFill>
              </a:rPr>
              <a:t> do </a:t>
            </a:r>
            <a:r>
              <a:rPr lang="sl-SI" sz="2400" b="1" dirty="0" smtClean="0">
                <a:solidFill>
                  <a:srgbClr val="FF0000"/>
                </a:solidFill>
              </a:rPr>
              <a:t>4. 3. 2026</a:t>
            </a:r>
            <a:r>
              <a:rPr lang="sl-SI" sz="2400" dirty="0" smtClean="0">
                <a:solidFill>
                  <a:srgbClr val="FF0000"/>
                </a:solidFill>
              </a:rPr>
              <a:t>, </a:t>
            </a:r>
            <a:r>
              <a:rPr lang="sl-SI" sz="2400" dirty="0" smtClean="0">
                <a:solidFill>
                  <a:schemeClr val="bg2">
                    <a:lumMod val="10000"/>
                  </a:schemeClr>
                </a:solidFill>
              </a:rPr>
              <a:t>tudi tisti, ki bi</a:t>
            </a: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sl-SI" sz="2400" dirty="0" smtClean="0">
                <a:solidFill>
                  <a:schemeClr val="bg2">
                    <a:lumMod val="10000"/>
                  </a:schemeClr>
                </a:solidFill>
              </a:rPr>
              <a:t> prenašali prijave v prenosnem roku ali bi program</a:t>
            </a: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sl-SI" sz="2400" dirty="0" smtClean="0">
                <a:solidFill>
                  <a:schemeClr val="bg2">
                    <a:lumMod val="10000"/>
                  </a:schemeClr>
                </a:solidFill>
              </a:rPr>
              <a:t> izbrali v </a:t>
            </a:r>
            <a:r>
              <a:rPr lang="sl-SI" sz="2400" b="1" dirty="0" smtClean="0">
                <a:solidFill>
                  <a:schemeClr val="bg2">
                    <a:lumMod val="10000"/>
                  </a:schemeClr>
                </a:solidFill>
              </a:rPr>
              <a:t>2. krogu izbirnega postopka</a:t>
            </a: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sl-SI" sz="24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sl-SI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sz="2400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sl-SI" sz="2400" dirty="0" smtClean="0">
                <a:solidFill>
                  <a:srgbClr val="FF0000"/>
                </a:solidFill>
              </a:rPr>
              <a:t>dokazila:</a:t>
            </a: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sl-SI" sz="2400" b="1" dirty="0" smtClean="0">
                <a:solidFill>
                  <a:schemeClr val="bg2">
                    <a:lumMod val="10000"/>
                  </a:schemeClr>
                </a:solidFill>
              </a:rPr>
              <a:t>- zdravniško potrdilo </a:t>
            </a:r>
            <a:r>
              <a:rPr lang="sl-SI" sz="2400" dirty="0" smtClean="0">
                <a:solidFill>
                  <a:schemeClr val="bg2">
                    <a:lumMod val="10000"/>
                  </a:schemeClr>
                </a:solidFill>
              </a:rPr>
              <a:t>ali potrdilo o rednem pregledu  športnika</a:t>
            </a: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-"/>
              <a:defRPr/>
            </a:pPr>
            <a:r>
              <a:rPr lang="sl-SI" sz="2400" dirty="0">
                <a:solidFill>
                  <a:schemeClr val="bg2">
                    <a:lumMod val="10000"/>
                  </a:schemeClr>
                </a:solidFill>
              </a:rPr>
              <a:t>p</a:t>
            </a:r>
            <a:r>
              <a:rPr lang="sl-SI" sz="2400" dirty="0" smtClean="0">
                <a:solidFill>
                  <a:schemeClr val="bg2">
                    <a:lumMod val="10000"/>
                  </a:schemeClr>
                </a:solidFill>
              </a:rPr>
              <a:t>otrdilo nacionalne panožne športne zveze za vpis v</a:t>
            </a:r>
          </a:p>
          <a:p>
            <a:pPr marL="109728" indent="0" algn="just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sl-SI" sz="2400" dirty="0" smtClean="0">
                <a:solidFill>
                  <a:schemeClr val="bg2">
                    <a:lumMod val="10000"/>
                  </a:schemeClr>
                </a:solidFill>
              </a:rPr>
              <a:t>   športni oddelek, ki vsebuje:</a:t>
            </a:r>
          </a:p>
          <a:p>
            <a:pPr marL="109728" indent="0" algn="just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sl-SI" sz="2400" dirty="0" smtClean="0">
                <a:solidFill>
                  <a:schemeClr val="bg2">
                    <a:lumMod val="10000"/>
                  </a:schemeClr>
                </a:solidFill>
              </a:rPr>
              <a:t>              - </a:t>
            </a:r>
            <a:r>
              <a:rPr lang="sl-SI" sz="2200" dirty="0" smtClean="0">
                <a:solidFill>
                  <a:schemeClr val="bg2">
                    <a:lumMod val="10000"/>
                  </a:schemeClr>
                </a:solidFill>
              </a:rPr>
              <a:t>izjavo  trenerja o sodelovanju s športnim </a:t>
            </a:r>
          </a:p>
          <a:p>
            <a:pPr marL="109728" indent="0" algn="just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sl-SI" sz="2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sz="2200" dirty="0" smtClean="0">
                <a:solidFill>
                  <a:schemeClr val="bg2">
                    <a:lumMod val="10000"/>
                  </a:schemeClr>
                </a:solidFill>
              </a:rPr>
              <a:t>                 koordinatorjem in</a:t>
            </a:r>
          </a:p>
          <a:p>
            <a:pPr marL="109728" indent="0" algn="just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sl-SI" sz="2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sz="2200" dirty="0" smtClean="0">
                <a:solidFill>
                  <a:schemeClr val="bg2">
                    <a:lumMod val="10000"/>
                  </a:schemeClr>
                </a:solidFill>
              </a:rPr>
              <a:t>              - podatke o doseženih športnih rezultatih</a:t>
            </a:r>
          </a:p>
          <a:p>
            <a:pPr marL="109728" indent="0" algn="just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sl-SI" sz="2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sz="2200" dirty="0" smtClean="0">
                <a:solidFill>
                  <a:schemeClr val="bg2">
                    <a:lumMod val="10000"/>
                  </a:schemeClr>
                </a:solidFill>
              </a:rPr>
              <a:t>                 kandidata v zadnjih dveh letih</a:t>
            </a:r>
            <a:endParaRPr lang="sl-SI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109728" indent="0" algn="just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sl-SI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sz="2400" dirty="0" smtClean="0">
                <a:solidFill>
                  <a:schemeClr val="bg2">
                    <a:lumMod val="10000"/>
                  </a:schemeClr>
                </a:solidFill>
              </a:rPr>
              <a:t>           </a:t>
            </a: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sl-SI" sz="2400" dirty="0" smtClean="0">
                <a:solidFill>
                  <a:schemeClr val="bg2">
                    <a:lumMod val="10000"/>
                  </a:schemeClr>
                </a:solidFill>
              </a:rPr>
              <a:t>   Na podlagi dokazil in razgovora šola izda potrdilo </a:t>
            </a: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sl-SI" sz="2400" dirty="0" smtClean="0">
                <a:solidFill>
                  <a:schemeClr val="bg2">
                    <a:lumMod val="10000"/>
                  </a:schemeClr>
                </a:solidFill>
              </a:rPr>
              <a:t>   do </a:t>
            </a:r>
            <a:r>
              <a:rPr lang="sl-SI" sz="2400" b="1" dirty="0" smtClean="0"/>
              <a:t>27. 3. 2026</a:t>
            </a: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sl-SI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sz="2400" b="1" dirty="0" smtClean="0">
                <a:solidFill>
                  <a:schemeClr val="bg2">
                    <a:lumMod val="10000"/>
                  </a:schemeClr>
                </a:solidFill>
              </a:rPr>
              <a:t>WALDORFSKA GIMNAZIJA</a:t>
            </a:r>
          </a:p>
          <a:p>
            <a:pPr marL="365760" indent="-256032" algn="just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sl-SI" sz="2400" dirty="0" smtClean="0">
                <a:solidFill>
                  <a:schemeClr val="bg2">
                    <a:lumMod val="10000"/>
                  </a:schemeClr>
                </a:solidFill>
              </a:rPr>
              <a:t>- pogovor s starši in učencem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sl-SI" sz="24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381000"/>
            <a:ext cx="7772400" cy="5715000"/>
          </a:xfrm>
          <a:ln>
            <a:solidFill>
              <a:srgbClr val="FFFF00"/>
            </a:solidFill>
          </a:ln>
        </p:spPr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sl-SI" sz="2000" b="1" dirty="0" smtClean="0">
                <a:solidFill>
                  <a:schemeClr val="accent1"/>
                </a:solidFill>
              </a:rPr>
              <a:t>      </a:t>
            </a:r>
            <a:r>
              <a:rPr lang="sl-SI" sz="2400" b="1" dirty="0" smtClean="0">
                <a:solidFill>
                  <a:schemeClr val="accent1"/>
                </a:solidFill>
              </a:rPr>
              <a:t>Merila za izbiro ob omejitvi vpisa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sl-SI" sz="20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sl-SI" sz="1800" b="1" dirty="0" smtClean="0">
                <a:solidFill>
                  <a:schemeClr val="bg2">
                    <a:lumMod val="10000"/>
                  </a:schemeClr>
                </a:solidFill>
              </a:rPr>
              <a:t>Seštevek zaključnih ocen obveznih predmetov iz 7., 8.in 9. razreda </a:t>
            </a:r>
            <a:r>
              <a:rPr lang="sl-SI" sz="1800" dirty="0" smtClean="0">
                <a:solidFill>
                  <a:schemeClr val="bg2">
                    <a:lumMod val="10000"/>
                  </a:schemeClr>
                </a:solidFill>
              </a:rPr>
              <a:t>osnovne šole, predstavlja 60% celotne vsote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sl-SI" sz="1800" dirty="0">
                <a:solidFill>
                  <a:schemeClr val="bg2">
                    <a:lumMod val="10000"/>
                  </a:schemeClr>
                </a:solidFill>
              </a:rPr>
              <a:t>i</a:t>
            </a:r>
            <a:r>
              <a:rPr lang="sl-SI" sz="1800" dirty="0" smtClean="0">
                <a:solidFill>
                  <a:schemeClr val="bg2">
                    <a:lumMod val="10000"/>
                  </a:schemeClr>
                </a:solidFill>
              </a:rPr>
              <a:t>n dosežka na NPZ iz učnega jezika (SLJ) in matematike izražena v odstotnih točkah, kar predstavlja vsak 20% celotne vsote</a:t>
            </a:r>
          </a:p>
          <a:p>
            <a:pPr marL="393192" lvl="1" indent="0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sl-SI" sz="1800" dirty="0" smtClean="0">
                <a:solidFill>
                  <a:schemeClr val="bg2">
                    <a:lumMod val="10000"/>
                  </a:schemeClr>
                </a:solidFill>
              </a:rPr>
              <a:t>Formula: </a:t>
            </a:r>
            <a:r>
              <a:rPr lang="sl-SI" sz="1800" dirty="0" err="1" smtClean="0">
                <a:solidFill>
                  <a:schemeClr val="bg2">
                    <a:lumMod val="10000"/>
                  </a:schemeClr>
                </a:solidFill>
              </a:rPr>
              <a:t>Sk</a:t>
            </a:r>
            <a:r>
              <a:rPr lang="sl-SI" sz="1800" dirty="0" smtClean="0">
                <a:solidFill>
                  <a:schemeClr val="bg2">
                    <a:lumMod val="10000"/>
                  </a:schemeClr>
                </a:solidFill>
              </a:rPr>
              <a:t> .60% +  U  . 20% + M . 20%</a:t>
            </a:r>
          </a:p>
          <a:p>
            <a:pPr marL="393192" lvl="1" indent="0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sl-SI" sz="1800" b="1" dirty="0" smtClean="0">
                <a:solidFill>
                  <a:schemeClr val="bg2">
                    <a:lumMod val="10000"/>
                  </a:schemeClr>
                </a:solidFill>
              </a:rPr>
              <a:t>                </a:t>
            </a:r>
            <a:r>
              <a:rPr lang="sl-SI" sz="1800" dirty="0" smtClean="0">
                <a:solidFill>
                  <a:schemeClr val="bg2">
                    <a:lumMod val="10000"/>
                  </a:schemeClr>
                </a:solidFill>
              </a:rPr>
              <a:t>S</a:t>
            </a:r>
            <a:r>
              <a:rPr lang="sl-SI" sz="1800" b="1" dirty="0" smtClean="0">
                <a:solidFill>
                  <a:schemeClr val="bg2">
                    <a:lumMod val="10000"/>
                  </a:schemeClr>
                </a:solidFill>
              </a:rPr>
              <a:t>             100           100</a:t>
            </a:r>
          </a:p>
          <a:p>
            <a:pPr marL="393192" lvl="1" indent="0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sl-SI" sz="1800" b="1" u="sng" dirty="0" err="1" smtClean="0">
                <a:solidFill>
                  <a:schemeClr val="bg2">
                    <a:lumMod val="10000"/>
                  </a:schemeClr>
                </a:solidFill>
              </a:rPr>
              <a:t>Sk</a:t>
            </a:r>
            <a:r>
              <a:rPr lang="sl-SI" sz="1800" b="1" u="sng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sl-SI" sz="1800" dirty="0" smtClean="0">
                <a:solidFill>
                  <a:schemeClr val="bg2">
                    <a:lumMod val="10000"/>
                  </a:schemeClr>
                </a:solidFill>
              </a:rPr>
              <a:t>- seštevek ocen obveznih predmetov v 7., 8., 9. raz.,</a:t>
            </a:r>
          </a:p>
          <a:p>
            <a:pPr marL="393192" lvl="1" indent="0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sl-SI" sz="1800" u="sng" dirty="0" smtClean="0">
                <a:solidFill>
                  <a:schemeClr val="bg2">
                    <a:lumMod val="10000"/>
                  </a:schemeClr>
                </a:solidFill>
              </a:rPr>
              <a:t>S – največji možen dosežek ocen obveznih predmetov (175 točk),</a:t>
            </a:r>
          </a:p>
          <a:p>
            <a:pPr marL="393192" lvl="1" indent="0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sl-SI" sz="1800" u="sng" dirty="0" smtClean="0">
                <a:solidFill>
                  <a:schemeClr val="bg2">
                    <a:lumMod val="10000"/>
                  </a:schemeClr>
                </a:solidFill>
              </a:rPr>
              <a:t>U- učni jezik,</a:t>
            </a:r>
          </a:p>
          <a:p>
            <a:pPr marL="393192" lvl="1" indent="0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sl-SI" sz="1800" u="sng" dirty="0" smtClean="0">
                <a:solidFill>
                  <a:schemeClr val="bg2">
                    <a:lumMod val="10000"/>
                  </a:schemeClr>
                </a:solidFill>
              </a:rPr>
              <a:t>M- matematika</a:t>
            </a:r>
          </a:p>
          <a:p>
            <a:pPr marL="393192" lvl="1" indent="0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sl-SI" sz="1800" u="sng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sz="1800" u="sng" dirty="0" smtClean="0">
                <a:solidFill>
                  <a:schemeClr val="bg2">
                    <a:lumMod val="10000"/>
                  </a:schemeClr>
                </a:solidFill>
              </a:rPr>
              <a:t>     </a:t>
            </a:r>
            <a:endParaRPr lang="sl-SI" sz="1800" dirty="0">
              <a:solidFill>
                <a:schemeClr val="bg2">
                  <a:lumMod val="10000"/>
                </a:schemeClr>
              </a:solidFill>
            </a:endParaRPr>
          </a:p>
          <a:p>
            <a:pPr marL="393192" lvl="1" indent="0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sl-SI" sz="1800" dirty="0" smtClean="0">
                <a:solidFill>
                  <a:schemeClr val="bg2">
                    <a:lumMod val="10000"/>
                  </a:schemeClr>
                </a:solidFill>
              </a:rPr>
              <a:t>                                                      </a:t>
            </a:r>
          </a:p>
          <a:p>
            <a:pPr marL="393192" lvl="1" indent="0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sl-SI" sz="1800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  <a:r>
              <a:rPr lang="sl-SI" sz="1800" b="1" dirty="0" smtClean="0">
                <a:solidFill>
                  <a:srgbClr val="00B0F0"/>
                </a:solidFill>
              </a:rPr>
              <a:t>Umetniška gimnazija</a:t>
            </a:r>
            <a:r>
              <a:rPr lang="sl-SI" sz="1800" dirty="0" smtClean="0">
                <a:solidFill>
                  <a:srgbClr val="00B0F0"/>
                </a:solidFill>
              </a:rPr>
              <a:t> </a:t>
            </a:r>
            <a:r>
              <a:rPr lang="sl-SI" sz="1800" dirty="0" smtClean="0">
                <a:solidFill>
                  <a:schemeClr val="bg2">
                    <a:lumMod val="10000"/>
                  </a:schemeClr>
                </a:solidFill>
              </a:rPr>
              <a:t>– uspešno opravljen preizkus nadarjenosti</a:t>
            </a:r>
          </a:p>
          <a:p>
            <a:pPr marL="393192" lvl="1" indent="0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sl-SI" sz="1800" dirty="0" smtClean="0">
                <a:solidFill>
                  <a:schemeClr val="bg2">
                    <a:lumMod val="10000"/>
                  </a:schemeClr>
                </a:solidFill>
              </a:rPr>
              <a:t> dosežek 90% - 10 točk,</a:t>
            </a:r>
          </a:p>
          <a:p>
            <a:pPr marL="393192" lvl="1" indent="0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sl-SI" sz="1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sl-SI" sz="1800" dirty="0" smtClean="0">
                <a:solidFill>
                  <a:schemeClr val="bg2">
                    <a:lumMod val="10000"/>
                  </a:schemeClr>
                </a:solidFill>
              </a:rPr>
              <a:t>dosežek 80 % - 5 točk.</a:t>
            </a:r>
          </a:p>
          <a:p>
            <a:pPr marL="393192" lvl="1" indent="0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endParaRPr lang="sl-SI" sz="18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sl-SI" sz="1800" b="1" dirty="0" smtClean="0">
                <a:solidFill>
                  <a:srgbClr val="00B0F0"/>
                </a:solidFill>
              </a:rPr>
              <a:t>Gimnazija- športni odd.</a:t>
            </a:r>
            <a:r>
              <a:rPr lang="sl-SI" sz="1800" dirty="0" smtClean="0">
                <a:solidFill>
                  <a:srgbClr val="00B0F0"/>
                </a:solidFill>
              </a:rPr>
              <a:t>, </a:t>
            </a:r>
            <a:r>
              <a:rPr lang="sl-SI" sz="1800" dirty="0" smtClean="0">
                <a:solidFill>
                  <a:schemeClr val="bg2">
                    <a:lumMod val="10000"/>
                  </a:schemeClr>
                </a:solidFill>
              </a:rPr>
              <a:t>zgoraj navedena merila in merilo športni dosežki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sl-SI" sz="1800" dirty="0" smtClean="0">
                <a:solidFill>
                  <a:schemeClr val="bg2">
                    <a:lumMod val="10000"/>
                  </a:schemeClr>
                </a:solidFill>
              </a:rPr>
              <a:t>za pridobljen status športnika A prišteješ 10 točk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sl-SI" sz="1800" dirty="0" smtClean="0">
                <a:solidFill>
                  <a:schemeClr val="bg2">
                    <a:lumMod val="10000"/>
                  </a:schemeClr>
                </a:solidFill>
              </a:rPr>
              <a:t>za pridobljen status športnika B prišteješ 5 točk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sl-SI" sz="18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sl-SI" sz="1800" dirty="0" smtClean="0">
                <a:solidFill>
                  <a:schemeClr val="bg2">
                    <a:lumMod val="10000"/>
                  </a:schemeClr>
                </a:solidFill>
              </a:rPr>
              <a:t>V primeru več kandidatov z istim številom točk,  se izbira opravi na podlagi točk doseženih na n</a:t>
            </a:r>
            <a:r>
              <a:rPr lang="sl-SI" sz="1800" b="1" dirty="0" smtClean="0">
                <a:solidFill>
                  <a:schemeClr val="bg2">
                    <a:lumMod val="10000"/>
                  </a:schemeClr>
                </a:solidFill>
              </a:rPr>
              <a:t>acionalnih preizkusih znanja iz SLJ in MAT,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sl-SI" sz="1800" dirty="0" smtClean="0">
                <a:solidFill>
                  <a:schemeClr val="bg2">
                    <a:lumMod val="10000"/>
                  </a:schemeClr>
                </a:solidFill>
              </a:rPr>
              <a:t>V kolikor je po navedeni izbiri še več kandidatov z istim številom točk se izbira med njimi opravi na podlagi več točk pri NPZ SLJ</a:t>
            </a:r>
            <a:endParaRPr lang="sl-SI" sz="1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609600"/>
            <a:ext cx="7772400" cy="5486400"/>
          </a:xfrm>
        </p:spPr>
        <p:txBody>
          <a:bodyPr>
            <a:normAutofit/>
          </a:bodyPr>
          <a:lstStyle/>
          <a:p>
            <a:pPr marL="859536" lvl="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l-SI" sz="2800" b="1" dirty="0" smtClean="0">
                <a:solidFill>
                  <a:schemeClr val="accent1"/>
                </a:solidFill>
              </a:rPr>
              <a:t>IZBIRNI POSTOPEK</a:t>
            </a:r>
            <a:endParaRPr lang="sl-SI" b="1" dirty="0" smtClean="0">
              <a:solidFill>
                <a:schemeClr val="accent1"/>
              </a:solidFill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sl-SI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l-SI" sz="2400" b="1" dirty="0" smtClean="0"/>
              <a:t>Učenci bodo izbrani:</a:t>
            </a: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l-SI" sz="2400" u="sng" dirty="0" smtClean="0">
                <a:solidFill>
                  <a:schemeClr val="bg2">
                    <a:lumMod val="10000"/>
                  </a:schemeClr>
                </a:solidFill>
              </a:rPr>
              <a:t>1. </a:t>
            </a:r>
            <a:r>
              <a:rPr lang="sl-SI" sz="2400" b="1" u="sng" dirty="0" smtClean="0">
                <a:solidFill>
                  <a:schemeClr val="bg2">
                    <a:lumMod val="10000"/>
                  </a:schemeClr>
                </a:solidFill>
              </a:rPr>
              <a:t>krog</a:t>
            </a:r>
            <a:r>
              <a:rPr lang="sl-SI" sz="2400" dirty="0" smtClean="0">
                <a:solidFill>
                  <a:schemeClr val="bg2">
                    <a:lumMod val="10000"/>
                  </a:schemeClr>
                </a:solidFill>
              </a:rPr>
              <a:t>: srednje šole izberejo po navedenih merilih učence za </a:t>
            </a:r>
            <a:r>
              <a:rPr lang="sl-SI" sz="2400" b="1" dirty="0" smtClean="0">
                <a:solidFill>
                  <a:schemeClr val="bg2">
                    <a:lumMod val="10000"/>
                  </a:schemeClr>
                </a:solidFill>
              </a:rPr>
              <a:t>90% razpisanih mes</a:t>
            </a:r>
            <a:r>
              <a:rPr lang="sl-SI" sz="2400" dirty="0" smtClean="0">
                <a:solidFill>
                  <a:schemeClr val="bg2">
                    <a:lumMod val="10000"/>
                  </a:schemeClr>
                </a:solidFill>
              </a:rPr>
              <a:t>t </a:t>
            </a: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l-SI" sz="2400" u="sng" dirty="0" smtClean="0">
                <a:solidFill>
                  <a:schemeClr val="bg2">
                    <a:lumMod val="10000"/>
                  </a:schemeClr>
                </a:solidFill>
              </a:rPr>
              <a:t>2. </a:t>
            </a:r>
            <a:r>
              <a:rPr lang="sl-SI" sz="2400" b="1" u="sng" dirty="0" smtClean="0">
                <a:solidFill>
                  <a:schemeClr val="bg2">
                    <a:lumMod val="10000"/>
                  </a:schemeClr>
                </a:solidFill>
              </a:rPr>
              <a:t>krog</a:t>
            </a:r>
            <a:r>
              <a:rPr lang="sl-SI" sz="2400" b="1" dirty="0" smtClean="0">
                <a:solidFill>
                  <a:schemeClr val="bg2">
                    <a:lumMod val="10000"/>
                  </a:schemeClr>
                </a:solidFill>
              </a:rPr>
              <a:t>: </a:t>
            </a:r>
            <a:r>
              <a:rPr lang="sl-SI" sz="2400" dirty="0" smtClean="0">
                <a:solidFill>
                  <a:schemeClr val="bg2">
                    <a:lumMod val="10000"/>
                  </a:schemeClr>
                </a:solidFill>
              </a:rPr>
              <a:t>učenci bodo kandidirali za </a:t>
            </a:r>
            <a:r>
              <a:rPr lang="sl-SI" sz="2400" b="1" dirty="0" smtClean="0">
                <a:solidFill>
                  <a:schemeClr val="bg2">
                    <a:lumMod val="10000"/>
                  </a:schemeClr>
                </a:solidFill>
              </a:rPr>
              <a:t>10% prostih mest</a:t>
            </a:r>
            <a:r>
              <a:rPr lang="sl-SI" sz="2400" dirty="0" smtClean="0">
                <a:solidFill>
                  <a:schemeClr val="bg2">
                    <a:lumMod val="10000"/>
                  </a:schemeClr>
                </a:solidFill>
              </a:rPr>
              <a:t> na srednjih šolah, ki bodo vpis omejile, in na vsa prosta mesta na drugih šolah</a:t>
            </a: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sl-SI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l-SI" sz="2800" b="1" dirty="0" smtClean="0">
                <a:solidFill>
                  <a:schemeClr val="bg2">
                    <a:lumMod val="10000"/>
                  </a:schemeClr>
                </a:solidFill>
              </a:rPr>
              <a:t>Vpis</a:t>
            </a:r>
          </a:p>
          <a:p>
            <a:pPr marL="365760" indent="-256032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l-SI" sz="2400" dirty="0" smtClean="0">
                <a:solidFill>
                  <a:schemeClr val="bg2">
                    <a:lumMod val="10000"/>
                  </a:schemeClr>
                </a:solidFill>
              </a:rPr>
              <a:t>  Dokumente bodo učenci predložili in se vpisali med </a:t>
            </a:r>
            <a:r>
              <a:rPr lang="sl-SI" sz="2400" b="1" dirty="0" smtClean="0">
                <a:solidFill>
                  <a:srgbClr val="3399FF"/>
                </a:solidFill>
              </a:rPr>
              <a:t>16. 6. in 19. 6. 2026 </a:t>
            </a:r>
            <a:r>
              <a:rPr lang="sl-SI" sz="2400" dirty="0" smtClean="0">
                <a:solidFill>
                  <a:schemeClr val="bg2">
                    <a:lumMod val="10000"/>
                  </a:schemeClr>
                </a:solidFill>
              </a:rPr>
              <a:t>(originalna spričevala na vpogled).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714375" y="1000125"/>
            <a:ext cx="7772400" cy="51054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sz="2400" b="1" dirty="0" smtClean="0">
                <a:solidFill>
                  <a:schemeClr val="accent1"/>
                </a:solidFill>
              </a:rPr>
              <a:t>INFORMATIVNI DAN V DIJAŠKIH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sz="2400" b="1" dirty="0" smtClean="0">
                <a:solidFill>
                  <a:schemeClr val="accent1"/>
                </a:solidFill>
              </a:rPr>
              <a:t>DOMOVIH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sl-SI" sz="2400" b="1" dirty="0" smtClean="0">
              <a:solidFill>
                <a:schemeClr val="accent1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sz="2400" dirty="0" smtClean="0"/>
              <a:t>  prijava do </a:t>
            </a:r>
            <a:r>
              <a:rPr lang="sl-SI" sz="2400" dirty="0" smtClean="0">
                <a:solidFill>
                  <a:srgbClr val="3399FF"/>
                </a:solidFill>
              </a:rPr>
              <a:t>2. 4. 2026 (sami)</a:t>
            </a:r>
            <a:endParaRPr lang="sl-SI" sz="2400" b="1" dirty="0" smtClean="0">
              <a:solidFill>
                <a:srgbClr val="3399FF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sz="2400" dirty="0" smtClean="0"/>
              <a:t>   ( obrazec na spletni strani)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sl-SI" sz="2400" dirty="0" smtClean="0"/>
          </a:p>
          <a:p>
            <a:pPr marL="452628" indent="-342900"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sl-SI" sz="2400" dirty="0" smtClean="0">
                <a:solidFill>
                  <a:srgbClr val="00B0F0"/>
                </a:solidFill>
              </a:rPr>
              <a:t>30. </a:t>
            </a:r>
            <a:r>
              <a:rPr lang="sl-SI" sz="2400" dirty="0">
                <a:solidFill>
                  <a:srgbClr val="00B0F0"/>
                </a:solidFill>
              </a:rPr>
              <a:t>6</a:t>
            </a:r>
            <a:r>
              <a:rPr lang="sl-SI" sz="2400" dirty="0" smtClean="0">
                <a:solidFill>
                  <a:srgbClr val="00B0F0"/>
                </a:solidFill>
              </a:rPr>
              <a:t>. 2026 </a:t>
            </a:r>
            <a:r>
              <a:rPr lang="sl-SI" sz="2400" dirty="0" smtClean="0"/>
              <a:t>zadnji dan prenosa prijav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sz="2400" dirty="0" smtClean="0"/>
              <a:t>Vpis brez omejitve vpisa od </a:t>
            </a:r>
            <a:r>
              <a:rPr lang="sl-SI" sz="2400" dirty="0" smtClean="0">
                <a:solidFill>
                  <a:srgbClr val="00B0F0"/>
                </a:solidFill>
              </a:rPr>
              <a:t>30. 6. do 3. julija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sz="2400" dirty="0" smtClean="0"/>
              <a:t>Vpis z omejitvijo vpisa od </a:t>
            </a: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30. do </a:t>
            </a:r>
            <a:r>
              <a:rPr lang="sl-SI" sz="2400" dirty="0" smtClean="0">
                <a:solidFill>
                  <a:srgbClr val="00B0F0"/>
                </a:solidFill>
              </a:rPr>
              <a:t>10. julija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sl-SI" sz="2400" dirty="0" smtClean="0">
                <a:solidFill>
                  <a:srgbClr val="00B0F0"/>
                </a:solidFill>
              </a:rPr>
              <a:t>Do 10. julija vpis na prosta mesta (neizbrani)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sl-SI" sz="2400" dirty="0" smtClean="0"/>
          </a:p>
          <a:p>
            <a:pPr>
              <a:defRPr/>
            </a:pPr>
            <a:r>
              <a:rPr lang="sl-SI" sz="2400" b="1" dirty="0" smtClean="0"/>
              <a:t> Vpis na prosta mesta še do </a:t>
            </a:r>
            <a:r>
              <a:rPr lang="sl-SI" sz="2400" b="1" dirty="0" smtClean="0">
                <a:solidFill>
                  <a:srgbClr val="00B0F0"/>
                </a:solidFill>
              </a:rPr>
              <a:t>31. 8. 2026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2816"/>
            <a:ext cx="10827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57200"/>
            <a:ext cx="7772400" cy="5638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sl-SI" sz="3600" b="1" dirty="0" smtClean="0">
                <a:solidFill>
                  <a:srgbClr val="FFFF00"/>
                </a:solidFill>
              </a:rPr>
              <a:t>  </a:t>
            </a:r>
            <a:r>
              <a:rPr lang="sl-SI" sz="2800" b="1" dirty="0" smtClean="0">
                <a:solidFill>
                  <a:schemeClr val="accent1"/>
                </a:solidFill>
              </a:rPr>
              <a:t>ŠTIPENDIJE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sl-SI" sz="2400" b="1" dirty="0" smtClean="0">
                <a:latin typeface="+mj-lt"/>
              </a:rPr>
              <a:t>državne </a:t>
            </a:r>
            <a:r>
              <a:rPr lang="sl-SI" sz="2000" dirty="0" smtClean="0">
                <a:latin typeface="+mj-lt"/>
              </a:rPr>
              <a:t>(dijaki,študenti)- vloga kadarkoli)</a:t>
            </a:r>
            <a:endParaRPr lang="sl-SI" sz="2000" dirty="0" smtClean="0">
              <a:solidFill>
                <a:srgbClr val="062329"/>
              </a:solidFill>
              <a:latin typeface="+mj-lt"/>
            </a:endParaRPr>
          </a:p>
          <a:p>
            <a:pPr algn="just" eaLnBrk="1" hangingPunct="1">
              <a:buFont typeface="Symbol" pitchFamily="18" charset="2"/>
              <a:buChar char="®"/>
              <a:defRPr/>
            </a:pPr>
            <a:r>
              <a:rPr lang="sl-SI" sz="2400" b="1" dirty="0" smtClean="0">
                <a:solidFill>
                  <a:srgbClr val="062329"/>
                </a:solidFill>
                <a:latin typeface="+mj-lt"/>
              </a:rPr>
              <a:t>kadrovske</a:t>
            </a:r>
            <a:r>
              <a:rPr lang="sl-SI" sz="2800" b="1" dirty="0" smtClean="0">
                <a:solidFill>
                  <a:srgbClr val="062329"/>
                </a:solidFill>
                <a:latin typeface="+mj-lt"/>
              </a:rPr>
              <a:t> </a:t>
            </a:r>
            <a:r>
              <a:rPr lang="sl-SI" sz="1800" b="1" dirty="0" smtClean="0">
                <a:solidFill>
                  <a:srgbClr val="062329"/>
                </a:solidFill>
                <a:latin typeface="+mj-lt"/>
              </a:rPr>
              <a:t>razpis - </a:t>
            </a:r>
            <a:r>
              <a:rPr lang="sl-SI" sz="2800" dirty="0" smtClean="0">
                <a:solidFill>
                  <a:srgbClr val="062329"/>
                </a:solidFill>
                <a:latin typeface="+mj-lt"/>
              </a:rPr>
              <a:t>(</a:t>
            </a:r>
            <a:r>
              <a:rPr lang="sl-SI" sz="1800" dirty="0" smtClean="0">
                <a:solidFill>
                  <a:srgbClr val="062329"/>
                </a:solidFill>
                <a:latin typeface="+mj-lt"/>
              </a:rPr>
              <a:t>Javni sklad RS za razvoj kadrov in štipendiranje)</a:t>
            </a:r>
            <a:r>
              <a:rPr lang="sl-SI" sz="1800" b="1" dirty="0" smtClean="0">
                <a:solidFill>
                  <a:schemeClr val="accent4"/>
                </a:solidFill>
                <a:latin typeface="+mj-lt"/>
              </a:rPr>
              <a:t>   </a:t>
            </a:r>
            <a:r>
              <a:rPr lang="sl-SI" sz="1800" b="1" dirty="0" smtClean="0">
                <a:solidFill>
                  <a:schemeClr val="accent4"/>
                </a:solidFill>
                <a:latin typeface="+mj-lt"/>
                <a:hlinkClick r:id="rId2"/>
              </a:rPr>
              <a:t>http://www.sklad-kadri.si/</a:t>
            </a:r>
            <a:endParaRPr lang="sl-SI" sz="1800" b="1" dirty="0" smtClean="0">
              <a:solidFill>
                <a:schemeClr val="accent4"/>
              </a:solidFill>
              <a:latin typeface="+mj-lt"/>
            </a:endParaRPr>
          </a:p>
          <a:p>
            <a:pPr algn="just" eaLnBrk="1" hangingPunct="1">
              <a:buFont typeface="Symbol" pitchFamily="18" charset="2"/>
              <a:buChar char="®"/>
              <a:defRPr/>
            </a:pPr>
            <a:r>
              <a:rPr lang="sl-SI" sz="2400" b="1" dirty="0" smtClean="0">
                <a:latin typeface="+mj-lt"/>
              </a:rPr>
              <a:t>za deficitarne poklice -</a:t>
            </a:r>
            <a:r>
              <a:rPr lang="sl-SI" sz="2000" b="1" dirty="0" smtClean="0">
                <a:solidFill>
                  <a:schemeClr val="accent4"/>
                </a:solidFill>
                <a:latin typeface="+mj-lt"/>
                <a:hlinkClick r:id="rId2"/>
              </a:rPr>
              <a:t>http</a:t>
            </a:r>
            <a:r>
              <a:rPr lang="sl-SI" sz="2000" b="1" dirty="0">
                <a:solidFill>
                  <a:schemeClr val="accent4"/>
                </a:solidFill>
                <a:latin typeface="+mj-lt"/>
                <a:hlinkClick r:id="rId2"/>
              </a:rPr>
              <a:t>://www.sklad-kadri.si/</a:t>
            </a:r>
            <a:endParaRPr lang="sl-SI" sz="2000" b="1" dirty="0">
              <a:solidFill>
                <a:schemeClr val="accent4"/>
              </a:solidFill>
              <a:latin typeface="+mj-lt"/>
            </a:endParaRPr>
          </a:p>
          <a:p>
            <a:pPr algn="just" eaLnBrk="1" hangingPunct="1">
              <a:buFont typeface="Symbol" pitchFamily="18" charset="2"/>
              <a:buChar char="®"/>
              <a:defRPr/>
            </a:pPr>
            <a:r>
              <a:rPr lang="sl-SI" sz="2400" b="1" dirty="0" smtClean="0">
                <a:latin typeface="+mj-lt"/>
              </a:rPr>
              <a:t>za Slovence v zamejstvu</a:t>
            </a:r>
          </a:p>
          <a:p>
            <a:pPr algn="just" eaLnBrk="1" hangingPunct="1">
              <a:buFont typeface="Symbol" pitchFamily="18" charset="2"/>
              <a:buChar char="®"/>
              <a:defRPr/>
            </a:pPr>
            <a:r>
              <a:rPr lang="sl-SI" sz="2400" b="1" dirty="0" smtClean="0">
                <a:latin typeface="+mj-lt"/>
              </a:rPr>
              <a:t>štipendije Ad futura za mednarodno mobilnost</a:t>
            </a:r>
          </a:p>
          <a:p>
            <a:pPr marL="109537" indent="0" algn="just" eaLnBrk="1" hangingPunct="1">
              <a:buFont typeface="Wingdings 3" pitchFamily="18" charset="2"/>
              <a:buNone/>
              <a:defRPr/>
            </a:pPr>
            <a:r>
              <a:rPr lang="sl-SI" sz="2400" dirty="0" smtClean="0">
                <a:latin typeface="+mj-lt"/>
              </a:rPr>
              <a:t>   (</a:t>
            </a:r>
            <a:r>
              <a:rPr lang="sl-SI" sz="2000" dirty="0" smtClean="0">
                <a:latin typeface="+mj-lt"/>
              </a:rPr>
              <a:t>za izobraževanje, za študijske obiske za sodelovanje na</a:t>
            </a:r>
          </a:p>
          <a:p>
            <a:pPr marL="109537" indent="0" algn="just" eaLnBrk="1" hangingPunct="1">
              <a:buFont typeface="Wingdings 3" pitchFamily="18" charset="2"/>
              <a:buNone/>
              <a:defRPr/>
            </a:pPr>
            <a:r>
              <a:rPr lang="sl-SI" sz="2000" dirty="0" smtClean="0">
                <a:latin typeface="+mj-lt"/>
              </a:rPr>
              <a:t>      tekmovanjih iz znanja ali raziskovanja)</a:t>
            </a:r>
          </a:p>
          <a:p>
            <a:pPr algn="just" eaLnBrk="1" hangingPunct="1">
              <a:buFont typeface="Symbol" pitchFamily="18" charset="2"/>
              <a:buChar char="®"/>
              <a:defRPr/>
            </a:pPr>
            <a:r>
              <a:rPr lang="sl-SI" sz="2400" b="1" dirty="0" smtClean="0">
                <a:solidFill>
                  <a:srgbClr val="062329"/>
                </a:solidFill>
                <a:latin typeface="+mj-lt"/>
              </a:rPr>
              <a:t>Zoisove -</a:t>
            </a:r>
            <a:r>
              <a:rPr lang="sl-SI" sz="1800" b="1" dirty="0" smtClean="0">
                <a:solidFill>
                  <a:srgbClr val="062329"/>
                </a:solidFill>
                <a:latin typeface="+mj-lt"/>
              </a:rPr>
              <a:t>obvezno</a:t>
            </a:r>
            <a:r>
              <a:rPr lang="sl-SI" sz="2400" b="1" dirty="0" smtClean="0">
                <a:solidFill>
                  <a:srgbClr val="062329"/>
                </a:solidFill>
                <a:latin typeface="+mj-lt"/>
              </a:rPr>
              <a:t> </a:t>
            </a:r>
            <a:r>
              <a:rPr lang="sl-SI" sz="2000" dirty="0" smtClean="0">
                <a:solidFill>
                  <a:srgbClr val="062329"/>
                </a:solidFill>
                <a:latin typeface="+mj-lt"/>
              </a:rPr>
              <a:t>izjemni dosežek in v 9. razredu</a:t>
            </a:r>
          </a:p>
          <a:p>
            <a:pPr marL="109537" indent="0" algn="just" eaLnBrk="1" hangingPunct="1">
              <a:buNone/>
              <a:defRPr/>
            </a:pPr>
            <a:r>
              <a:rPr lang="sl-SI" sz="2000" dirty="0" smtClean="0">
                <a:solidFill>
                  <a:srgbClr val="062329"/>
                </a:solidFill>
                <a:latin typeface="+mj-lt"/>
              </a:rPr>
              <a:t>                    povprečna ocena 4,70 (junij – javna objava)</a:t>
            </a:r>
          </a:p>
          <a:p>
            <a:pPr algn="just" eaLnBrk="1" hangingPunct="1">
              <a:buFont typeface="Symbol" pitchFamily="18" charset="2"/>
              <a:buChar char="®"/>
              <a:defRPr/>
            </a:pPr>
            <a:r>
              <a:rPr lang="sl-SI" sz="1800" b="1" dirty="0" smtClean="0">
                <a:solidFill>
                  <a:schemeClr val="accent4"/>
                </a:solidFill>
                <a:latin typeface="+mj-lt"/>
                <a:hlinkClick r:id="rId3"/>
              </a:rPr>
              <a:t>http://www.mddsz.gov.si/si/delovna_podrocja/trg_dela_in_zaposlovanje/stipendije/zoisove_stipendije</a:t>
            </a:r>
            <a:endParaRPr lang="sl-SI" sz="1800" dirty="0" smtClean="0">
              <a:solidFill>
                <a:srgbClr val="062329"/>
              </a:solidFill>
              <a:latin typeface="+mj-lt"/>
            </a:endParaRPr>
          </a:p>
          <a:p>
            <a:pPr algn="just" eaLnBrk="1" hangingPunct="1">
              <a:buFont typeface="Symbol" pitchFamily="18" charset="2"/>
              <a:buNone/>
              <a:defRPr/>
            </a:pPr>
            <a:endParaRPr lang="sl-SI" sz="1800" b="1" dirty="0" smtClean="0">
              <a:solidFill>
                <a:srgbClr val="062329"/>
              </a:solidFill>
            </a:endParaRPr>
          </a:p>
          <a:p>
            <a:pPr algn="just" eaLnBrk="1" hangingPunct="1">
              <a:buFont typeface="Symbol" pitchFamily="18" charset="2"/>
              <a:buNone/>
              <a:defRPr/>
            </a:pPr>
            <a:r>
              <a:rPr lang="sl-SI" sz="2800" b="1" dirty="0" smtClean="0">
                <a:solidFill>
                  <a:srgbClr val="062329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533400"/>
            <a:ext cx="7772400" cy="55626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l-SI" sz="2800" b="1" dirty="0" smtClean="0">
                <a:solidFill>
                  <a:srgbClr val="3366FF"/>
                </a:solidFill>
              </a:rPr>
              <a:t>Informacije o štipendijah: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sl-SI" sz="2200" b="1" dirty="0" smtClean="0">
              <a:solidFill>
                <a:srgbClr val="3366FF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sl-SI" sz="2200" dirty="0" smtClean="0"/>
              <a:t>Ministrstvo za delo, družino, socialne zadeve in enake možnosti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sl-SI" sz="2200" b="1" dirty="0" smtClean="0">
                <a:solidFill>
                  <a:srgbClr val="3366FF"/>
                </a:solidFill>
                <a:hlinkClick r:id="rId2"/>
              </a:rPr>
              <a:t>www.mddsz.gov.si/aktualno</a:t>
            </a:r>
            <a:endParaRPr lang="sl-SI" sz="2200" b="1" dirty="0" smtClean="0">
              <a:solidFill>
                <a:srgbClr val="3366FF"/>
              </a:solidFill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sl-SI" sz="2200" b="1" dirty="0" smtClean="0">
              <a:solidFill>
                <a:srgbClr val="3366FF"/>
              </a:solidFill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sl-SI" sz="2200" b="1" dirty="0" smtClean="0">
                <a:solidFill>
                  <a:srgbClr val="3366FF"/>
                </a:solidFill>
              </a:rPr>
              <a:t>Javni sklad RS za razvoj kadrov in štipendije: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sl-SI" sz="2200" b="1" dirty="0" smtClean="0">
                <a:solidFill>
                  <a:srgbClr val="3366FF"/>
                </a:solidFill>
                <a:hlinkClick r:id="rId3"/>
              </a:rPr>
              <a:t>www.sklad-kadri</a:t>
            </a:r>
            <a:r>
              <a:rPr lang="sl-SI" sz="2200" b="1" dirty="0" smtClean="0">
                <a:solidFill>
                  <a:srgbClr val="3366FF"/>
                </a:solidFill>
              </a:rPr>
              <a:t>. </a:t>
            </a:r>
            <a:r>
              <a:rPr lang="sl-SI" sz="2200" b="1" dirty="0">
                <a:solidFill>
                  <a:srgbClr val="3366FF"/>
                </a:solidFill>
              </a:rPr>
              <a:t>s</a:t>
            </a:r>
            <a:r>
              <a:rPr lang="sl-SI" sz="2200" b="1" dirty="0" smtClean="0">
                <a:solidFill>
                  <a:srgbClr val="3366FF"/>
                </a:solidFill>
              </a:rPr>
              <a:t>i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sl-SI" sz="2200" b="1" dirty="0" smtClean="0">
              <a:solidFill>
                <a:srgbClr val="3366FF"/>
              </a:solidFill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sl-SI" sz="2200" b="1" dirty="0" smtClean="0">
                <a:solidFill>
                  <a:srgbClr val="3366FF"/>
                </a:solidFill>
              </a:rPr>
              <a:t>Centri za soc. delo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sl-SI" sz="2200" b="1" dirty="0" smtClean="0">
              <a:solidFill>
                <a:srgbClr val="3366FF"/>
              </a:solidFill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sl-SI" sz="2200" b="1" dirty="0" smtClean="0">
                <a:solidFill>
                  <a:srgbClr val="3366FF"/>
                </a:solidFill>
              </a:rPr>
              <a:t>RRA- regionalne razvojne agencije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sl-SI" sz="2800" b="1" dirty="0">
              <a:solidFill>
                <a:srgbClr val="FFFF0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sl-SI" dirty="0" smtClean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sl-SI" dirty="0" smtClean="0"/>
          </a:p>
          <a:p>
            <a:pPr>
              <a:defRPr/>
            </a:pPr>
            <a:endParaRPr lang="sl-SI" dirty="0"/>
          </a:p>
          <a:p>
            <a:pPr>
              <a:defRPr/>
            </a:pPr>
            <a:endParaRPr lang="sl-SI" dirty="0" smtClean="0"/>
          </a:p>
          <a:p>
            <a:pPr>
              <a:defRPr/>
            </a:pPr>
            <a:endParaRPr lang="sl-SI" dirty="0"/>
          </a:p>
          <a:p>
            <a:pPr marL="109537" indent="0">
              <a:buFont typeface="Wingdings 3" pitchFamily="18" charset="2"/>
              <a:buNone/>
              <a:defRPr/>
            </a:pPr>
            <a:r>
              <a:rPr lang="sl-SI" dirty="0" smtClean="0"/>
              <a:t>Hvala za pozornost.</a:t>
            </a: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sl-SI" dirty="0"/>
          </a:p>
        </p:txBody>
      </p:sp>
      <p:pic>
        <p:nvPicPr>
          <p:cNvPr id="22532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930275"/>
            <a:ext cx="3576638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sl-SI" sz="1800" dirty="0"/>
              <a:t>1</a:t>
            </a:r>
            <a:r>
              <a:rPr lang="sl-SI" dirty="0" smtClean="0"/>
              <a:t>.</a:t>
            </a:r>
            <a:r>
              <a:rPr lang="sl-SI" sz="2000" dirty="0" smtClean="0"/>
              <a:t>Vrste programov</a:t>
            </a:r>
          </a:p>
          <a:p>
            <a:pPr marL="109537" indent="0">
              <a:buNone/>
            </a:pPr>
            <a:r>
              <a:rPr lang="sl-SI" sz="2000" dirty="0" smtClean="0"/>
              <a:t>2. Svetovanje</a:t>
            </a:r>
          </a:p>
          <a:p>
            <a:pPr marL="109537" indent="0">
              <a:buNone/>
            </a:pPr>
            <a:r>
              <a:rPr lang="sl-SI" sz="2000" dirty="0" smtClean="0"/>
              <a:t>3. Izvajanje programov poklicnega izobraževanja – vajeniška </a:t>
            </a:r>
          </a:p>
          <a:p>
            <a:pPr marL="109537" indent="0">
              <a:buNone/>
            </a:pPr>
            <a:r>
              <a:rPr lang="sl-SI" sz="2000" dirty="0"/>
              <a:t> </a:t>
            </a:r>
            <a:r>
              <a:rPr lang="sl-SI" sz="2000" dirty="0" smtClean="0"/>
              <a:t>   oblika</a:t>
            </a:r>
          </a:p>
          <a:p>
            <a:pPr marL="109537" indent="0">
              <a:buNone/>
            </a:pPr>
            <a:r>
              <a:rPr lang="sl-SI" sz="2000" dirty="0" smtClean="0"/>
              <a:t>4. Nove razmestitve programov</a:t>
            </a:r>
          </a:p>
          <a:p>
            <a:pPr marL="109537" indent="0">
              <a:buNone/>
            </a:pPr>
            <a:r>
              <a:rPr lang="sl-SI" sz="2000" dirty="0" smtClean="0"/>
              <a:t>5. Pomembni datumi</a:t>
            </a:r>
          </a:p>
          <a:p>
            <a:pPr marL="109537" indent="0">
              <a:buNone/>
            </a:pPr>
            <a:r>
              <a:rPr lang="sl-SI" sz="2000" dirty="0" smtClean="0"/>
              <a:t>6. Posebni pogoji za vpis</a:t>
            </a:r>
          </a:p>
          <a:p>
            <a:pPr marL="109537" indent="0">
              <a:buNone/>
            </a:pPr>
            <a:r>
              <a:rPr lang="sl-SI" sz="2000" dirty="0" smtClean="0"/>
              <a:t>7. Merila za izbiro ob omejitvi vpisa</a:t>
            </a:r>
          </a:p>
          <a:p>
            <a:pPr marL="109537" indent="0">
              <a:buNone/>
            </a:pPr>
            <a:r>
              <a:rPr lang="sl-SI" sz="2000" dirty="0" smtClean="0"/>
              <a:t>8. Izbirni postopek</a:t>
            </a:r>
          </a:p>
          <a:p>
            <a:pPr marL="109537" indent="0">
              <a:buNone/>
            </a:pPr>
            <a:r>
              <a:rPr lang="sl-SI" sz="2000" dirty="0" smtClean="0"/>
              <a:t>9. Informativni dnevi</a:t>
            </a:r>
          </a:p>
          <a:p>
            <a:pPr marL="109537" indent="0">
              <a:buNone/>
            </a:pPr>
            <a:r>
              <a:rPr lang="sl-SI" sz="2000" dirty="0" smtClean="0"/>
              <a:t>10. Štipendije</a:t>
            </a:r>
          </a:p>
          <a:p>
            <a:pPr marL="109537" indent="0">
              <a:buNone/>
            </a:pPr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800" dirty="0" smtClean="0"/>
              <a:t>Predstavitev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0301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3"/>
          <p:cNvGraphicFramePr>
            <a:graphicFrameLocks noGrp="1" noChangeAspect="1"/>
          </p:cNvGraphicFramePr>
          <p:nvPr>
            <p:ph type="dgm" idx="1"/>
          </p:nvPr>
        </p:nvGraphicFramePr>
        <p:xfrm>
          <a:off x="2382838" y="762000"/>
          <a:ext cx="4224337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6" name="Organization Chart" r:id="rId3" imgW="568831" imgH="713465" progId="OrgPlusWOPX.4">
                  <p:embed followColorScheme="full"/>
                </p:oleObj>
              </mc:Choice>
              <mc:Fallback>
                <p:oleObj name="Organization Chart" r:id="rId3" imgW="568831" imgH="713465" progId="OrgPlusWOPX.4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2838" y="762000"/>
                        <a:ext cx="4224337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1143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810000"/>
            <a:ext cx="11049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95800"/>
            <a:ext cx="10287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95400"/>
            <a:ext cx="11430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1143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642938" y="357188"/>
            <a:ext cx="7772400" cy="57150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sl-SI" altLang="sl-SI" sz="2800" b="1" dirty="0" smtClean="0">
              <a:solidFill>
                <a:srgbClr val="FFFF00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sl-SI" altLang="sl-SI" sz="2800" b="1" dirty="0" smtClean="0">
                <a:solidFill>
                  <a:schemeClr val="accent1"/>
                </a:solidFill>
              </a:rPr>
              <a:t>STROKOVNE SLUŽBE NA PODROČJU KARIERNE ORIENTACIJE </a:t>
            </a:r>
            <a:endParaRPr lang="sl-SI" altLang="sl-SI" dirty="0" smtClean="0">
              <a:solidFill>
                <a:schemeClr val="accent1"/>
              </a:solidFill>
            </a:endParaRPr>
          </a:p>
          <a:p>
            <a:pPr algn="ctr" eaLnBrk="1" hangingPunct="1">
              <a:buFontTx/>
              <a:buNone/>
              <a:defRPr/>
            </a:pPr>
            <a:endParaRPr lang="sl-SI" altLang="sl-SI" dirty="0" smtClean="0"/>
          </a:p>
          <a:p>
            <a:pPr lvl="2" eaLnBrk="1" hangingPunct="1">
              <a:buFont typeface="Symbol" pitchFamily="18" charset="2"/>
              <a:buChar char="¨"/>
              <a:defRPr/>
            </a:pPr>
            <a:r>
              <a:rPr lang="sl-SI" altLang="sl-SI" dirty="0" smtClean="0"/>
              <a:t>URAD ZA DELO JESENICE</a:t>
            </a:r>
          </a:p>
          <a:p>
            <a:pPr lvl="2" eaLnBrk="1" hangingPunct="1">
              <a:buFont typeface="Symbol" pitchFamily="18" charset="2"/>
              <a:buChar char="¨"/>
              <a:defRPr/>
            </a:pPr>
            <a:r>
              <a:rPr lang="sl-SI" altLang="sl-SI" dirty="0" smtClean="0"/>
              <a:t>CIPS</a:t>
            </a:r>
          </a:p>
          <a:p>
            <a:pPr lvl="2" eaLnBrk="1" hangingPunct="1">
              <a:buFont typeface="Symbol" pitchFamily="18" charset="2"/>
              <a:buChar char="¨"/>
              <a:defRPr/>
            </a:pPr>
            <a:r>
              <a:rPr lang="sl-SI" altLang="sl-SI" dirty="0" smtClean="0"/>
              <a:t>RAZREDNIKI </a:t>
            </a:r>
          </a:p>
          <a:p>
            <a:pPr lvl="2" eaLnBrk="1" hangingPunct="1">
              <a:buFont typeface="Symbol" pitchFamily="18" charset="2"/>
              <a:buChar char="¨"/>
              <a:defRPr/>
            </a:pPr>
            <a:r>
              <a:rPr lang="sl-SI" altLang="sl-SI" dirty="0" smtClean="0"/>
              <a:t>ŠSS</a:t>
            </a:r>
          </a:p>
          <a:p>
            <a:pPr lvl="2" eaLnBrk="1" hangingPunct="1">
              <a:buFont typeface="Symbol" pitchFamily="18" charset="2"/>
              <a:buChar char="¨"/>
              <a:defRPr/>
            </a:pPr>
            <a:r>
              <a:rPr lang="sl-SI" altLang="sl-SI" dirty="0" smtClean="0"/>
              <a:t>ŠSS SREDNJIH ŠOL</a:t>
            </a:r>
          </a:p>
          <a:p>
            <a:pPr marL="630238" lvl="2" indent="0" eaLnBrk="1" hangingPunct="1">
              <a:buNone/>
              <a:defRPr/>
            </a:pPr>
            <a:r>
              <a:rPr lang="sl-SI" altLang="sl-SI" b="1" u="sng" dirty="0" smtClean="0"/>
              <a:t>Pomembne spletne povezave:</a:t>
            </a:r>
          </a:p>
          <a:p>
            <a:pPr marL="630238" lvl="2" indent="0" eaLnBrk="1" hangingPunct="1">
              <a:buNone/>
              <a:defRPr/>
            </a:pPr>
            <a:r>
              <a:rPr lang="sl-SI" altLang="sl-SI" dirty="0" smtClean="0"/>
              <a:t>Povezava na spletno stran Ministrstva za izobraževanje, znanost in šport:</a:t>
            </a:r>
          </a:p>
          <a:p>
            <a:pPr marL="630238" lvl="2" indent="0" eaLnBrk="1" hangingPunct="1">
              <a:buNone/>
              <a:defRPr/>
            </a:pPr>
            <a:r>
              <a:rPr lang="sl-SI" altLang="sl-SI" dirty="0" smtClean="0">
                <a:hlinkClick r:id="rId2"/>
              </a:rPr>
              <a:t>https://www.gov.si/teme/vpis-v-srednjo-solo/</a:t>
            </a:r>
            <a:endParaRPr lang="sl-SI" altLang="sl-SI" dirty="0" smtClean="0"/>
          </a:p>
          <a:p>
            <a:pPr marL="630238" lvl="2" indent="0" eaLnBrk="1" hangingPunct="1">
              <a:buNone/>
              <a:defRPr/>
            </a:pPr>
            <a:r>
              <a:rPr lang="sl-SI" altLang="sl-SI" dirty="0" smtClean="0"/>
              <a:t>Portal slovenskih srednjih šol, Srednješolski vpisnik,..</a:t>
            </a:r>
            <a:endParaRPr lang="sl-SI" alt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31925"/>
            <a:ext cx="8507413" cy="5187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sl-SI" altLang="sl-SI" sz="1600" dirty="0" smtClean="0"/>
          </a:p>
          <a:p>
            <a:pPr eaLnBrk="1" hangingPunct="1">
              <a:lnSpc>
                <a:spcPct val="90000"/>
              </a:lnSpc>
            </a:pPr>
            <a:endParaRPr lang="sl-SI" altLang="sl-SI" sz="1600" dirty="0"/>
          </a:p>
          <a:p>
            <a:pPr eaLnBrk="1" hangingPunct="1">
              <a:lnSpc>
                <a:spcPct val="90000"/>
              </a:lnSpc>
            </a:pPr>
            <a:r>
              <a:rPr lang="sl-SI" altLang="sl-SI" sz="1600" dirty="0" smtClean="0"/>
              <a:t>Mizar – Šolski center Škofja Loka, Novo mesto, Slovenj Gradec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1600" dirty="0" smtClean="0"/>
              <a:t>Kamnosek-Srednji gradbeni, geodetski in okoljevarstveni šoli Ljubljana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1600" dirty="0" smtClean="0"/>
              <a:t>Oblikovalec kovin- orodjar-Srednja poklicna in strokovna šola Bežigrad in Šolski center Škofja Loka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1600" dirty="0" smtClean="0"/>
              <a:t>Gastronomske in hotelske storitve – Srednja šola Izola, Srednji šoli za gostinstvo in turizem Radenci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1600" dirty="0" smtClean="0"/>
              <a:t>Steklar</a:t>
            </a:r>
            <a:r>
              <a:rPr lang="sl-SI" altLang="sl-SI" sz="1600" b="1" dirty="0" smtClean="0"/>
              <a:t> - </a:t>
            </a:r>
            <a:r>
              <a:rPr lang="sl-SI" altLang="sl-SI" sz="1600" dirty="0" smtClean="0"/>
              <a:t>Šolski center Rogaška slatina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1600" dirty="0" smtClean="0"/>
              <a:t>Papirničar – Srednji poklicna in strokovna šola Bežigrad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1600" dirty="0" smtClean="0"/>
              <a:t>Slikopleskar-črkoslikar- Šolski center Kranj</a:t>
            </a:r>
          </a:p>
          <a:p>
            <a:pPr eaLnBrk="1" hangingPunct="1">
              <a:lnSpc>
                <a:spcPct val="90000"/>
              </a:lnSpc>
            </a:pPr>
            <a:r>
              <a:rPr lang="sl-SI" altLang="sl-SI" sz="1600" dirty="0" smtClean="0"/>
              <a:t>Strojni mehanik-Šolski center Škofja loka</a:t>
            </a:r>
          </a:p>
          <a:p>
            <a:pPr marL="109537" indent="0" eaLnBrk="1" hangingPunct="1">
              <a:lnSpc>
                <a:spcPct val="90000"/>
              </a:lnSpc>
              <a:buNone/>
            </a:pPr>
            <a:endParaRPr lang="sl-SI" altLang="sl-SI" sz="1600" dirty="0" smtClean="0"/>
          </a:p>
          <a:p>
            <a:pPr marL="109537" indent="0" eaLnBrk="1" hangingPunct="1">
              <a:lnSpc>
                <a:spcPct val="90000"/>
              </a:lnSpc>
              <a:buNone/>
            </a:pPr>
            <a:r>
              <a:rPr lang="sl-SI" altLang="sl-SI" sz="1600" dirty="0" smtClean="0"/>
              <a:t>vajeniška mesta  in seznam delodajalcev na spletni strani Ministrstva…</a:t>
            </a:r>
          </a:p>
          <a:p>
            <a:pPr marL="109537" indent="0" eaLnBrk="1" hangingPunct="1">
              <a:lnSpc>
                <a:spcPct val="90000"/>
              </a:lnSpc>
              <a:buNone/>
            </a:pPr>
            <a:r>
              <a:rPr lang="sl-SI" altLang="sl-SI" sz="1600" b="1" dirty="0" smtClean="0"/>
              <a:t>                       predložitev vajeniške pogodbe do </a:t>
            </a:r>
            <a:r>
              <a:rPr lang="sl-SI" altLang="sl-SI" sz="1600" b="1" dirty="0" smtClean="0">
                <a:solidFill>
                  <a:srgbClr val="FF0000"/>
                </a:solidFill>
              </a:rPr>
              <a:t>16. 6. 2026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3200" dirty="0" smtClean="0">
                <a:solidFill>
                  <a:srgbClr val="3366FF"/>
                </a:solidFill>
              </a:rPr>
              <a:t>Izvajanje programov poklicnega izobraževanja v vajeniški obliki</a:t>
            </a:r>
            <a:endParaRPr lang="sl-SI" sz="32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741986"/>
          </a:xfrm>
        </p:spPr>
        <p:txBody>
          <a:bodyPr/>
          <a:lstStyle/>
          <a:p>
            <a:r>
              <a:rPr lang="sl-SI" sz="1600" dirty="0" smtClean="0"/>
              <a:t>Zidar- Šolski center Kranj,</a:t>
            </a:r>
          </a:p>
          <a:p>
            <a:r>
              <a:rPr lang="sl-SI" sz="1600" dirty="0" smtClean="0"/>
              <a:t>Elektrikar- Šolski center Kranj,</a:t>
            </a:r>
          </a:p>
          <a:p>
            <a:r>
              <a:rPr lang="sl-SI" sz="1600" dirty="0" err="1" smtClean="0"/>
              <a:t>Mehatronik</a:t>
            </a:r>
            <a:r>
              <a:rPr lang="sl-SI" sz="1600" dirty="0" smtClean="0"/>
              <a:t> operater- Šolski center Kranj,</a:t>
            </a:r>
          </a:p>
          <a:p>
            <a:r>
              <a:rPr lang="sl-SI" sz="1600" dirty="0" smtClean="0"/>
              <a:t>Klepar krovec- Srednja poklicna in strokovna šola Bežigrad,</a:t>
            </a:r>
          </a:p>
          <a:p>
            <a:r>
              <a:rPr lang="sl-SI" sz="1600" dirty="0" err="1" smtClean="0"/>
              <a:t>Avtoserviser</a:t>
            </a:r>
            <a:r>
              <a:rPr lang="sl-SI" sz="1600" dirty="0" smtClean="0"/>
              <a:t>-Šolski center Škofja Loka,</a:t>
            </a:r>
          </a:p>
          <a:p>
            <a:r>
              <a:rPr lang="sl-SI" sz="1600" dirty="0" err="1" smtClean="0"/>
              <a:t>Avtokaroserist</a:t>
            </a:r>
            <a:r>
              <a:rPr lang="sl-SI" sz="1600" dirty="0" smtClean="0"/>
              <a:t>- Šolski center Škofja Loka</a:t>
            </a:r>
          </a:p>
          <a:p>
            <a:r>
              <a:rPr lang="sl-SI" sz="1600" dirty="0" smtClean="0"/>
              <a:t>Tapetnik- Šolski center Škofja Loka,</a:t>
            </a:r>
          </a:p>
          <a:p>
            <a:r>
              <a:rPr lang="sl-SI" sz="1600" dirty="0" smtClean="0"/>
              <a:t>Izvajalec </a:t>
            </a:r>
            <a:r>
              <a:rPr lang="sl-SI" sz="1600" dirty="0" err="1" smtClean="0"/>
              <a:t>suhomontažne</a:t>
            </a:r>
            <a:r>
              <a:rPr lang="sl-SI" sz="1600" dirty="0" smtClean="0"/>
              <a:t> gradnje – Srednja gradbena šola in gimnazija Maribor,</a:t>
            </a:r>
          </a:p>
          <a:p>
            <a:r>
              <a:rPr lang="sl-SI" sz="1600" dirty="0" smtClean="0"/>
              <a:t>Inštalater strojnih instalacij- Šolski center Škofja Loka,</a:t>
            </a:r>
          </a:p>
          <a:p>
            <a:r>
              <a:rPr lang="sl-SI" sz="1600" dirty="0" smtClean="0"/>
              <a:t>Dimnikar- Srednja gradbena šola in gimnazija Maribor,</a:t>
            </a:r>
          </a:p>
          <a:p>
            <a:r>
              <a:rPr lang="sl-SI" sz="1600" dirty="0" smtClean="0"/>
              <a:t>Tesar-Šolski center Novo mesto,</a:t>
            </a:r>
          </a:p>
          <a:p>
            <a:r>
              <a:rPr lang="sl-SI" sz="1600" dirty="0" smtClean="0"/>
              <a:t>Pečar – polagalec </a:t>
            </a:r>
            <a:r>
              <a:rPr lang="sl-SI" sz="1600" dirty="0"/>
              <a:t>keramičnih oblog-Srednja gradbena šola in gimnazija Maribor</a:t>
            </a:r>
            <a:r>
              <a:rPr lang="sl-SI" sz="1600" dirty="0" smtClean="0"/>
              <a:t>,</a:t>
            </a:r>
          </a:p>
          <a:p>
            <a:r>
              <a:rPr lang="sl-SI" sz="1600" dirty="0" smtClean="0"/>
              <a:t>Izdelovalec kovinskih konstrukcij –Šolski center Ptuj</a:t>
            </a:r>
            <a:endParaRPr lang="sl-SI" sz="1600" dirty="0"/>
          </a:p>
          <a:p>
            <a:pPr marL="109537" indent="0">
              <a:buNone/>
            </a:pPr>
            <a:r>
              <a:rPr lang="sl-SI" sz="2000" dirty="0"/>
              <a:t> </a:t>
            </a:r>
            <a:r>
              <a:rPr lang="sl-SI" sz="2000" dirty="0" smtClean="0"/>
              <a:t>  </a:t>
            </a:r>
            <a:r>
              <a:rPr lang="sl-SI" sz="1800" b="1" dirty="0" smtClean="0"/>
              <a:t>21 vajeniški programov, š. l. 2025/26   709 vajencev v 1. l</a:t>
            </a:r>
          </a:p>
          <a:p>
            <a:endParaRPr lang="sl-SI" sz="2000" dirty="0" smtClean="0"/>
          </a:p>
          <a:p>
            <a:endParaRPr lang="sl-SI" sz="2400" dirty="0" smtClean="0"/>
          </a:p>
          <a:p>
            <a:endParaRPr lang="sl-SI" sz="24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11480" y="332656"/>
            <a:ext cx="8229600" cy="634082"/>
          </a:xfrm>
        </p:spPr>
        <p:txBody>
          <a:bodyPr>
            <a:normAutofit/>
          </a:bodyPr>
          <a:lstStyle/>
          <a:p>
            <a:r>
              <a:rPr lang="sl-SI" sz="3200" dirty="0" smtClean="0">
                <a:solidFill>
                  <a:srgbClr val="3366FF"/>
                </a:solidFill>
              </a:rPr>
              <a:t>Programi – vajeniška oblika</a:t>
            </a:r>
            <a:endParaRPr lang="sl-SI" sz="32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5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>
              <a:solidFill>
                <a:srgbClr val="FF0000"/>
              </a:solidFill>
            </a:endParaRPr>
          </a:p>
          <a:p>
            <a:pPr marL="109537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Programi srednjega poklicnega izobraževanja:</a:t>
            </a:r>
          </a:p>
          <a:p>
            <a:pPr>
              <a:buFontTx/>
              <a:buChar char="-"/>
            </a:pPr>
            <a:r>
              <a:rPr lang="sl-SI" sz="2000" dirty="0" smtClean="0"/>
              <a:t>Bolničar-negovalec, Srednja šola Jesenice</a:t>
            </a:r>
          </a:p>
          <a:p>
            <a:pPr>
              <a:buFontTx/>
              <a:buChar char="-"/>
            </a:pPr>
            <a:endParaRPr lang="sl-SI" sz="2000" dirty="0"/>
          </a:p>
          <a:p>
            <a:pPr marL="109537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Programi srednjega strokovnega izobraževanja:</a:t>
            </a:r>
          </a:p>
          <a:p>
            <a:pPr>
              <a:buFontTx/>
              <a:buChar char="-"/>
            </a:pPr>
            <a:r>
              <a:rPr lang="sl-SI" sz="2000" dirty="0" smtClean="0"/>
              <a:t>Zdravstvena nega, ŠC Kranj, Srednja ekonomska, storitvena in</a:t>
            </a:r>
          </a:p>
          <a:p>
            <a:pPr marL="109537" indent="0">
              <a:buNone/>
            </a:pPr>
            <a:r>
              <a:rPr lang="sl-SI" sz="2000" dirty="0" smtClean="0"/>
              <a:t>   gradbena šola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02336" y="338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sz="3600" dirty="0" smtClean="0">
                <a:solidFill>
                  <a:schemeClr val="tx1"/>
                </a:solidFill>
              </a:rPr>
              <a:t>Nove razmestitve programov v regiji</a:t>
            </a:r>
            <a:endParaRPr lang="sl-SI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1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60648"/>
            <a:ext cx="7772400" cy="6048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altLang="sl-SI" sz="2800" b="1" dirty="0" smtClean="0">
                <a:solidFill>
                  <a:schemeClr val="accent1"/>
                </a:solidFill>
              </a:rPr>
              <a:t>INFORMATIVNI DAN – </a:t>
            </a:r>
            <a:r>
              <a:rPr lang="sl-SI" altLang="sl-SI" sz="2800" b="1" dirty="0" smtClean="0">
                <a:solidFill>
                  <a:srgbClr val="FF0000"/>
                </a:solidFill>
              </a:rPr>
              <a:t>13. in 14. 2. 2026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altLang="sl-SI" sz="2800" b="1" dirty="0" smtClean="0">
                <a:solidFill>
                  <a:schemeClr val="accent1"/>
                </a:solidFill>
              </a:rPr>
              <a:t>PRIJAVA IN VPIS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altLang="sl-SI" sz="2600" b="1" dirty="0" smtClean="0">
                <a:solidFill>
                  <a:schemeClr val="accent1"/>
                </a:solidFill>
              </a:rPr>
              <a:t>Pomembni datumi za vpis v srednje šole: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sl-SI" altLang="sl-SI" sz="2200" dirty="0" smtClean="0">
                <a:latin typeface="Times New Roman" pitchFamily="18" charset="0"/>
                <a:cs typeface="Times New Roman" pitchFamily="18" charset="0"/>
              </a:rPr>
              <a:t>prijavo za vpis – na spletni strani ministrstva ali v DZS z vsemi dokazili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sl-SI" altLang="sl-SI" sz="2200" dirty="0" smtClean="0">
                <a:latin typeface="Times New Roman" pitchFamily="18" charset="0"/>
                <a:cs typeface="Times New Roman" pitchFamily="18" charset="0"/>
              </a:rPr>
              <a:t>ena prijava za vpis v 1. letnik srednje šole ( izjema </a:t>
            </a:r>
            <a:r>
              <a:rPr lang="sl-SI" altLang="sl-SI" sz="2200" b="1" dirty="0" smtClean="0">
                <a:latin typeface="Times New Roman" pitchFamily="18" charset="0"/>
                <a:cs typeface="Times New Roman" pitchFamily="18" charset="0"/>
              </a:rPr>
              <a:t>Umet. </a:t>
            </a:r>
            <a:r>
              <a:rPr lang="sl-SI" altLang="sl-SI" sz="2200" b="1" dirty="0" err="1" smtClean="0">
                <a:latin typeface="Times New Roman" pitchFamily="18" charset="0"/>
                <a:cs typeface="Times New Roman" pitchFamily="18" charset="0"/>
              </a:rPr>
              <a:t>gim</a:t>
            </a:r>
            <a:r>
              <a:rPr lang="sl-SI" altLang="sl-SI" sz="2200" dirty="0" smtClean="0"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sl-SI" altLang="sl-SI" sz="2200" b="1" dirty="0" smtClean="0">
                <a:latin typeface="Times New Roman" pitchFamily="18" charset="0"/>
                <a:cs typeface="Times New Roman" pitchFamily="18" charset="0"/>
              </a:rPr>
              <a:t>glas. in plesna smer</a:t>
            </a:r>
            <a:r>
              <a:rPr lang="sl-SI" altLang="sl-SI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sl-SI" altLang="sl-SI" sz="2200" dirty="0" smtClean="0">
                <a:latin typeface="Times New Roman" pitchFamily="18" charset="0"/>
                <a:cs typeface="Times New Roman" pitchFamily="18" charset="0"/>
              </a:rPr>
              <a:t>opravljanje preizkusov o posebnih nadarjenosti </a:t>
            </a:r>
            <a:r>
              <a:rPr lang="sl-SI" altLang="sl-SI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in 21. 3.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sl-SI" altLang="sl-SI" sz="2200" dirty="0" smtClean="0">
                <a:latin typeface="Times New Roman" pitchFamily="18" charset="0"/>
                <a:cs typeface="Times New Roman" pitchFamily="18" charset="0"/>
              </a:rPr>
              <a:t>prijava na  opravljanje preizkusa nadarjenosti do </a:t>
            </a:r>
            <a:r>
              <a:rPr lang="sl-SI" altLang="sl-SI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3. 2026 (</a:t>
            </a:r>
            <a:r>
              <a:rPr lang="sl-SI" altLang="sl-SI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obrazec na spletni strani Ministrstva za šolstvo)</a:t>
            </a:r>
            <a:endParaRPr lang="sl-SI" altLang="sl-SI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sl-SI" altLang="sl-SI" sz="2200" dirty="0" smtClean="0">
                <a:latin typeface="Times New Roman" pitchFamily="18" charset="0"/>
                <a:cs typeface="Times New Roman" pitchFamily="18" charset="0"/>
              </a:rPr>
              <a:t>posredovanje potrdil o opravljenih preizkusih iz </a:t>
            </a:r>
            <a:r>
              <a:rPr lang="sl-SI" altLang="sl-SI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SRŠ 27. 3. 2026</a:t>
            </a:r>
            <a:endParaRPr lang="sl-SI" altLang="sl-SI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sl-SI" altLang="sl-SI" sz="2200" dirty="0" smtClean="0">
                <a:latin typeface="Times New Roman" pitchFamily="18" charset="0"/>
                <a:cs typeface="Times New Roman" pitchFamily="18" charset="0"/>
              </a:rPr>
              <a:t>srednje šole bodo sprejemale prijave za vpis </a:t>
            </a:r>
            <a:r>
              <a:rPr lang="sl-SI" altLang="sl-SI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2. 4. 2026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sl-SI" altLang="sl-SI" sz="2200" dirty="0" smtClean="0">
                <a:latin typeface="Times New Roman" pitchFamily="18" charset="0"/>
                <a:cs typeface="Times New Roman" pitchFamily="18" charset="0"/>
              </a:rPr>
              <a:t>obvestilo učencev o številu prijav za vpis </a:t>
            </a:r>
            <a:r>
              <a:rPr lang="sl-SI" altLang="sl-SI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9. 4. 2026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sl-SI" altLang="sl-SI" sz="2200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sl-SI" altLang="sl-SI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6. 5. 2026 </a:t>
            </a:r>
            <a:r>
              <a:rPr lang="sl-SI" altLang="sl-SI" sz="2200" dirty="0" smtClean="0">
                <a:latin typeface="Times New Roman" pitchFamily="18" charset="0"/>
                <a:cs typeface="Times New Roman" pitchFamily="18" charset="0"/>
              </a:rPr>
              <a:t>prenašanje prijav za vpis na druge srednje šole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sl-SI" altLang="sl-SI" sz="2200" dirty="0" smtClean="0">
                <a:latin typeface="Times New Roman" pitchFamily="18" charset="0"/>
                <a:cs typeface="Times New Roman" pitchFamily="18" charset="0"/>
              </a:rPr>
              <a:t>obveščanje prijavljenih kandidatov o omejitvah vpisa </a:t>
            </a:r>
            <a:r>
              <a:rPr lang="sl-SI" altLang="sl-SI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5. 6. 2026</a:t>
            </a:r>
            <a:endParaRPr lang="sl-SI" altLang="sl-SI" sz="2200" b="1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sl-SI" altLang="sl-SI" sz="2500" b="1" dirty="0" smtClean="0"/>
          </a:p>
          <a:p>
            <a:pPr eaLnBrk="1" hangingPunct="1">
              <a:lnSpc>
                <a:spcPct val="90000"/>
              </a:lnSpc>
            </a:pPr>
            <a:endParaRPr lang="sl-SI" altLang="sl-SI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620713"/>
            <a:ext cx="7772400" cy="5475287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sl-SI" sz="2400" dirty="0" smtClean="0">
                <a:latin typeface="Times New Roman" pitchFamily="18" charset="0"/>
                <a:cs typeface="Times New Roman" pitchFamily="18" charset="0"/>
              </a:rPr>
              <a:t>prinašanje dokumentov za vpis na srednje šole </a:t>
            </a:r>
            <a:r>
              <a:rPr lang="sl-SI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16. 6. do 19. 6. 2026 (do 14ure)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sl-SI" sz="2400" dirty="0" smtClean="0">
                <a:latin typeface="Times New Roman" pitchFamily="18" charset="0"/>
                <a:cs typeface="Times New Roman" pitchFamily="18" charset="0"/>
              </a:rPr>
              <a:t>izvedba 1. kroga izbirnega postopka </a:t>
            </a:r>
            <a:r>
              <a:rPr lang="sl-SI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19. 6. 2026 ob </a:t>
            </a:r>
            <a:r>
              <a:rPr lang="sl-SI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sl-SI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uri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sl-SI" sz="2400" dirty="0" smtClean="0">
                <a:latin typeface="Times New Roman" pitchFamily="18" charset="0"/>
                <a:cs typeface="Times New Roman" pitchFamily="18" charset="0"/>
              </a:rPr>
              <a:t>objava rezultatov 1. kroga in vpis </a:t>
            </a:r>
            <a:r>
              <a:rPr lang="sl-SI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19. 6. 2026 (do 16. ure)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sl-SI" sz="2400" dirty="0" smtClean="0">
                <a:latin typeface="Times New Roman" pitchFamily="18" charset="0"/>
                <a:cs typeface="Times New Roman" pitchFamily="18" charset="0"/>
              </a:rPr>
              <a:t>prijava kandidatov za 2. krog izbirnega postopka do </a:t>
            </a:r>
            <a:r>
              <a:rPr lang="sl-SI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24. 6. 2026 do 14.ure 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sl-SI" sz="2400" dirty="0" smtClean="0">
                <a:latin typeface="Times New Roman" pitchFamily="18" charset="0"/>
                <a:cs typeface="Times New Roman" pitchFamily="18" charset="0"/>
              </a:rPr>
              <a:t>objava rezultatov 2. kroga izbirnega postopka </a:t>
            </a:r>
            <a:r>
              <a:rPr lang="sl-SI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26. </a:t>
            </a:r>
            <a:r>
              <a:rPr lang="sl-SI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sl-SI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2026 (do 15 ure)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sl-SI" sz="2400" dirty="0" smtClean="0">
                <a:latin typeface="Times New Roman" pitchFamily="18" charset="0"/>
                <a:cs typeface="Times New Roman" pitchFamily="18" charset="0"/>
              </a:rPr>
              <a:t>vpis kandidatov 2. kroga izbirnega postopka </a:t>
            </a:r>
            <a:r>
              <a:rPr lang="sl-SI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30. 6. (do 14. ure) 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sl-SI" sz="2400" dirty="0" smtClean="0">
                <a:latin typeface="Times New Roman" pitchFamily="18" charset="0"/>
                <a:cs typeface="Times New Roman" pitchFamily="18" charset="0"/>
              </a:rPr>
              <a:t>Tisti ki tudi v drugem krogu ne bodo izbrani se bodo lahko vpisali na prosta mesta v </a:t>
            </a:r>
            <a:r>
              <a:rPr lang="sl-SI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SRŠ </a:t>
            </a:r>
            <a:r>
              <a:rPr lang="sl-SI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31. 8. 2026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sl-SI" sz="2400" dirty="0" smtClean="0">
                <a:latin typeface="Times New Roman" pitchFamily="18" charset="0"/>
                <a:cs typeface="Times New Roman" pitchFamily="18" charset="0"/>
              </a:rPr>
              <a:t>objava prostih  mest </a:t>
            </a:r>
            <a:r>
              <a:rPr lang="sl-SI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l-SI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7. 2026 </a:t>
            </a:r>
            <a:r>
              <a:rPr lang="sl-SI" sz="2400" dirty="0" smtClean="0">
                <a:latin typeface="Times New Roman" pitchFamily="18" charset="0"/>
                <a:cs typeface="Times New Roman" pitchFamily="18" charset="0"/>
              </a:rPr>
              <a:t>SRŠ bodo vpisovale dokler bodo imele prosta mesta, najdlje do </a:t>
            </a:r>
            <a:r>
              <a:rPr lang="sl-SI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31. 8. 2026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4216</TotalTime>
  <Words>1338</Words>
  <Application>Microsoft Office PowerPoint</Application>
  <PresentationFormat>Diaprojekcija na zaslonu (4:3)</PresentationFormat>
  <Paragraphs>188</Paragraphs>
  <Slides>17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9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8" baseType="lpstr">
      <vt:lpstr>Calibri</vt:lpstr>
      <vt:lpstr>Lucida Sans Unicode</vt:lpstr>
      <vt:lpstr>Open Sans</vt:lpstr>
      <vt:lpstr>Symbol</vt:lpstr>
      <vt:lpstr>Times New Roman</vt:lpstr>
      <vt:lpstr>Verdana</vt:lpstr>
      <vt:lpstr>Wingdings</vt:lpstr>
      <vt:lpstr>Wingdings 2</vt:lpstr>
      <vt:lpstr>Wingdings 3</vt:lpstr>
      <vt:lpstr>Concourse</vt:lpstr>
      <vt:lpstr>Organization Chart</vt:lpstr>
      <vt:lpstr>VPIS V SREDNJE ŠOLE</vt:lpstr>
      <vt:lpstr>Predstavitev</vt:lpstr>
      <vt:lpstr>PowerPointova predstavitev</vt:lpstr>
      <vt:lpstr>PowerPointova predstavitev</vt:lpstr>
      <vt:lpstr>Izvajanje programov poklicnega izobraževanja v vajeniški obliki</vt:lpstr>
      <vt:lpstr>Programi – vajeniška oblika</vt:lpstr>
      <vt:lpstr>Nove razmestitve programov v regiji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OŠ KOROŠKA BELA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POKLICNA ORIENTACIJA VPIS V SREDNJE ŠOLE</dc:title>
  <dc:creator>OŠ</dc:creator>
  <cp:lastModifiedBy>Uporabnik</cp:lastModifiedBy>
  <cp:revision>283</cp:revision>
  <cp:lastPrinted>2024-02-13T10:02:47Z</cp:lastPrinted>
  <dcterms:created xsi:type="dcterms:W3CDTF">2003-04-28T09:35:56Z</dcterms:created>
  <dcterms:modified xsi:type="dcterms:W3CDTF">2026-02-09T12:07:40Z</dcterms:modified>
</cp:coreProperties>
</file>