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2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76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47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6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2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7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88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99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2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5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34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7" r:id="rId5"/>
    <p:sldLayoutId id="2147483711" r:id="rId6"/>
    <p:sldLayoutId id="2147483712" r:id="rId7"/>
    <p:sldLayoutId id="2147483713" r:id="rId8"/>
    <p:sldLayoutId id="2147483716" r:id="rId9"/>
    <p:sldLayoutId id="2147483714" r:id="rId10"/>
    <p:sldLayoutId id="21474837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825819-F957-4557-BF5A-00F31CD79D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881" b="8311"/>
          <a:stretch/>
        </p:blipFill>
        <p:spPr>
          <a:xfrm>
            <a:off x="-32" y="10"/>
            <a:ext cx="12192031" cy="491506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B4FB531-34DA-4777-9BD5-5B885DC38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15076"/>
            <a:ext cx="12188952" cy="194292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731F1D-C431-4A57-A750-515191C33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675" y="5466484"/>
            <a:ext cx="7137263" cy="832486"/>
          </a:xfrm>
        </p:spPr>
        <p:txBody>
          <a:bodyPr anchor="ctr">
            <a:normAutofit fontScale="90000"/>
          </a:bodyPr>
          <a:lstStyle/>
          <a:p>
            <a:pPr algn="r"/>
            <a:r>
              <a:rPr lang="sl-SI" sz="6600" b="1" dirty="0">
                <a:solidFill>
                  <a:srgbClr val="92D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NOUN  PLURALS</a:t>
            </a:r>
            <a:br>
              <a:rPr lang="sl-SI" sz="2600" b="1" dirty="0">
                <a:solidFill>
                  <a:srgbClr val="92D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br>
              <a:rPr lang="sl-SI" sz="2600" b="1" dirty="0">
                <a:solidFill>
                  <a:srgbClr val="92D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lang="sl-SI" sz="2600" b="1" dirty="0">
              <a:solidFill>
                <a:srgbClr val="92D05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4AAC4-F174-4738-95E4-3C14897A2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8409" y="4928410"/>
            <a:ext cx="3340442" cy="1280160"/>
          </a:xfrm>
        </p:spPr>
        <p:txBody>
          <a:bodyPr anchor="ctr">
            <a:normAutofit/>
          </a:bodyPr>
          <a:lstStyle/>
          <a:p>
            <a:r>
              <a:rPr lang="sl-SI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MNOŽINA  SAMOSTALNIKOV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7532813" y="5760720"/>
            <a:ext cx="11887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417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>
            <a:alpha val="4392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4F1A85-A177-48C4-9BA3-0D23CB2800A7}"/>
              </a:ext>
            </a:extLst>
          </p:cNvPr>
          <p:cNvSpPr txBox="1"/>
          <p:nvPr/>
        </p:nvSpPr>
        <p:spPr>
          <a:xfrm>
            <a:off x="219076" y="352425"/>
            <a:ext cx="11791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Množino tvorimo tako, da samostalniku dodamo končnico  </a:t>
            </a:r>
            <a:r>
              <a:rPr lang="sl-SI" sz="3600" dirty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sl-SI" sz="3600" dirty="0"/>
              <a:t>. </a:t>
            </a:r>
          </a:p>
          <a:p>
            <a:endParaRPr lang="sl-SI" sz="36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A7D0C4E-B93B-4B99-98D1-041946BA4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31618"/>
              </p:ext>
            </p:extLst>
          </p:nvPr>
        </p:nvGraphicFramePr>
        <p:xfrm>
          <a:off x="1927225" y="1181914"/>
          <a:ext cx="8128000" cy="9448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3706556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391573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a car </a:t>
                      </a:r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key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 err="1"/>
                        <a:t>car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800" dirty="0" err="1"/>
                        <a:t>key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4629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A75998-394C-4849-BCB7-E3536915B407}"/>
              </a:ext>
            </a:extLst>
          </p:cNvPr>
          <p:cNvSpPr txBox="1"/>
          <p:nvPr/>
        </p:nvSpPr>
        <p:spPr>
          <a:xfrm>
            <a:off x="219076" y="2620564"/>
            <a:ext cx="325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i="1" dirty="0"/>
              <a:t>Izjeme</a:t>
            </a:r>
            <a:r>
              <a:rPr lang="sl-SI" sz="3200" dirty="0"/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B863AC-6628-4E47-BD2A-36EAB74B4D7C}"/>
              </a:ext>
            </a:extLst>
          </p:cNvPr>
          <p:cNvSpPr txBox="1"/>
          <p:nvPr/>
        </p:nvSpPr>
        <p:spPr>
          <a:xfrm>
            <a:off x="219076" y="3191559"/>
            <a:ext cx="11610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Če se samostalnik konča na -</a:t>
            </a:r>
            <a:r>
              <a:rPr lang="sl-SI" sz="3200" b="1" dirty="0"/>
              <a:t>s</a:t>
            </a:r>
            <a:r>
              <a:rPr lang="sl-SI" sz="3200" dirty="0"/>
              <a:t>, -</a:t>
            </a:r>
            <a:r>
              <a:rPr lang="sl-SI" sz="3200" b="1" dirty="0" err="1"/>
              <a:t>sh</a:t>
            </a:r>
            <a:r>
              <a:rPr lang="sl-SI" sz="3200" dirty="0"/>
              <a:t>, -</a:t>
            </a:r>
            <a:r>
              <a:rPr lang="sl-SI" sz="3200" b="1" dirty="0" err="1"/>
              <a:t>ch</a:t>
            </a:r>
            <a:r>
              <a:rPr lang="sl-SI" sz="3200" dirty="0"/>
              <a:t>, -</a:t>
            </a:r>
            <a:r>
              <a:rPr lang="sl-SI" sz="3200" b="1" dirty="0"/>
              <a:t>x</a:t>
            </a:r>
            <a:r>
              <a:rPr lang="sl-SI" sz="3200" dirty="0"/>
              <a:t> ali -</a:t>
            </a:r>
            <a:r>
              <a:rPr lang="sl-SI" sz="3200" b="1" dirty="0"/>
              <a:t>o</a:t>
            </a:r>
            <a:r>
              <a:rPr lang="sl-SI" sz="3200" dirty="0"/>
              <a:t>, dobi končnico </a:t>
            </a:r>
            <a:r>
              <a:rPr lang="sl-SI" sz="3600" dirty="0"/>
              <a:t>-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ES</a:t>
            </a:r>
            <a:r>
              <a:rPr lang="sl-SI" sz="3600" dirty="0"/>
              <a:t>.</a:t>
            </a:r>
          </a:p>
        </p:txBody>
      </p:sp>
      <p:pic>
        <p:nvPicPr>
          <p:cNvPr id="8" name="Graphic 7" descr="Smiling face with solid fill">
            <a:extLst>
              <a:ext uri="{FF2B5EF4-FFF2-40B4-BE49-F238E27FC236}">
                <a16:creationId xmlns:a16="http://schemas.microsoft.com/office/drawing/2014/main" id="{2540FD91-0375-4E29-A4D1-481270E88D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572" y="590549"/>
            <a:ext cx="219076" cy="219076"/>
          </a:xfrm>
          <a:prstGeom prst="rect">
            <a:avLst/>
          </a:prstGeom>
        </p:spPr>
      </p:pic>
      <p:pic>
        <p:nvPicPr>
          <p:cNvPr id="9" name="Graphic 8" descr="Smiling face with solid fill">
            <a:extLst>
              <a:ext uri="{FF2B5EF4-FFF2-40B4-BE49-F238E27FC236}">
                <a16:creationId xmlns:a16="http://schemas.microsoft.com/office/drawing/2014/main" id="{AABDB162-9E1F-4B7D-B339-C00EE339D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572" y="3405187"/>
            <a:ext cx="219076" cy="219076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33AC432A-86EE-4348-9027-EA7115843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658656"/>
              </p:ext>
            </p:extLst>
          </p:nvPr>
        </p:nvGraphicFramePr>
        <p:xfrm>
          <a:off x="1960563" y="3897944"/>
          <a:ext cx="8128000" cy="2225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56287487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873848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a bus</a:t>
                      </a:r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box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brush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tomato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     *a </a:t>
                      </a:r>
                      <a:r>
                        <a:rPr lang="sl-SI" sz="2800" dirty="0" err="1"/>
                        <a:t>photo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 err="1"/>
                        <a:t>bus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es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800" dirty="0" err="1"/>
                        <a:t>box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es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800" dirty="0" err="1"/>
                        <a:t>brush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es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800" dirty="0" err="1"/>
                        <a:t>tomato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es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800" dirty="0"/>
                        <a:t>     *</a:t>
                      </a:r>
                      <a:r>
                        <a:rPr lang="sl-SI" sz="2800" dirty="0" err="1"/>
                        <a:t>photo</a:t>
                      </a:r>
                      <a:r>
                        <a:rPr lang="sl-SI" sz="2800" dirty="0" err="1">
                          <a:solidFill>
                            <a:srgbClr val="00B0F0"/>
                          </a:solidFill>
                        </a:rPr>
                        <a:t>s</a:t>
                      </a:r>
                      <a:endParaRPr lang="sl-SI" sz="28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838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072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63A10B-FB4B-47C9-AA5C-C081B745DFE9}"/>
              </a:ext>
            </a:extLst>
          </p:cNvPr>
          <p:cNvSpPr txBox="1"/>
          <p:nvPr/>
        </p:nvSpPr>
        <p:spPr>
          <a:xfrm>
            <a:off x="290513" y="162609"/>
            <a:ext cx="11610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Če se samostalnik konča na </a:t>
            </a:r>
            <a:r>
              <a:rPr lang="sl-SI" sz="3200" b="1" dirty="0"/>
              <a:t>soglasnik </a:t>
            </a:r>
            <a:r>
              <a:rPr lang="sl-SI" sz="3200" dirty="0"/>
              <a:t>in</a:t>
            </a:r>
            <a:r>
              <a:rPr lang="sl-SI" sz="3200" b="1" dirty="0"/>
              <a:t> y</a:t>
            </a:r>
            <a:r>
              <a:rPr lang="sl-SI" sz="3200" dirty="0"/>
              <a:t>, dobi končnico </a:t>
            </a:r>
            <a:r>
              <a:rPr lang="sl-SI" sz="3600" dirty="0"/>
              <a:t>-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IES</a:t>
            </a:r>
            <a:r>
              <a:rPr lang="sl-SI" sz="3600" dirty="0"/>
              <a:t>.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36F1ABD-E7EB-4248-A90A-E14C7D8029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582697"/>
              </p:ext>
            </p:extLst>
          </p:nvPr>
        </p:nvGraphicFramePr>
        <p:xfrm>
          <a:off x="1927225" y="1181914"/>
          <a:ext cx="8128000" cy="9448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3706556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391573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baby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country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 err="1"/>
                        <a:t>bab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ies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800" dirty="0" err="1"/>
                        <a:t>countr</a:t>
                      </a:r>
                      <a:r>
                        <a:rPr lang="sl-SI" sz="2800" dirty="0" err="1">
                          <a:solidFill>
                            <a:srgbClr val="7030A0"/>
                          </a:solidFill>
                        </a:rPr>
                        <a:t>ies</a:t>
                      </a:r>
                      <a:endParaRPr lang="sl-SI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4629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525D672-DC92-449A-B1C6-EC990A97B8E8}"/>
              </a:ext>
            </a:extLst>
          </p:cNvPr>
          <p:cNvSpPr txBox="1"/>
          <p:nvPr/>
        </p:nvSpPr>
        <p:spPr>
          <a:xfrm>
            <a:off x="290513" y="2499768"/>
            <a:ext cx="11610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Nekateri samostalniki tvorijo </a:t>
            </a:r>
            <a:r>
              <a:rPr lang="sl-SI" sz="3200" b="1" dirty="0">
                <a:solidFill>
                  <a:schemeClr val="accent6">
                    <a:lumMod val="75000"/>
                  </a:schemeClr>
                </a:solidFill>
              </a:rPr>
              <a:t>nepravilno množino</a:t>
            </a:r>
            <a:r>
              <a:rPr lang="sl-SI" sz="3200" dirty="0"/>
              <a:t>.</a:t>
            </a:r>
            <a:endParaRPr lang="sl-SI" sz="36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6992C2-CD76-4387-94C8-625711E33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589306"/>
              </p:ext>
            </p:extLst>
          </p:nvPr>
        </p:nvGraphicFramePr>
        <p:xfrm>
          <a:off x="1927225" y="3345182"/>
          <a:ext cx="8128000" cy="2225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5582353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41050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child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a man</a:t>
                      </a:r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woman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mouse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a </a:t>
                      </a:r>
                      <a:r>
                        <a:rPr lang="sl-SI" sz="2800" dirty="0" err="1"/>
                        <a:t>tooth</a:t>
                      </a:r>
                      <a:r>
                        <a:rPr lang="sl-SI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 err="1"/>
                        <a:t>children</a:t>
                      </a:r>
                      <a:endParaRPr lang="sl-SI" sz="2800" dirty="0"/>
                    </a:p>
                    <a:p>
                      <a:r>
                        <a:rPr lang="sl-SI" sz="2800" dirty="0"/>
                        <a:t>men</a:t>
                      </a:r>
                    </a:p>
                    <a:p>
                      <a:r>
                        <a:rPr lang="sl-SI" sz="2800" dirty="0" err="1"/>
                        <a:t>women</a:t>
                      </a:r>
                      <a:endParaRPr lang="sl-SI" sz="2800" dirty="0"/>
                    </a:p>
                    <a:p>
                      <a:r>
                        <a:rPr lang="sl-SI" sz="2800" dirty="0" err="1"/>
                        <a:t>mice</a:t>
                      </a:r>
                      <a:endParaRPr lang="sl-SI" sz="2800" dirty="0"/>
                    </a:p>
                    <a:p>
                      <a:r>
                        <a:rPr lang="sl-SI" sz="2800" dirty="0" err="1"/>
                        <a:t>teeth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832300"/>
                  </a:ext>
                </a:extLst>
              </a:tr>
            </a:tbl>
          </a:graphicData>
        </a:graphic>
      </p:graphicFrame>
      <p:pic>
        <p:nvPicPr>
          <p:cNvPr id="6" name="Graphic 5" descr="Smiling face with solid fill">
            <a:extLst>
              <a:ext uri="{FF2B5EF4-FFF2-40B4-BE49-F238E27FC236}">
                <a16:creationId xmlns:a16="http://schemas.microsoft.com/office/drawing/2014/main" id="{92DE002B-0662-40C0-B673-029D792B6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572" y="376236"/>
            <a:ext cx="219076" cy="219076"/>
          </a:xfrm>
          <a:prstGeom prst="rect">
            <a:avLst/>
          </a:prstGeom>
        </p:spPr>
      </p:pic>
      <p:pic>
        <p:nvPicPr>
          <p:cNvPr id="7" name="Graphic 6" descr="Smiling face with solid fill">
            <a:extLst>
              <a:ext uri="{FF2B5EF4-FFF2-40B4-BE49-F238E27FC236}">
                <a16:creationId xmlns:a16="http://schemas.microsoft.com/office/drawing/2014/main" id="{2753E9FA-EE40-4078-9D78-E7BB29E73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572" y="2682617"/>
            <a:ext cx="219076" cy="219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61326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413224"/>
      </a:dk2>
      <a:lt2>
        <a:srgbClr val="E2E5E8"/>
      </a:lt2>
      <a:accent1>
        <a:srgbClr val="C3554D"/>
      </a:accent1>
      <a:accent2>
        <a:srgbClr val="B1753B"/>
      </a:accent2>
      <a:accent3>
        <a:srgbClr val="AFA545"/>
      </a:accent3>
      <a:accent4>
        <a:srgbClr val="3BAEB1"/>
      </a:accent4>
      <a:accent5>
        <a:srgbClr val="4D8EC3"/>
      </a:accent5>
      <a:accent6>
        <a:srgbClr val="4C5AB8"/>
      </a:accent6>
      <a:hlink>
        <a:srgbClr val="4383C0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108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Microsoft JhengHei</vt:lpstr>
      <vt:lpstr>Calibri</vt:lpstr>
      <vt:lpstr>Calibri Light</vt:lpstr>
      <vt:lpstr>RetrospectVTI</vt:lpstr>
      <vt:lpstr>NOUN  PLURALS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NOUN  PLURALS</dc:title>
  <dc:creator>Mojca Kralj</dc:creator>
  <cp:lastModifiedBy>Mojca Kralj</cp:lastModifiedBy>
  <cp:revision>6</cp:revision>
  <dcterms:created xsi:type="dcterms:W3CDTF">2019-10-02T19:51:42Z</dcterms:created>
  <dcterms:modified xsi:type="dcterms:W3CDTF">2019-10-03T04:40:46Z</dcterms:modified>
</cp:coreProperties>
</file>