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99" r:id="rId5"/>
    <p:sldId id="300" r:id="rId6"/>
    <p:sldId id="295" r:id="rId7"/>
    <p:sldId id="297" r:id="rId8"/>
    <p:sldId id="296" r:id="rId9"/>
    <p:sldId id="301" r:id="rId10"/>
    <p:sldId id="298" r:id="rId11"/>
    <p:sldId id="303" r:id="rId12"/>
    <p:sldId id="259" r:id="rId13"/>
    <p:sldId id="260" r:id="rId14"/>
    <p:sldId id="263" r:id="rId15"/>
    <p:sldId id="304" r:id="rId16"/>
    <p:sldId id="307" r:id="rId17"/>
    <p:sldId id="308" r:id="rId18"/>
    <p:sldId id="313" r:id="rId19"/>
    <p:sldId id="309" r:id="rId20"/>
    <p:sldId id="310" r:id="rId21"/>
    <p:sldId id="312" r:id="rId22"/>
    <p:sldId id="311" r:id="rId23"/>
    <p:sldId id="314" r:id="rId24"/>
    <p:sldId id="315" r:id="rId25"/>
    <p:sldId id="317" r:id="rId26"/>
    <p:sldId id="316" r:id="rId27"/>
    <p:sldId id="318" r:id="rId28"/>
    <p:sldId id="326" r:id="rId29"/>
    <p:sldId id="319" r:id="rId30"/>
    <p:sldId id="320" r:id="rId31"/>
    <p:sldId id="321" r:id="rId32"/>
    <p:sldId id="324" r:id="rId33"/>
    <p:sldId id="322" r:id="rId34"/>
    <p:sldId id="323" r:id="rId35"/>
    <p:sldId id="325" r:id="rId36"/>
    <p:sldId id="329" r:id="rId37"/>
    <p:sldId id="330" r:id="rId38"/>
    <p:sldId id="331" r:id="rId39"/>
    <p:sldId id="332" r:id="rId4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97B76BDB-6E02-4301-AE8D-543AD22A04E8}">
          <p14:sldIdLst>
            <p14:sldId id="256"/>
            <p14:sldId id="257"/>
            <p14:sldId id="258"/>
            <p14:sldId id="299"/>
            <p14:sldId id="300"/>
            <p14:sldId id="295"/>
            <p14:sldId id="297"/>
            <p14:sldId id="296"/>
            <p14:sldId id="301"/>
            <p14:sldId id="298"/>
            <p14:sldId id="303"/>
            <p14:sldId id="259"/>
            <p14:sldId id="260"/>
            <p14:sldId id="263"/>
            <p14:sldId id="304"/>
            <p14:sldId id="307"/>
            <p14:sldId id="308"/>
            <p14:sldId id="313"/>
            <p14:sldId id="309"/>
            <p14:sldId id="310"/>
            <p14:sldId id="312"/>
            <p14:sldId id="311"/>
            <p14:sldId id="314"/>
            <p14:sldId id="315"/>
            <p14:sldId id="317"/>
            <p14:sldId id="316"/>
            <p14:sldId id="318"/>
            <p14:sldId id="326"/>
            <p14:sldId id="319"/>
            <p14:sldId id="320"/>
            <p14:sldId id="321"/>
          </p14:sldIdLst>
        </p14:section>
        <p14:section name="Razdelek brez naslova" id="{8DC4A72D-8A5C-45BC-8DB0-328381002678}">
          <p14:sldIdLst>
            <p14:sldId id="324"/>
            <p14:sldId id="322"/>
            <p14:sldId id="323"/>
            <p14:sldId id="325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10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89981" autoAdjust="0"/>
  </p:normalViewPr>
  <p:slideViewPr>
    <p:cSldViewPr snapToGrid="0">
      <p:cViewPr varScale="1">
        <p:scale>
          <a:sx n="79" d="100"/>
          <a:sy n="79" d="100"/>
        </p:scale>
        <p:origin x="1027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D65B-D129-42BD-8D56-069B98C31D9E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AE9D-AC34-4546-9527-52288CD9D2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59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1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Protokole uporabljamo zato, da govorimo isti jezik, da se razumemo, da se sploh lahko sporazumevamo. (pismo – razumljiv naslov – dostava pravilni osebi; telefoniranje)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794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Več kot 4000 milijonov.</a:t>
            </a:r>
          </a:p>
          <a:p>
            <a:r>
              <a:rPr lang="sl-SI" dirty="0"/>
              <a:t>IP številka – enolična? -  vsak računalnik v </a:t>
            </a:r>
            <a:r>
              <a:rPr lang="sl-SI" dirty="0" err="1"/>
              <a:t>Intenetu</a:t>
            </a:r>
            <a:r>
              <a:rPr lang="sl-SI" dirty="0"/>
              <a:t> ima svoj IP naslov. Računalnik po njem razpoznamo, določimo lokacijo.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601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99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Mi podamo naslov internetne strani (računalnika, naprave), DNS server jo pretvori v IP številko ter jo vrne in poda se zahteva za to spletno stran na strežnik. Strežnik v bazi poišče oz. gre iskat računalnik in ta potem preko omrežja posreduje nam ustrezne podatke iz spletne strani.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19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so kodirani: dvojiško (binarno) - bit (0, 1); </a:t>
            </a:r>
            <a:r>
              <a:rPr lang="sl-SI" sz="1200" dirty="0" err="1"/>
              <a:t>byte</a:t>
            </a:r>
            <a:r>
              <a:rPr lang="sl-SI" sz="1200" dirty="0"/>
              <a:t> (8 bitov); večje enote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15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 odločitvami potrebujemo informacije. Te dobimo preko zbiranja podatkov.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Primer: informacija o vremenu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66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radijski oddajnik sprejemnik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01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88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Gonilnik =</a:t>
            </a:r>
            <a:r>
              <a:rPr lang="sl-SI" baseline="0" dirty="0"/>
              <a:t> </a:t>
            </a:r>
            <a:r>
              <a:rPr lang="sl-SI" baseline="0"/>
              <a:t>program (n</a:t>
            </a:r>
            <a:r>
              <a:rPr lang="sl-SI"/>
              <a:t>avodila</a:t>
            </a:r>
            <a:r>
              <a:rPr lang="sl-SI" dirty="0"/>
              <a:t>), kako naj operacijski sistem uporablja strojno opremo (mrežno kartico).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00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https://www.google.si/url?sa=i&amp;rct=j&amp;q=&amp;esrc=s&amp;source=images&amp;cd=&amp;ved=2ahUKEwjVh4SXmPfkAhUSNOwKHUnUCPAQjRx6BAgBEAQ&amp;url=http%3A%2F%2Fwww.apposite-tech.com%2Fblog%2Fwhats-difference-metropolitan-area-network-man-wide-area-network-wan%2F&amp;psig=AOvVaw0K2lSK7mP6FEJ45U6jBQcy&amp;ust=1569885726489323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39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Usmerjevalnik – naprava, ki poslanim paketkom / podatkov v omrežju izbira najustreznejšo pot do prejemnika. (Zmanjšuje promet v omrežju.)</a:t>
            </a:r>
          </a:p>
          <a:p>
            <a:r>
              <a:rPr lang="sl-SI" dirty="0"/>
              <a:t>Požarni zid je varnostni sistem za preprečevanje nepooblaščenega dostopa do krajevnega omrežja oz. do posameznega računalnika.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74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Odjemalec je računalnik, ki</a:t>
            </a:r>
            <a:r>
              <a:rPr lang="sl-SI" baseline="0" dirty="0"/>
              <a:t> želi dobiti neko vsebino: spletno stran, datoteko (sliko, program, .</a:t>
            </a:r>
            <a:r>
              <a:rPr lang="sl-SI" baseline="0" dirty="0" err="1"/>
              <a:t>zip</a:t>
            </a:r>
            <a:r>
              <a:rPr lang="sl-SI" baseline="0" dirty="0"/>
              <a:t> arhiv), video vsebino, zvok.</a:t>
            </a:r>
          </a:p>
          <a:p>
            <a:r>
              <a:rPr lang="sl-SI" baseline="0" dirty="0"/>
              <a:t>Strežnik je računalnik, ki odgovarja na zahteve, posreduje podatke (spletne strani, datoteke) in „kliče“ druge strežnike.</a:t>
            </a:r>
          </a:p>
          <a:p>
            <a:r>
              <a:rPr lang="sl-SI" baseline="0" dirty="0"/>
              <a:t>Spletni strežnik nam vrne spletno stran, datoteko ali pa da nimamo dostopa.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AE9D-AC34-4546-9527-52288CD9D203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21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CFBEA-EAE6-45BA-AD05-5965F53D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2449A1-74D8-404D-9914-5721BD821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BD5EEC-7537-467A-8E5A-174C81A2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6F9581-AF8B-4EFD-871F-470F19B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501B99-050F-402F-83A9-84B67305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16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36991-48EE-4300-8E1B-C26FE0C1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F58A9A9-0D6D-4CEB-A9B9-4C7B2F76A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C12C8F-ACB2-48D5-A50E-9EC659C9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3A2B50-B0D3-4AE3-AE77-2FFC1144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99888D-97C6-4E70-9078-1AC6B0FA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6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906AE9B-6E35-4AB4-882E-195361CAE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86390AD-E6FF-46D8-BA56-3D58BEC1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53ACD3-A545-4CBC-8106-A6B85ECD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CAAB6E-AF43-420A-AFA9-E75C9992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BB82BB-349E-49A3-AE4A-F4C1E6EF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62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5314A-1361-4743-B0E9-243742FB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ACFAB1-39DF-4CAB-B849-E419DF46D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0E467F-7F5D-4022-9123-15309E5F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BE80FD-BA1D-4A7D-8371-13832E26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625578-91BF-4795-8986-D8B61A65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06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A6D120-F076-4BD6-B340-DFBAE9ED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212B2F6-3146-4980-93B2-58A956AA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385C55-C74A-46FE-A6B5-05A18C3D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62C529-E992-42D7-997D-883CA593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17C3C5-1B83-4D37-B599-6EFDFEC4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90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5F518-58F6-410D-B103-39EDF4B2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B15367-D1D8-46B3-8CC9-9C35FF86C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5A70061-BE7B-4C28-A451-7992E5633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A9D2B5-B1D4-4BFD-9D0E-A2BE169F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A8935A-F3C0-46C1-851A-A4D5492A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C906BB-B3BC-4080-B8A2-31DE74F5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8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DF90B-77C7-4A45-A306-9779C3D0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7C02711-1496-4CA7-9EE6-11671C40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C75070D-FEAB-4C4E-A80F-E68318E7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7DE75BB-BF1F-40C0-ADA7-941E5946B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CF23211-D84B-4051-88DC-85005A802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C922D8A-E0FD-4930-9E58-D0067A79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2D85147-C65C-4424-BBCA-C4E83F64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0C1A25C-BEA3-4F92-A3BB-BF37B28D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00835-DBE5-48C5-9EA1-C70646B1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0CEA14E-8539-4D5D-82B4-E766DC4E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D183B3A-A06A-4198-9B65-8D7160FA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700EE44-EF70-4A67-B3F4-2EAB513C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64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226551F-3D47-415E-8A56-A115BA6F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E49B9E9-221A-4B72-A983-52DB3BD6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4ADCE6C-4026-4E19-9F74-8A7839BD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3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A041C-D437-40E3-9515-9284771D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BD643B-C86D-4D2D-8297-E4772F990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E759719-3FCC-4E18-A0B2-312781E27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F6393E-96EF-44B5-90D5-580EE419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CAA4A8-2B6F-4E64-AE75-D700511D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2A9ADE-704F-4A17-8636-F0178BC4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0E8F7-6851-428F-9F0D-630EB1BD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62F2157-4A3B-4612-8E9B-618A9053B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0C5CC18-8EC1-4AB1-BFA8-8F516C03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D84B0E-8BA0-405D-AD07-5ADBAD29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008FDB3-2A2B-4EDB-9B18-DCFB280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39FB371-7C68-4B86-9E70-D81A9907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0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/>
            </a:gs>
            <a:gs pos="100000">
              <a:srgbClr val="ABC0E4"/>
            </a:gs>
            <a:gs pos="0">
              <a:srgbClr val="7030A0"/>
            </a:gs>
            <a:gs pos="16000">
              <a:schemeClr val="bg1"/>
            </a:gs>
            <a:gs pos="84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0C1D783-6290-42AC-81A9-78329943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17ECD57-CF96-4D9B-82C4-B2EF6CC4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85F366-5F19-44C3-A2D3-05D6D6216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8D68-F6E6-4361-93F1-D61C5EC3E783}" type="datetimeFigureOut">
              <a:rPr lang="sl-SI" smtClean="0"/>
              <a:t>27. 10. 2020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EBDEF3-0A88-48CB-9E6A-A5130BFF0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56F844-5114-4504-BA83-00580F0A3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023E-3BF8-4C13-B2FF-58894E10A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8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los.fri.uni-lj.si/eri/INFORMATIKA/RACUNALNISKA_OMREZJA/RacunalniskoOmrezje.html" TargetMode="External"/><Relationship Id="rId4" Type="http://schemas.openxmlformats.org/officeDocument/2006/relationships/hyperlink" Target="http://erid.tsckr.si/6/email_navodila/omrezje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IQjrMHTv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s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s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nes.si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iol.net/planet-tv/pri-crnem-petru/modrijani-ljudje-vedo-kdaj-je-glasba-iskrena-intervju-51136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kelj.com/blog/wp-content/gallery/ratitovec/ratitovec09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-gozdmartuljek.si/content/plugins/fotogalerie/images/2563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3C731-91C3-4C46-9729-810EA6CBD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</a:rPr>
              <a:t>RAČUNALNIŠKA OMREŽJA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730EC1-24AD-4F04-9F29-A68CEC2FE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Izbirni predmet</a:t>
            </a:r>
          </a:p>
          <a:p>
            <a:r>
              <a:rPr lang="sl-SI" dirty="0"/>
              <a:t>8., 9. razred OŠ</a:t>
            </a:r>
          </a:p>
        </p:txBody>
      </p:sp>
    </p:spTree>
    <p:extLst>
      <p:ext uri="{BB962C8B-B14F-4D97-AF65-F5344CB8AC3E}">
        <p14:creationId xmlns:p14="http://schemas.microsoft.com/office/powerpoint/2010/main" val="41618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21311" r="12320" b="60788"/>
          <a:stretch/>
        </p:blipFill>
        <p:spPr>
          <a:xfrm>
            <a:off x="573437" y="1248229"/>
            <a:ext cx="11265036" cy="4093028"/>
          </a:xfrm>
        </p:spPr>
      </p:pic>
    </p:spTree>
    <p:extLst>
      <p:ext uri="{BB962C8B-B14F-4D97-AF65-F5344CB8AC3E}">
        <p14:creationId xmlns:p14="http://schemas.microsoft.com/office/powerpoint/2010/main" val="87685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9F3DD-63BC-4739-B790-5A43DAC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Primer: Praznovanje rojstnega dne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4FC61B-3342-46DB-B501-BABDCCCE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Kaj sporočiš prijateljem?</a:t>
            </a:r>
          </a:p>
          <a:p>
            <a:endParaRPr lang="sl-SI" dirty="0"/>
          </a:p>
          <a:p>
            <a:r>
              <a:rPr lang="sl-SI" sz="2200" dirty="0"/>
              <a:t>Jim sporočiš kraj zabave s položajem zvezd, Sonca, Lune?</a:t>
            </a:r>
          </a:p>
          <a:p>
            <a:r>
              <a:rPr lang="sl-SI" sz="2200" dirty="0"/>
              <a:t>Z uporabo zemljepisne dolžine in širine?</a:t>
            </a:r>
          </a:p>
          <a:p>
            <a:endParaRPr lang="sl-SI" sz="2200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D32F3C-A4D5-4D28-ACE7-CA266BCD2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" b="5319"/>
          <a:stretch/>
        </p:blipFill>
        <p:spPr>
          <a:xfrm>
            <a:off x="10042065" y="2461362"/>
            <a:ext cx="2149935" cy="237590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B67D508-2265-4829-9A71-E826CAD4B96E}"/>
              </a:ext>
            </a:extLst>
          </p:cNvPr>
          <p:cNvSpPr txBox="1"/>
          <p:nvPr/>
        </p:nvSpPr>
        <p:spPr>
          <a:xfrm>
            <a:off x="838200" y="5131755"/>
            <a:ext cx="11282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r>
              <a:rPr lang="sl-SI" sz="2800" dirty="0"/>
              <a:t>Nepotrebni podatki udeležence (sprejemnike) zmedejo, jim niso razumljivi, zato vplivajo na </a:t>
            </a:r>
            <a:r>
              <a:rPr lang="sl-SI" sz="2800" dirty="0">
                <a:solidFill>
                  <a:srgbClr val="FF0000"/>
                </a:solidFill>
              </a:rPr>
              <a:t>kakovost</a:t>
            </a:r>
            <a:r>
              <a:rPr lang="sl-SI" sz="2800" dirty="0"/>
              <a:t> komuniciranja (in predstavitev informacije).</a:t>
            </a:r>
          </a:p>
          <a:p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38200" y="4283271"/>
            <a:ext cx="10674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/>
              <a:t>Jim sporočiš, kaj si o praznovanju mislijo sosedje?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/>
              <a:t>Koliko snega je v gorah?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E6511-AC4B-4E31-B386-94F8D648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572"/>
          </a:xfrm>
        </p:spPr>
        <p:txBody>
          <a:bodyPr>
            <a:normAutofit/>
          </a:bodyPr>
          <a:lstStyle/>
          <a:p>
            <a:r>
              <a:rPr lang="sl-SI" sz="2800" b="1" dirty="0"/>
              <a:t>V razmislek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3439C9-3618-46C6-A420-1B726BA1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5834"/>
            <a:ext cx="11096297" cy="5502165"/>
          </a:xfrm>
        </p:spPr>
        <p:txBody>
          <a:bodyPr>
            <a:normAutofit/>
          </a:bodyPr>
          <a:lstStyle/>
          <a:p>
            <a:r>
              <a:rPr lang="sl-SI" sz="2400" dirty="0"/>
              <a:t>Ali nam velika množica podatkov da dobro informiranost?</a:t>
            </a:r>
          </a:p>
          <a:p>
            <a:endParaRPr lang="sl-SI" sz="2400" dirty="0"/>
          </a:p>
          <a:p>
            <a:r>
              <a:rPr lang="sl-SI" sz="2400" dirty="0"/>
              <a:t>Kako iz velike množice podatkov izluščiti uporabno / ustrezno informacijo?</a:t>
            </a:r>
          </a:p>
          <a:p>
            <a:endParaRPr lang="sl-SI" sz="2400" dirty="0"/>
          </a:p>
          <a:p>
            <a:r>
              <a:rPr lang="sl-SI" sz="2400" dirty="0"/>
              <a:t>Kakšne so informacije, ki jih dobimo pri uporabi spletnih iskalnikov?</a:t>
            </a:r>
          </a:p>
          <a:p>
            <a:endParaRPr lang="sl-SI" sz="2400" dirty="0"/>
          </a:p>
          <a:p>
            <a:r>
              <a:rPr lang="sl-SI" sz="2400" dirty="0"/>
              <a:t>So kakovostne?</a:t>
            </a:r>
          </a:p>
          <a:p>
            <a:r>
              <a:rPr lang="sl-SI" sz="2400" dirty="0"/>
              <a:t>So resnične?</a:t>
            </a:r>
          </a:p>
          <a:p>
            <a:r>
              <a:rPr lang="sl-SI" sz="2400" dirty="0"/>
              <a:t>So zanesljive? (laži?)</a:t>
            </a:r>
          </a:p>
          <a:p>
            <a:endParaRPr lang="sl-SI" sz="2400" dirty="0"/>
          </a:p>
          <a:p>
            <a:r>
              <a:rPr lang="sl-SI" sz="2400" dirty="0"/>
              <a:t>Ločiti med dejstvi in komentarji</a:t>
            </a:r>
          </a:p>
          <a:p>
            <a:pPr marL="0" indent="0">
              <a:buNone/>
            </a:pPr>
            <a:r>
              <a:rPr lang="sl-SI" sz="1600" dirty="0"/>
              <a:t>	dejstva – objektivno;		komentarji – pogled avtorja na temo (npr. poročilo iz športne tekme)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096000" y="3627545"/>
            <a:ext cx="5405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Pri uporabi podatkov iz Interneta, bodimo pozorni na njihovo: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kakovost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resničnost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zanesljivost</a:t>
            </a:r>
          </a:p>
        </p:txBody>
      </p:sp>
    </p:spTree>
    <p:extLst>
      <p:ext uri="{BB962C8B-B14F-4D97-AF65-F5344CB8AC3E}">
        <p14:creationId xmlns:p14="http://schemas.microsoft.com/office/powerpoint/2010/main" val="22922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75654-C836-4DDA-BD50-F854FC33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CC91E8-6AC3-4C61-BE0C-642250E8C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Dostop do različnih virov informacij.</a:t>
            </a:r>
          </a:p>
          <a:p>
            <a:endParaRPr lang="sl-SI" dirty="0"/>
          </a:p>
          <a:p>
            <a:r>
              <a:rPr lang="sl-SI" dirty="0"/>
              <a:t>Sposobnost kritičnega presojanja informacij, ovrednotenja, ustvarjanja svojega mnenja.</a:t>
            </a:r>
          </a:p>
        </p:txBody>
      </p:sp>
    </p:spTree>
    <p:extLst>
      <p:ext uri="{BB962C8B-B14F-4D97-AF65-F5344CB8AC3E}">
        <p14:creationId xmlns:p14="http://schemas.microsoft.com/office/powerpoint/2010/main" val="13985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7AFC0-1558-4C1B-B610-B24E5855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670F1A-E675-4A55-8300-DEB0AF27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D5CA11-25DB-4F61-B446-584733D59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0"/>
          <a:stretch/>
        </p:blipFill>
        <p:spPr>
          <a:xfrm>
            <a:off x="-20682" y="240632"/>
            <a:ext cx="12212682" cy="6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6D5430-9C19-452B-8431-33957A4C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Kako komuniciramo v vsakdanjem življenju?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912E96-B310-47CD-A7D4-FAC1F661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l-SI" dirty="0"/>
              <a:t>zakličemo čez ograjo</a:t>
            </a:r>
          </a:p>
          <a:p>
            <a:r>
              <a:rPr lang="sl-SI" dirty="0"/>
              <a:t>prišepnemo odgovor</a:t>
            </a:r>
          </a:p>
          <a:p>
            <a:r>
              <a:rPr lang="sl-SI" dirty="0"/>
              <a:t>pošljemo sporočilo – POŠTNO OMREŽJE</a:t>
            </a:r>
          </a:p>
          <a:p>
            <a:r>
              <a:rPr lang="sl-SI" dirty="0"/>
              <a:t>zavrtimo telefonsko številko – TELEFONSKO OMREŽJE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26662" r="15042" b="46878"/>
          <a:stretch/>
        </p:blipFill>
        <p:spPr>
          <a:xfrm>
            <a:off x="2989943" y="3838645"/>
            <a:ext cx="5820229" cy="301935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058400" y="63482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 err="1"/>
              <a:t>Wechtersbach</a:t>
            </a:r>
            <a:r>
              <a:rPr lang="sl-SI" sz="1200" dirty="0"/>
              <a:t> (1999), Računalništvo, str. 96</a:t>
            </a:r>
          </a:p>
        </p:txBody>
      </p:sp>
    </p:spTree>
    <p:extLst>
      <p:ext uri="{BB962C8B-B14F-4D97-AF65-F5344CB8AC3E}">
        <p14:creationId xmlns:p14="http://schemas.microsoft.com/office/powerpoint/2010/main" val="36109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A123B-BC29-423D-A21F-0C6E640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>
            <a:normAutofit/>
          </a:bodyPr>
          <a:lstStyle/>
          <a:p>
            <a:r>
              <a:rPr lang="sl-SI" sz="4000" dirty="0"/>
              <a:t>Zakaj bi računalnike povezovali med seboj?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FED6A7-78DD-4CAD-833F-2239323B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0" y="2103438"/>
            <a:ext cx="4820225" cy="1325562"/>
          </a:xfrm>
          <a:prstGeom prst="rect">
            <a:avLst/>
          </a:prstGeom>
        </p:spPr>
      </p:pic>
      <p:pic>
        <p:nvPicPr>
          <p:cNvPr id="9" name="Slika 8" descr="Slika, ki vsebuje besede kovinski izdelki, vžigalnik&#10;&#10;Opis je samodejno ustvarjen">
            <a:extLst>
              <a:ext uri="{FF2B5EF4-FFF2-40B4-BE49-F238E27FC236}">
                <a16:creationId xmlns:a16="http://schemas.microsoft.com/office/drawing/2014/main" id="{1EDA8ADB-3CF9-43C6-BF4C-473D3222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40" y="4556647"/>
            <a:ext cx="7105424" cy="193622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F8299D9-F064-45BC-8125-56B30A3CAC05}"/>
              </a:ext>
            </a:extLst>
          </p:cNvPr>
          <p:cNvSpPr txBox="1"/>
          <p:nvPr/>
        </p:nvSpPr>
        <p:spPr>
          <a:xfrm>
            <a:off x="9221491" y="4407179"/>
            <a:ext cx="318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izmenjava datotek, sporočil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skupna raba (deljenje) tiskalnika</a:t>
            </a:r>
          </a:p>
        </p:txBody>
      </p:sp>
      <p:pic>
        <p:nvPicPr>
          <p:cNvPr id="14" name="Slika 13" descr="Slika, ki vsebuje besede vžigalnik&#10;&#10;Opis je samodejno ustvarjen">
            <a:extLst>
              <a:ext uri="{FF2B5EF4-FFF2-40B4-BE49-F238E27FC236}">
                <a16:creationId xmlns:a16="http://schemas.microsoft.com/office/drawing/2014/main" id="{41303CC9-2FD2-4744-A22E-EDCCD673C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7" y="2023442"/>
            <a:ext cx="5286930" cy="19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55D23-86D7-4A28-A243-1E62BED4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Povezovanje računalnikov</a:t>
            </a:r>
          </a:p>
        </p:txBody>
      </p:sp>
      <p:pic>
        <p:nvPicPr>
          <p:cNvPr id="5" name="Označba mesta vsebine 4" descr="Slika, ki vsebuje besede elektronika, vezje&#10;&#10;Opis je samodejno ustvarjen">
            <a:extLst>
              <a:ext uri="{FF2B5EF4-FFF2-40B4-BE49-F238E27FC236}">
                <a16:creationId xmlns:a16="http://schemas.microsoft.com/office/drawing/2014/main" id="{64629D49-B5DE-4B9E-B7E9-40CABE105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18492"/>
          <a:stretch/>
        </p:blipFill>
        <p:spPr>
          <a:xfrm>
            <a:off x="652220" y="3646022"/>
            <a:ext cx="4339525" cy="314615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0C7129C-0C7D-45FC-89DE-618A806BF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2" y="2879456"/>
            <a:ext cx="3978544" cy="3978544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6CB9C00-B314-4CA7-A3DC-1E09A17DA657}"/>
              </a:ext>
            </a:extLst>
          </p:cNvPr>
          <p:cNvSpPr txBox="1"/>
          <p:nvPr/>
        </p:nvSpPr>
        <p:spPr>
          <a:xfrm>
            <a:off x="7685868" y="1418824"/>
            <a:ext cx="4308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gonilnik</a:t>
            </a:r>
            <a:r>
              <a:rPr lang="sl-SI" sz="2800" b="1" dirty="0"/>
              <a:t> = </a:t>
            </a:r>
            <a:r>
              <a:rPr lang="sl-SI" sz="2800" dirty="0"/>
              <a:t>program, da operacijski sistem prepozna in uporabi strojno opremo (mrežno kartico)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F4DDD6A-1D0B-426D-ABB1-4F625653EDCE}"/>
              </a:ext>
            </a:extLst>
          </p:cNvPr>
          <p:cNvSpPr txBox="1"/>
          <p:nvPr/>
        </p:nvSpPr>
        <p:spPr>
          <a:xfrm>
            <a:off x="1874457" y="3122802"/>
            <a:ext cx="23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mrežna kartica</a:t>
            </a:r>
          </a:p>
        </p:txBody>
      </p:sp>
    </p:spTree>
    <p:extLst>
      <p:ext uri="{BB962C8B-B14F-4D97-AF65-F5344CB8AC3E}">
        <p14:creationId xmlns:p14="http://schemas.microsoft.com/office/powerpoint/2010/main" val="7379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81DD11-0F35-45C1-8897-20F96478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3" name="Slika 12" descr="Slika, ki vsebuje besede notranji, nebo&#10;&#10;Opis je samodejno ustvarjen">
            <a:extLst>
              <a:ext uri="{FF2B5EF4-FFF2-40B4-BE49-F238E27FC236}">
                <a16:creationId xmlns:a16="http://schemas.microsoft.com/office/drawing/2014/main" id="{6A710038-2F40-4D11-8158-9A63F7E7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91" y="0"/>
            <a:ext cx="3314915" cy="3314915"/>
          </a:xfrm>
          <a:prstGeom prst="rect">
            <a:avLst/>
          </a:prstGeom>
        </p:spPr>
      </p:pic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46960AD0-8F22-4C44-92EF-7FEF88ECF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41" y="2868331"/>
            <a:ext cx="5319559" cy="3989669"/>
          </a:xfr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E8C2C9E-C71F-4B57-8496-6B7C677F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9633F-A5DA-40A3-99A2-1262C71C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/>
              <a:t>Vrste računalniških omrežij glede na oddaljenost (razdaljo)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FDDB0-24DD-4225-A9EB-0DB64417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559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Krajevno (lokalno) omrežje</a:t>
            </a:r>
            <a:endParaRPr lang="sl-SI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b="1" dirty="0"/>
              <a:t>LAN (</a:t>
            </a:r>
            <a:r>
              <a:rPr lang="sl-SI" b="1" dirty="0" err="1"/>
              <a:t>local</a:t>
            </a:r>
            <a:r>
              <a:rPr lang="sl-SI" b="1" dirty="0"/>
              <a:t> area </a:t>
            </a:r>
            <a:r>
              <a:rPr lang="sl-SI" b="1" dirty="0" err="1"/>
              <a:t>network</a:t>
            </a:r>
            <a:r>
              <a:rPr lang="sl-SI" b="1" dirty="0"/>
              <a:t>)</a:t>
            </a:r>
            <a:endParaRPr lang="sl-SI" dirty="0"/>
          </a:p>
          <a:p>
            <a:endParaRPr lang="sl-SI" dirty="0"/>
          </a:p>
          <a:p>
            <a:r>
              <a:rPr lang="sl-SI" dirty="0"/>
              <a:t>omrežje povezanih računalnikov znotraj pisarne, hiše, nadstropja, podjetja; računalniške učilnice, šole</a:t>
            </a:r>
          </a:p>
          <a:p>
            <a:endParaRPr lang="sl-SI" dirty="0"/>
          </a:p>
          <a:p>
            <a:r>
              <a:rPr lang="sl-SI" dirty="0"/>
              <a:t>omogočajo delitev: </a:t>
            </a:r>
          </a:p>
          <a:p>
            <a:pPr lvl="1"/>
            <a:r>
              <a:rPr lang="sl-SI" dirty="0"/>
              <a:t>dokumentov, datotek,</a:t>
            </a:r>
          </a:p>
          <a:p>
            <a:pPr lvl="1"/>
            <a:r>
              <a:rPr lang="sl-SI" dirty="0"/>
              <a:t>naprav (tiskalnik)</a:t>
            </a:r>
          </a:p>
          <a:p>
            <a:pPr lvl="1"/>
            <a:r>
              <a:rPr lang="sl-SI" dirty="0"/>
              <a:t>Delitev skupne povezave v Internet</a:t>
            </a:r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27BCFC-DE50-45B3-B323-897FFEF65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66" y="2050196"/>
            <a:ext cx="5481234" cy="33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8558F-45AD-42E0-B1F3-AF4B298E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Podatek in informacija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09CFC38-31D0-405A-BFD4-AD02DD1EF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/>
                  <a:t>podatek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sl-SI" dirty="0"/>
                  <a:t> informacija</a:t>
                </a:r>
              </a:p>
              <a:p>
                <a:endParaRPr lang="sl-SI" dirty="0"/>
              </a:p>
              <a:p>
                <a:r>
                  <a:rPr lang="sl-SI" dirty="0">
                    <a:solidFill>
                      <a:srgbClr val="002060"/>
                    </a:solidFill>
                  </a:rPr>
                  <a:t>PODATEK</a:t>
                </a:r>
                <a:r>
                  <a:rPr lang="sl-SI" dirty="0"/>
                  <a:t> = </a:t>
                </a:r>
                <a:r>
                  <a:rPr lang="sl-SI" dirty="0" err="1"/>
                  <a:t>obdelavna</a:t>
                </a:r>
                <a:r>
                  <a:rPr lang="sl-SI" dirty="0"/>
                  <a:t> surovina: črka, številka, barva, </a:t>
                </a:r>
                <a:br>
                  <a:rPr lang="sl-SI" dirty="0"/>
                </a:br>
                <a:r>
                  <a:rPr lang="sl-SI" dirty="0"/>
                  <a:t>temperatura, dolžina, čas</a:t>
                </a:r>
              </a:p>
              <a:p>
                <a:pPr lvl="1"/>
                <a:endParaRPr lang="sl-SI" dirty="0"/>
              </a:p>
              <a:p>
                <a:pPr lvl="1"/>
                <a:r>
                  <a:rPr lang="sl-SI" dirty="0"/>
                  <a:t>primerni za obdelavo v računalniku, za shranitev, za branje, za prenos preko omrežja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09CFC38-31D0-405A-BFD4-AD02DD1EF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8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3A2D0-98E1-4911-A518-775BB632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AA02B1-3A22-4D24-AE31-EDE920BF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239"/>
            <a:ext cx="10515600" cy="589253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C000"/>
                </a:solidFill>
              </a:rPr>
              <a:t>Mestno omrežje</a:t>
            </a:r>
          </a:p>
          <a:p>
            <a:r>
              <a:rPr lang="sl-SI" b="1" dirty="0">
                <a:solidFill>
                  <a:srgbClr val="FFC000"/>
                </a:solidFill>
              </a:rPr>
              <a:t>MAN</a:t>
            </a:r>
            <a:r>
              <a:rPr lang="sl-SI" dirty="0"/>
              <a:t> (</a:t>
            </a:r>
            <a:r>
              <a:rPr lang="sl-SI" dirty="0" err="1"/>
              <a:t>Metropilitan</a:t>
            </a:r>
            <a:r>
              <a:rPr lang="sl-SI" dirty="0"/>
              <a:t> area </a:t>
            </a:r>
            <a:r>
              <a:rPr lang="sl-SI" dirty="0" err="1"/>
              <a:t>network</a:t>
            </a:r>
            <a:r>
              <a:rPr lang="sl-SI" dirty="0"/>
              <a:t>)</a:t>
            </a:r>
          </a:p>
          <a:p>
            <a:r>
              <a:rPr lang="sl-SI" dirty="0"/>
              <a:t>omrežje na nivoju mesta</a:t>
            </a:r>
          </a:p>
          <a:p>
            <a:endParaRPr lang="sl-SI" dirty="0"/>
          </a:p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Prostrano omrežje</a:t>
            </a:r>
          </a:p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WAN </a:t>
            </a:r>
            <a:r>
              <a:rPr lang="sl-SI" dirty="0"/>
              <a:t>(</a:t>
            </a:r>
            <a:r>
              <a:rPr lang="sl-SI" dirty="0" err="1"/>
              <a:t>Wide</a:t>
            </a:r>
            <a:r>
              <a:rPr lang="sl-SI" dirty="0"/>
              <a:t> area </a:t>
            </a:r>
            <a:r>
              <a:rPr lang="sl-SI" dirty="0" err="1"/>
              <a:t>network</a:t>
            </a:r>
            <a:r>
              <a:rPr lang="sl-SI" dirty="0"/>
              <a:t>)</a:t>
            </a:r>
          </a:p>
          <a:p>
            <a:r>
              <a:rPr lang="sl-SI" dirty="0"/>
              <a:t>večje geografsko območje: med mesti, med državami</a:t>
            </a:r>
          </a:p>
          <a:p>
            <a:endParaRPr lang="sl-SI" dirty="0"/>
          </a:p>
          <a:p>
            <a:r>
              <a:rPr lang="sl-SI" b="1" dirty="0">
                <a:solidFill>
                  <a:srgbClr val="7030A0"/>
                </a:solidFill>
              </a:rPr>
              <a:t>Internet - globalno omrežje</a:t>
            </a:r>
          </a:p>
          <a:p>
            <a:r>
              <a:rPr lang="sl-SI" dirty="0"/>
              <a:t>povezuje računalnike po celem svetu (LAN, MAN in WAN omrežja) med seboj s hitrimi (optičnimi) povezavami</a:t>
            </a:r>
          </a:p>
        </p:txBody>
      </p:sp>
      <p:sp>
        <p:nvSpPr>
          <p:cNvPr id="4" name="Interaktivni gumb: naprej ali naslednji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A56B16-696F-427B-8741-608CF9B5119C}"/>
              </a:ext>
            </a:extLst>
          </p:cNvPr>
          <p:cNvSpPr/>
          <p:nvPr/>
        </p:nvSpPr>
        <p:spPr>
          <a:xfrm>
            <a:off x="11206566" y="1027906"/>
            <a:ext cx="821410" cy="7129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FA3A7-FE50-4BBA-A656-51D6ACA8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0BAA73D-C002-430A-9631-D96439D01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58" y="1363688"/>
            <a:ext cx="8167284" cy="4807692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AD0F31D-1024-4BFA-862B-5B43F70BA04D}"/>
              </a:ext>
            </a:extLst>
          </p:cNvPr>
          <p:cNvSpPr txBox="1"/>
          <p:nvPr/>
        </p:nvSpPr>
        <p:spPr>
          <a:xfrm>
            <a:off x="0" y="6492875"/>
            <a:ext cx="8534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https://www.apposite-tech.com/blog/whats-difference-metropolitan-area-network-man-wide-area-network-wan/</a:t>
            </a:r>
          </a:p>
        </p:txBody>
      </p:sp>
    </p:spTree>
    <p:extLst>
      <p:ext uri="{BB962C8B-B14F-4D97-AF65-F5344CB8AC3E}">
        <p14:creationId xmlns:p14="http://schemas.microsoft.com/office/powerpoint/2010/main" val="399705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637D8-1EDA-43D1-B943-9FF9D4E1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3C9EC600-1ED2-4BA2-A92D-72D6F66E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8" y="1395576"/>
            <a:ext cx="9550752" cy="4485049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E3B1596-7C8C-41CD-8A90-CD55087E07AA}"/>
              </a:ext>
            </a:extLst>
          </p:cNvPr>
          <p:cNvSpPr txBox="1"/>
          <p:nvPr/>
        </p:nvSpPr>
        <p:spPr>
          <a:xfrm>
            <a:off x="448240" y="5871100"/>
            <a:ext cx="11065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https://erg.abdn.ac.uk/users/gorry/eg3561/intro-pages/man.html</a:t>
            </a:r>
          </a:p>
        </p:txBody>
      </p:sp>
    </p:spTree>
    <p:extLst>
      <p:ext uri="{BB962C8B-B14F-4D97-AF65-F5344CB8AC3E}">
        <p14:creationId xmlns:p14="http://schemas.microsoft.com/office/powerpoint/2010/main" val="155379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8176" r="15327" b="75808"/>
          <a:stretch/>
        </p:blipFill>
        <p:spPr>
          <a:xfrm>
            <a:off x="1683657" y="2438400"/>
            <a:ext cx="8519886" cy="2656115"/>
          </a:xfrm>
        </p:spPr>
      </p:pic>
      <p:sp>
        <p:nvSpPr>
          <p:cNvPr id="5" name="PoljeZBesedilom 4"/>
          <p:cNvSpPr txBox="1"/>
          <p:nvPr/>
        </p:nvSpPr>
        <p:spPr>
          <a:xfrm>
            <a:off x="10058400" y="63482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 err="1"/>
              <a:t>Wechtersbach</a:t>
            </a:r>
            <a:r>
              <a:rPr lang="sl-SI" sz="1200" dirty="0"/>
              <a:t> (1999), Računalništvo, str. 97</a:t>
            </a:r>
          </a:p>
        </p:txBody>
      </p:sp>
    </p:spTree>
    <p:extLst>
      <p:ext uri="{BB962C8B-B14F-4D97-AF65-F5344CB8AC3E}">
        <p14:creationId xmlns:p14="http://schemas.microsoft.com/office/powerpoint/2010/main" val="21884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62E47C-E058-4CAE-8255-CD1304A1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Globalno omrežje je lahko izvedeno: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E556CF-596A-4A1F-BF66-6833D4DD4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s telefonskim omrežjem</a:t>
            </a:r>
          </a:p>
          <a:p>
            <a:pPr lvl="1"/>
            <a:r>
              <a:rPr lang="sl-SI" dirty="0"/>
              <a:t>vmesnik: pretvarja digitalen zapis v analogen oz. obratno (kot nek telefon za računalnik)</a:t>
            </a:r>
          </a:p>
          <a:p>
            <a:pPr lvl="1"/>
            <a:r>
              <a:rPr lang="sl-SI" dirty="0" err="1"/>
              <a:t>rač</a:t>
            </a:r>
            <a:r>
              <a:rPr lang="sl-SI" dirty="0"/>
              <a:t>  </a:t>
            </a:r>
            <a:r>
              <a:rPr lang="sl-SI" dirty="0">
                <a:sym typeface="Wingdings" panose="05000000000000000000" pitchFamily="2" charset="2"/>
              </a:rPr>
              <a:t> digitalni zapis  </a:t>
            </a:r>
          </a:p>
          <a:p>
            <a:pPr marL="457200" lvl="1" indent="0">
              <a:buNone/>
            </a:pPr>
            <a:r>
              <a:rPr lang="sl-SI" dirty="0">
                <a:sym typeface="Wingdings" panose="05000000000000000000" pitchFamily="2" charset="2"/>
              </a:rPr>
              <a:t> vmesnik: pretvori v analogni zapis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>
                <a:sym typeface="Wingdings" panose="05000000000000000000" pitchFamily="2" charset="2"/>
              </a:rPr>
              <a:t> potuje po telefonskem kablu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>
                <a:sym typeface="Wingdings" panose="05000000000000000000" pitchFamily="2" charset="2"/>
              </a:rPr>
              <a:t> vmesnik: pretvori v digitalen zapis (razumljiv računalniku)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>
                <a:sym typeface="Wingdings" panose="05000000000000000000" pitchFamily="2" charset="2"/>
              </a:rPr>
              <a:t> digitalni signal pride do računalnika</a:t>
            </a:r>
            <a:endParaRPr lang="sl-SI" dirty="0"/>
          </a:p>
          <a:p>
            <a:endParaRPr lang="sl-SI" dirty="0"/>
          </a:p>
          <a:p>
            <a:r>
              <a:rPr lang="sl-SI" dirty="0"/>
              <a:t>analogna telefonija (klicna?)</a:t>
            </a:r>
          </a:p>
          <a:p>
            <a:endParaRPr lang="sl-SI" dirty="0"/>
          </a:p>
          <a:p>
            <a:r>
              <a:rPr lang="sl-SI" dirty="0"/>
              <a:t>ISDN – digitalna telefonija</a:t>
            </a:r>
          </a:p>
          <a:p>
            <a:endParaRPr lang="sl-SI" dirty="0"/>
          </a:p>
          <a:p>
            <a:r>
              <a:rPr lang="sl-SI" dirty="0"/>
              <a:t>z optičnim omrežjem</a:t>
            </a:r>
          </a:p>
        </p:txBody>
      </p:sp>
    </p:spTree>
    <p:extLst>
      <p:ext uri="{BB962C8B-B14F-4D97-AF65-F5344CB8AC3E}">
        <p14:creationId xmlns:p14="http://schemas.microsoft.com/office/powerpoint/2010/main" val="209811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AC3C8-C005-4C3F-BE53-16B14AB8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0C0DF0-FF4E-464B-9C7B-F216A648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S pomočjo Interneta poišči in zapiši, kaj potrebujemo, da računalnik (npr. doma) povežemo na globalno omrežje Internet?</a:t>
            </a:r>
          </a:p>
        </p:txBody>
      </p:sp>
    </p:spTree>
    <p:extLst>
      <p:ext uri="{BB962C8B-B14F-4D97-AF65-F5344CB8AC3E}">
        <p14:creationId xmlns:p14="http://schemas.microsoft.com/office/powerpoint/2010/main" val="3141326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96A1E-F350-4561-BDBD-A8940D4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42"/>
          </a:xfrm>
        </p:spPr>
        <p:txBody>
          <a:bodyPr>
            <a:normAutofit/>
          </a:bodyPr>
          <a:lstStyle/>
          <a:p>
            <a:r>
              <a:rPr lang="sl-SI" sz="3600" dirty="0"/>
              <a:t>Kaj potrebujemo za povezavo v Internet?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61C798-DE67-4BB5-A4C9-C9D3AA14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90"/>
            <a:ext cx="10515600" cy="4203216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usmerjevalnik (</a:t>
            </a:r>
            <a:r>
              <a:rPr lang="sl-SI" dirty="0" err="1"/>
              <a:t>router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požarni zid / požarno pregrado (</a:t>
            </a:r>
            <a:r>
              <a:rPr lang="sl-SI" dirty="0" err="1"/>
              <a:t>firewall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mrežno kartico</a:t>
            </a:r>
          </a:p>
          <a:p>
            <a:r>
              <a:rPr lang="sl-SI" dirty="0"/>
              <a:t>kable (UTP)</a:t>
            </a:r>
          </a:p>
          <a:p>
            <a:endParaRPr lang="sl-SI" dirty="0"/>
          </a:p>
          <a:p>
            <a:r>
              <a:rPr lang="sl-SI" dirty="0"/>
              <a:t>ponudnik dostopa do Interneta</a:t>
            </a:r>
          </a:p>
          <a:p>
            <a:endParaRPr lang="sl-SI" dirty="0"/>
          </a:p>
          <a:p>
            <a:r>
              <a:rPr lang="sl-SI" dirty="0" err="1"/>
              <a:t>antivirusni</a:t>
            </a:r>
            <a:r>
              <a:rPr lang="sl-SI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26304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44EA1-A39C-4B17-A490-5B70F41A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669"/>
            <a:ext cx="10515600" cy="1325563"/>
          </a:xfrm>
        </p:spPr>
        <p:txBody>
          <a:bodyPr/>
          <a:lstStyle/>
          <a:p>
            <a:r>
              <a:rPr lang="sl-SI" sz="2800" dirty="0"/>
              <a:t>Arhitektura:</a:t>
            </a:r>
            <a:r>
              <a:rPr lang="sl-SI" dirty="0"/>
              <a:t> </a:t>
            </a:r>
            <a:r>
              <a:rPr lang="sl-SI" sz="2800" b="1" dirty="0"/>
              <a:t>odjemalec – strežnik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	</a:t>
            </a:r>
            <a:r>
              <a:rPr lang="sl-SI" sz="2800" dirty="0"/>
              <a:t>(</a:t>
            </a:r>
            <a:r>
              <a:rPr lang="sl-SI" sz="2800" dirty="0" err="1"/>
              <a:t>client</a:t>
            </a:r>
            <a:r>
              <a:rPr lang="sl-SI" sz="2800" dirty="0"/>
              <a:t> – server)</a:t>
            </a:r>
          </a:p>
        </p:txBody>
      </p:sp>
      <p:pic>
        <p:nvPicPr>
          <p:cNvPr id="6" name="Označba mesta vsebine 5" descr="Slika, ki vsebuje besede igra, prenosnik, računalnik, soba&#10;&#10;Opis je samodejno ustvarjen">
            <a:extLst>
              <a:ext uri="{FF2B5EF4-FFF2-40B4-BE49-F238E27FC236}">
                <a16:creationId xmlns:a16="http://schemas.microsoft.com/office/drawing/2014/main" id="{9BF6669A-17E0-4D07-A46E-FD4180013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9" y="1476490"/>
            <a:ext cx="8115300" cy="5193792"/>
          </a:xfr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8CC12D4-AEB4-4963-9F5F-B5C577017D7B}"/>
              </a:ext>
            </a:extLst>
          </p:cNvPr>
          <p:cNvSpPr txBox="1"/>
          <p:nvPr/>
        </p:nvSpPr>
        <p:spPr>
          <a:xfrm>
            <a:off x="322881" y="6393283"/>
            <a:ext cx="11546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http://erid.tsckr.si/6/email_navodila/slike/clip_image026.gif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37F62D2-1263-4729-8D9B-DF31300CD27D}"/>
              </a:ext>
            </a:extLst>
          </p:cNvPr>
          <p:cNvSpPr txBox="1"/>
          <p:nvPr/>
        </p:nvSpPr>
        <p:spPr>
          <a:xfrm>
            <a:off x="8276095" y="4830273"/>
            <a:ext cx="3593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Dober vir:</a:t>
            </a:r>
          </a:p>
          <a:p>
            <a:r>
              <a:rPr lang="sl-SI" dirty="0">
                <a:hlinkClick r:id="rId4"/>
              </a:rPr>
              <a:t>http://erid.tsckr.si/6/email_navodila/omrezje.html</a:t>
            </a:r>
            <a:r>
              <a:rPr lang="sl-SI" dirty="0"/>
              <a:t> </a:t>
            </a:r>
          </a:p>
          <a:p>
            <a:r>
              <a:rPr lang="sl-SI" dirty="0">
                <a:hlinkClick r:id="rId5" action="ppaction://hlinkfile"/>
              </a:rPr>
              <a:t>colos.fri.uni-lj.si/eri/INFORMATIKA/RACUNALNISKA_OMREZJA/RacunalniskoOmrezje.html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9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Poišči in si zapiši vrste strežnikov in njihov namen.</a:t>
            </a:r>
          </a:p>
          <a:p>
            <a:endParaRPr lang="sl-SI" sz="3600" dirty="0"/>
          </a:p>
          <a:p>
            <a:r>
              <a:rPr lang="sl-SI" sz="3600" dirty="0"/>
              <a:t>Za kaj vse se uporabljajo strežniki?</a:t>
            </a:r>
          </a:p>
        </p:txBody>
      </p:sp>
    </p:spTree>
    <p:extLst>
      <p:ext uri="{BB962C8B-B14F-4D97-AF65-F5344CB8AC3E}">
        <p14:creationId xmlns:p14="http://schemas.microsoft.com/office/powerpoint/2010/main" val="322414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40A57D-5C72-4DD6-B410-EBEAF647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Zgodovina Interneta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9E150A-34DB-4D76-93AA-0BA3F953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https://www.youtube.com/watch?v=9hIQjrMHTv4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202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501F77-3076-4A0C-8F1E-47211A66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D5714D-9B59-4EF1-98DA-7578840C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5664631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INFORMACIJA</a:t>
            </a:r>
            <a:r>
              <a:rPr lang="sl-SI" dirty="0"/>
              <a:t> je predstavljena s podatki, ki</a:t>
            </a:r>
          </a:p>
          <a:p>
            <a:pPr lvl="1"/>
            <a:r>
              <a:rPr lang="sl-SI" dirty="0"/>
              <a:t>jih človek s čutili sprejme (vidi, sliši, otipa …)</a:t>
            </a:r>
          </a:p>
          <a:p>
            <a:pPr lvl="1"/>
            <a:r>
              <a:rPr lang="sl-SI" dirty="0"/>
              <a:t>jih poveže z drugimi informacijami</a:t>
            </a:r>
          </a:p>
          <a:p>
            <a:pPr lvl="1"/>
            <a:r>
              <a:rPr lang="sl-SI" dirty="0"/>
              <a:t>jih poveže s predznanjem </a:t>
            </a:r>
          </a:p>
          <a:p>
            <a:pPr lvl="1"/>
            <a:r>
              <a:rPr lang="sl-SI" dirty="0"/>
              <a:t>mu dajo nek pomen</a:t>
            </a:r>
          </a:p>
          <a:p>
            <a:pPr lvl="1"/>
            <a:r>
              <a:rPr lang="sl-SI" dirty="0"/>
              <a:t>jih razume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posledično mu da neko novo znanje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z informacijo izvemo nekaj, kar še ne vemo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Kadar želimo dobiti informacijo, zbiramo podatke in v možganih postopoma gradimo informacijo.</a:t>
            </a:r>
          </a:p>
          <a:p>
            <a:pPr lvl="1"/>
            <a:endParaRPr lang="sl-SI" dirty="0"/>
          </a:p>
          <a:p>
            <a:pPr lvl="1"/>
            <a:r>
              <a:rPr lang="sl-SI" b="1" dirty="0"/>
              <a:t>se odločamo</a:t>
            </a:r>
          </a:p>
          <a:p>
            <a:pPr lvl="1"/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183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3B8399-7A0B-41EA-A4F5-B88AFC70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Internet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056F3E-5233-4B7A-BE1C-6C315AAB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globalno omrežje – povezuje omrežja vsega sveta</a:t>
            </a:r>
          </a:p>
          <a:p>
            <a:r>
              <a:rPr lang="sl-SI" dirty="0"/>
              <a:t>70. leta 20. stoletja ZDA (ob začetku nekaj 100 računalnikov </a:t>
            </a:r>
            <a:r>
              <a:rPr lang="sl-SI" dirty="0">
                <a:sym typeface="Wingdings" panose="05000000000000000000" pitchFamily="2" charset="2"/>
              </a:rPr>
              <a:t> odprli za javnost  širjenje</a:t>
            </a:r>
            <a:r>
              <a:rPr lang="sl-SI" dirty="0"/>
              <a:t>)</a:t>
            </a:r>
          </a:p>
          <a:p>
            <a:r>
              <a:rPr lang="sl-SI" dirty="0"/>
              <a:t>Za komuniciranje se uporablja isti jezik – protokol. Zakaj?</a:t>
            </a:r>
          </a:p>
          <a:p>
            <a:endParaRPr lang="sl-SI" dirty="0"/>
          </a:p>
          <a:p>
            <a:r>
              <a:rPr lang="sl-SI" dirty="0"/>
              <a:t>Najbolj pomembna protokola: </a:t>
            </a:r>
          </a:p>
          <a:p>
            <a:r>
              <a:rPr lang="sl-SI" dirty="0"/>
              <a:t>TCP = Transport </a:t>
            </a:r>
            <a:r>
              <a:rPr lang="sl-SI" dirty="0" err="1"/>
              <a:t>Control</a:t>
            </a:r>
            <a:r>
              <a:rPr lang="sl-SI" dirty="0"/>
              <a:t> </a:t>
            </a:r>
            <a:r>
              <a:rPr lang="sl-SI" dirty="0" err="1"/>
              <a:t>Protocol</a:t>
            </a:r>
            <a:endParaRPr lang="sl-SI" dirty="0"/>
          </a:p>
          <a:p>
            <a:r>
              <a:rPr lang="sl-SI" dirty="0"/>
              <a:t>IP = Internet </a:t>
            </a:r>
            <a:r>
              <a:rPr lang="sl-SI" dirty="0" err="1"/>
              <a:t>Protocol</a:t>
            </a:r>
            <a:endParaRPr lang="sl-SI" dirty="0"/>
          </a:p>
          <a:p>
            <a:r>
              <a:rPr lang="sl-SI" dirty="0"/>
              <a:t>kratica: TCP/IP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3529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2BDE8D-7921-4E7A-AA3A-D07EA934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63CA1-2735-42ED-8A3F-D3CE7A70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IP naslovi:</a:t>
            </a:r>
          </a:p>
          <a:p>
            <a:r>
              <a:rPr lang="sl-SI" dirty="0"/>
              <a:t>v4</a:t>
            </a:r>
          </a:p>
          <a:p>
            <a:r>
              <a:rPr lang="sl-SI" dirty="0">
                <a:latin typeface="Consolas" panose="020B0609020204030204" pitchFamily="49" charset="0"/>
              </a:rPr>
              <a:t>0.0.0.0 – 255.255.255.255</a:t>
            </a:r>
          </a:p>
          <a:p>
            <a:r>
              <a:rPr lang="sl-SI" dirty="0"/>
              <a:t>Koliko je možnih kombinacij?</a:t>
            </a:r>
          </a:p>
          <a:p>
            <a:endParaRPr lang="sl-SI" dirty="0"/>
          </a:p>
          <a:p>
            <a:r>
              <a:rPr lang="sl-SI" dirty="0"/>
              <a:t>V bodoče bo: IP v6</a:t>
            </a:r>
          </a:p>
          <a:p>
            <a:r>
              <a:rPr lang="sl-SI" dirty="0"/>
              <a:t>Povezovali bomo razne naprave </a:t>
            </a:r>
            <a:r>
              <a:rPr lang="sl-SI" sz="2000" dirty="0"/>
              <a:t>(hladilnike, štedilnike, varnostne sisteme - nadzor)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enolična IP številka – razpoznavnost, določanje lokacije</a:t>
            </a:r>
          </a:p>
        </p:txBody>
      </p:sp>
    </p:spTree>
    <p:extLst>
      <p:ext uri="{BB962C8B-B14F-4D97-AF65-F5344CB8AC3E}">
        <p14:creationId xmlns:p14="http://schemas.microsoft.com/office/powerpoint/2010/main" val="192255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4B645-AC23-466C-A602-5A74256B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27A29B-A3ED-442F-BFB4-774DC3F2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124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Ljudje si lažje zapomnimo imena kot štiri številke.</a:t>
            </a:r>
          </a:p>
          <a:p>
            <a:endParaRPr lang="sl-SI" dirty="0"/>
          </a:p>
          <a:p>
            <a:pPr algn="ctr"/>
            <a:r>
              <a:rPr lang="sl-SI" dirty="0">
                <a:hlinkClick r:id="rId3"/>
              </a:rPr>
              <a:t>www.arnes.si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www</a:t>
            </a:r>
            <a:r>
              <a:rPr lang="sl-SI" dirty="0"/>
              <a:t> – ime računalnika (spletni strežnik)</a:t>
            </a:r>
          </a:p>
          <a:p>
            <a:r>
              <a:rPr lang="sl-SI" dirty="0" err="1"/>
              <a:t>arnes</a:t>
            </a:r>
            <a:r>
              <a:rPr lang="sl-SI" dirty="0"/>
              <a:t> – podjetje, ustanova</a:t>
            </a:r>
          </a:p>
          <a:p>
            <a:r>
              <a:rPr lang="sl-SI" dirty="0"/>
              <a:t>si - država</a:t>
            </a:r>
          </a:p>
        </p:txBody>
      </p:sp>
      <p:sp>
        <p:nvSpPr>
          <p:cNvPr id="4" name="Leva puščica 3"/>
          <p:cNvSpPr/>
          <p:nvPr/>
        </p:nvSpPr>
        <p:spPr>
          <a:xfrm>
            <a:off x="5186363" y="3286125"/>
            <a:ext cx="2157412" cy="328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50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148E48-35A7-49BE-9218-1E51536E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DNS (</a:t>
            </a:r>
            <a:r>
              <a:rPr lang="sl-SI" dirty="0" err="1"/>
              <a:t>Domain</a:t>
            </a:r>
            <a:r>
              <a:rPr lang="sl-SI" dirty="0"/>
              <a:t> Name </a:t>
            </a:r>
            <a:r>
              <a:rPr lang="sl-SI" dirty="0" err="1"/>
              <a:t>System</a:t>
            </a:r>
            <a:r>
              <a:rPr lang="sl-SI" dirty="0"/>
              <a:t> / </a:t>
            </a:r>
            <a:r>
              <a:rPr lang="sl-SI" dirty="0" err="1"/>
              <a:t>Service</a:t>
            </a:r>
            <a:r>
              <a:rPr lang="sl-SI" dirty="0"/>
              <a:t> / Server)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BE2F98-D1F4-4148-8DA9-AC57D678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strežnik, ki pretvarja ime (</a:t>
            </a:r>
            <a:r>
              <a:rPr lang="sl-SI" dirty="0">
                <a:hlinkClick r:id="rId3"/>
              </a:rPr>
              <a:t>www.arnes.si</a:t>
            </a:r>
            <a:r>
              <a:rPr lang="sl-SI" dirty="0"/>
              <a:t>) v ustrezno IP številko oz. obratno</a:t>
            </a:r>
          </a:p>
          <a:p>
            <a:endParaRPr lang="sl-SI" dirty="0"/>
          </a:p>
          <a:p>
            <a:r>
              <a:rPr lang="sl-SI" dirty="0"/>
              <a:t>Potek pretvorbe: </a:t>
            </a:r>
            <a:r>
              <a:rPr lang="sl-SI" sz="1900" dirty="0"/>
              <a:t>(preveri?)</a:t>
            </a:r>
          </a:p>
          <a:p>
            <a:r>
              <a:rPr lang="sl-SI" dirty="0"/>
              <a:t>uporabnik vpiše naslov spletne strani</a:t>
            </a:r>
          </a:p>
          <a:p>
            <a:r>
              <a:rPr lang="sl-SI" dirty="0"/>
              <a:t>DNS strežnik jo pretvori v IP številko</a:t>
            </a:r>
          </a:p>
          <a:p>
            <a:r>
              <a:rPr lang="sl-SI" dirty="0"/>
              <a:t>Poda se zahteva za to Internetno stran / računalnik / napravo.</a:t>
            </a:r>
          </a:p>
          <a:p>
            <a:r>
              <a:rPr lang="sl-SI" dirty="0"/>
              <a:t>Strežnik poišče oz. pokliče dostop do tega računalnika.</a:t>
            </a:r>
          </a:p>
          <a:p>
            <a:r>
              <a:rPr lang="sl-SI" dirty="0"/>
              <a:t>Računalnik odgovori, npr. pošlje zahtevano stran oz. nedovoljen dostop.</a:t>
            </a:r>
          </a:p>
          <a:p>
            <a:r>
              <a:rPr lang="sl-SI" dirty="0"/>
              <a:t>Če spletna stran obstaja in če imamo pravico do ogleda, jo internetni brskalnik (npr. </a:t>
            </a:r>
            <a:r>
              <a:rPr lang="sl-SI" dirty="0" err="1"/>
              <a:t>Mozilla</a:t>
            </a:r>
            <a:r>
              <a:rPr lang="sl-SI" dirty="0"/>
              <a:t> Firefox) prikaže.</a:t>
            </a:r>
          </a:p>
        </p:txBody>
      </p:sp>
    </p:spTree>
    <p:extLst>
      <p:ext uri="{BB962C8B-B14F-4D97-AF65-F5344CB8AC3E}">
        <p14:creationId xmlns:p14="http://schemas.microsoft.com/office/powerpoint/2010/main" val="282564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89934-9466-48A3-8549-191932D1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Domenska imena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816DFE-8055-4616-B0DB-DEF72CE9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.</a:t>
            </a:r>
            <a:r>
              <a:rPr lang="sl-SI" dirty="0" err="1"/>
              <a:t>org</a:t>
            </a:r>
            <a:r>
              <a:rPr lang="sl-SI" dirty="0"/>
              <a:t>  </a:t>
            </a:r>
            <a:r>
              <a:rPr lang="sl-SI" dirty="0" err="1"/>
              <a:t>organisation</a:t>
            </a:r>
            <a:r>
              <a:rPr lang="sl-SI" dirty="0"/>
              <a:t>				.mil</a:t>
            </a:r>
          </a:p>
          <a:p>
            <a:pPr marL="0" indent="0">
              <a:buNone/>
            </a:pPr>
            <a:r>
              <a:rPr lang="sl-SI" dirty="0"/>
              <a:t>.</a:t>
            </a:r>
            <a:r>
              <a:rPr lang="sl-SI" dirty="0" err="1"/>
              <a:t>com</a:t>
            </a:r>
            <a:r>
              <a:rPr lang="sl-SI" dirty="0"/>
              <a:t>  </a:t>
            </a:r>
            <a:r>
              <a:rPr lang="sl-SI" dirty="0" err="1"/>
              <a:t>commercial</a:t>
            </a:r>
            <a:r>
              <a:rPr lang="sl-SI" dirty="0"/>
              <a:t>				.</a:t>
            </a:r>
            <a:r>
              <a:rPr lang="sl-SI" dirty="0" err="1"/>
              <a:t>edu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.net                       www.siol.net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 države</a:t>
            </a:r>
          </a:p>
          <a:p>
            <a:pPr marL="0" indent="0">
              <a:buNone/>
            </a:pPr>
            <a:r>
              <a:rPr lang="sl-SI" dirty="0"/>
              <a:t>.en</a:t>
            </a:r>
          </a:p>
          <a:p>
            <a:pPr marL="0" indent="0">
              <a:buNone/>
            </a:pPr>
            <a:r>
              <a:rPr lang="sl-SI" dirty="0"/>
              <a:t>.si		</a:t>
            </a:r>
            <a:r>
              <a:rPr lang="sl-SI" dirty="0">
                <a:hlinkClick r:id="rId2"/>
              </a:rPr>
              <a:t>www.arnes.si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.</a:t>
            </a:r>
            <a:r>
              <a:rPr lang="sl-SI" dirty="0" err="1"/>
              <a:t>eu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.de</a:t>
            </a:r>
          </a:p>
        </p:txBody>
      </p:sp>
    </p:spTree>
    <p:extLst>
      <p:ext uri="{BB962C8B-B14F-4D97-AF65-F5344CB8AC3E}">
        <p14:creationId xmlns:p14="http://schemas.microsoft.com/office/powerpoint/2010/main" val="396048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3FFE8-C115-4F06-BAF7-71107D3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Storitve Interneta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DDB207-A7B1-4E0D-975C-A4C8E46C6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vse lahko delamo na Internetu oz. za kaj vse ga lahko uporabljamo?</a:t>
            </a:r>
          </a:p>
        </p:txBody>
      </p:sp>
    </p:spTree>
    <p:extLst>
      <p:ext uri="{BB962C8B-B14F-4D97-AF65-F5344CB8AC3E}">
        <p14:creationId xmlns:p14="http://schemas.microsoft.com/office/powerpoint/2010/main" val="87803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AB9E4-A4DF-480C-AF1B-98B9A6F8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Splet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5D020D-A58C-487A-8C42-9EECBB22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Način spletanja in pregledovanja sestavkov (1989) se je uveljavil in prerasel v svetovni splet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Wide</a:t>
            </a:r>
            <a:r>
              <a:rPr lang="sl-SI" dirty="0"/>
              <a:t> </a:t>
            </a:r>
            <a:r>
              <a:rPr lang="sl-SI" dirty="0" err="1"/>
              <a:t>Web</a:t>
            </a:r>
            <a:r>
              <a:rPr lang="sl-SI" dirty="0"/>
              <a:t> (WWW).	</a:t>
            </a:r>
          </a:p>
          <a:p>
            <a:r>
              <a:rPr lang="sl-SI" dirty="0"/>
              <a:t>različni spletni sestavki, razpredeni v računalnikih v omrežju Internet</a:t>
            </a:r>
          </a:p>
          <a:p>
            <a:r>
              <a:rPr lang="sl-SI" dirty="0"/>
              <a:t>Vsak sestavek je sestavljen iz ene ali več spletnih strani na neko tematiko.</a:t>
            </a:r>
          </a:p>
          <a:p>
            <a:r>
              <a:rPr lang="sl-SI" dirty="0"/>
              <a:t>Vsaka stran ima svoj enolični naslov URL – Uniform </a:t>
            </a:r>
            <a:r>
              <a:rPr lang="sl-SI" dirty="0" err="1"/>
              <a:t>Resorce</a:t>
            </a:r>
            <a:r>
              <a:rPr lang="sl-SI" dirty="0"/>
              <a:t> </a:t>
            </a:r>
            <a:r>
              <a:rPr lang="sl-SI" dirty="0" err="1"/>
              <a:t>Locator</a:t>
            </a:r>
            <a:r>
              <a:rPr lang="sl-SI" dirty="0"/>
              <a:t> – identificira lokacijo.</a:t>
            </a:r>
          </a:p>
          <a:p>
            <a:r>
              <a:rPr lang="sl-SI" dirty="0"/>
              <a:t>3 deli: </a:t>
            </a:r>
            <a:br>
              <a:rPr lang="sl-SI" dirty="0"/>
            </a:br>
            <a:r>
              <a:rPr lang="sl-SI" dirty="0"/>
              <a:t>oznaka protokola (http, </a:t>
            </a:r>
            <a:r>
              <a:rPr lang="sl-SI" dirty="0" err="1"/>
              <a:t>https</a:t>
            </a:r>
            <a:r>
              <a:rPr lang="sl-SI" dirty="0"/>
              <a:t>, </a:t>
            </a:r>
            <a:r>
              <a:rPr lang="sl-SI" dirty="0" err="1"/>
              <a:t>ftp</a:t>
            </a:r>
            <a:r>
              <a:rPr lang="sl-SI" dirty="0"/>
              <a:t> …) – ta omogoča dostop do datoteke</a:t>
            </a:r>
            <a:br>
              <a:rPr lang="sl-SI" dirty="0"/>
            </a:br>
            <a:r>
              <a:rPr lang="sl-SI" dirty="0"/>
              <a:t>spletno ime ponudnika</a:t>
            </a:r>
            <a:br>
              <a:rPr lang="sl-SI" dirty="0"/>
            </a:br>
            <a:r>
              <a:rPr lang="sl-SI" dirty="0"/>
              <a:t>poti do datoteke + ime datoteke</a:t>
            </a:r>
            <a:br>
              <a:rPr lang="sl-SI" dirty="0"/>
            </a:b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EE99998-DEAC-4FA6-B805-A46738AB3D67}"/>
              </a:ext>
            </a:extLst>
          </p:cNvPr>
          <p:cNvSpPr txBox="1"/>
          <p:nvPr/>
        </p:nvSpPr>
        <p:spPr>
          <a:xfrm>
            <a:off x="551532" y="5841971"/>
            <a:ext cx="1137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hlinkClick r:id="rId2"/>
              </a:rPr>
              <a:t>https://siol.net/planet-tv/pri-crnem-petru/modrijani-ljudje-vedo-kdaj-je-glasba-iskrena-intervju-511361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17006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48A4C-E86C-4147-BDFE-88E4CA1B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9630C4-8932-4472-B0D3-0C01D9B4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187"/>
            <a:ext cx="10515600" cy="4838646"/>
          </a:xfrm>
        </p:spPr>
        <p:txBody>
          <a:bodyPr>
            <a:normAutofit fontScale="92500" lnSpcReduction="10000"/>
          </a:bodyPr>
          <a:lstStyle/>
          <a:p>
            <a:r>
              <a:rPr lang="sl-SI" cap="all" dirty="0"/>
              <a:t>http</a:t>
            </a:r>
            <a:r>
              <a:rPr lang="sl-SI" dirty="0"/>
              <a:t> – </a:t>
            </a:r>
            <a:r>
              <a:rPr lang="sl-SI" dirty="0" err="1"/>
              <a:t>Hyper</a:t>
            </a:r>
            <a:r>
              <a:rPr lang="sl-SI" dirty="0"/>
              <a:t> </a:t>
            </a:r>
            <a:r>
              <a:rPr lang="sl-SI" dirty="0" err="1"/>
              <a:t>Text</a:t>
            </a:r>
            <a:r>
              <a:rPr lang="sl-SI" dirty="0"/>
              <a:t> Transfer </a:t>
            </a:r>
            <a:r>
              <a:rPr lang="sl-SI" dirty="0" err="1"/>
              <a:t>Protocol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protokol, ki omogoča doseg spletnih strani v Internetu</a:t>
            </a:r>
          </a:p>
          <a:p>
            <a:endParaRPr lang="sl-SI" dirty="0"/>
          </a:p>
          <a:p>
            <a:r>
              <a:rPr lang="sl-SI" dirty="0"/>
              <a:t>Za objavo spletne strani imamo lahko: </a:t>
            </a:r>
          </a:p>
          <a:p>
            <a:pPr lvl="1"/>
            <a:r>
              <a:rPr lang="sl-SI" dirty="0"/>
              <a:t>svoj računalnik in objavljamo v Internetu</a:t>
            </a:r>
          </a:p>
          <a:p>
            <a:pPr lvl="1"/>
            <a:r>
              <a:rPr lang="sl-SI" dirty="0"/>
              <a:t>Pri ponudniku najamemo prostor za objavo na Internetu.</a:t>
            </a:r>
            <a:br>
              <a:rPr lang="sl-SI" dirty="0"/>
            </a:br>
            <a:r>
              <a:rPr lang="sl-SI" dirty="0"/>
              <a:t>(Običajno se pojavlja ime ponudnika v spl. naslovu, čeprav nima kaj dosti zaslug.)</a:t>
            </a:r>
          </a:p>
          <a:p>
            <a:endParaRPr lang="sl-SI" dirty="0"/>
          </a:p>
          <a:p>
            <a:r>
              <a:rPr lang="sl-SI" dirty="0"/>
              <a:t>Možen najem / registracija domene oz. svojega spletnega imena. </a:t>
            </a:r>
            <a:br>
              <a:rPr lang="sl-SI" dirty="0"/>
            </a:br>
            <a:r>
              <a:rPr lang="sl-SI" dirty="0"/>
              <a:t>(Pri ponudniku je najet prostor ali pa je postavljen svoj spletni strežnik; vzpostavljena svoja domena.)</a:t>
            </a:r>
          </a:p>
          <a:p>
            <a:r>
              <a:rPr lang="sl-SI" b="1" u="sng" dirty="0"/>
              <a:t>Domena</a:t>
            </a:r>
            <a:r>
              <a:rPr lang="sl-SI" dirty="0"/>
              <a:t> = registrirano unikatno ime ponudnika spletnih sestavkov.</a:t>
            </a:r>
            <a:br>
              <a:rPr lang="sl-SI" dirty="0"/>
            </a:br>
            <a:r>
              <a:rPr lang="sl-SI" dirty="0"/>
              <a:t>Registrira jo vsakdo, ime ne sme biti že uporabljeno.</a:t>
            </a:r>
            <a:endParaRPr lang="sl-SI" b="1" u="sng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4265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99D16-AC62-4A4F-8533-AE31E6E0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EA5B78-42DD-41F7-B94E-B3F8A91F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Pot do datoteke: imena map in podmap na disku računalnika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Do drugih strani v spletu delamo </a:t>
            </a:r>
            <a:r>
              <a:rPr lang="sl-SI" u="sng" dirty="0">
                <a:solidFill>
                  <a:srgbClr val="0070C0"/>
                </a:solidFill>
              </a:rPr>
              <a:t>hiperpovezave</a:t>
            </a:r>
            <a:r>
              <a:rPr lang="sl-SI" dirty="0"/>
              <a:t>, saj ni potrebno istih podatkov ponavljati. </a:t>
            </a:r>
            <a:br>
              <a:rPr lang="sl-SI" dirty="0"/>
            </a:br>
            <a:r>
              <a:rPr lang="sl-SI" dirty="0"/>
              <a:t>Vstavimo povezavo do izbrane spletne strani - uporabimo URL naslov. </a:t>
            </a:r>
            <a:br>
              <a:rPr lang="sl-SI" dirty="0"/>
            </a:br>
            <a:r>
              <a:rPr lang="sl-SI" sz="2000" dirty="0"/>
              <a:t>Ko uporabnik klikne povezavo, ga popelje na izbrano povezavo.</a:t>
            </a:r>
          </a:p>
          <a:p>
            <a:endParaRPr lang="sl-SI" dirty="0"/>
          </a:p>
          <a:p>
            <a:r>
              <a:rPr lang="sl-SI" dirty="0"/>
              <a:t>Spletne strani so dostopne skoraj vsem z uporabo spletnega brskalnika / brkljalnika (programa).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1537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AA190-4905-4E5C-8107-4BF80877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v spletu najdemo pravo stran?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E4844D-2E6A-4623-A7E6-181B898D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Uporabimo </a:t>
            </a:r>
            <a:r>
              <a:rPr lang="sl-SI" b="1" u="sng" dirty="0">
                <a:solidFill>
                  <a:srgbClr val="FF9900"/>
                </a:solidFill>
              </a:rPr>
              <a:t>spletni iskalnik</a:t>
            </a:r>
            <a:r>
              <a:rPr lang="sl-SI" dirty="0"/>
              <a:t>, ki pregleduje spletne strani, gradi indeks, tabele, imenik, da hitro najdemo pravo stran.</a:t>
            </a:r>
          </a:p>
          <a:p>
            <a:r>
              <a:rPr lang="sl-SI" dirty="0"/>
              <a:t>Naštejmo spletne iskalnike.</a:t>
            </a:r>
          </a:p>
          <a:p>
            <a:r>
              <a:rPr lang="sl-SI" dirty="0"/>
              <a:t>Kako jih uporabljamo?</a:t>
            </a:r>
          </a:p>
          <a:p>
            <a:r>
              <a:rPr lang="sl-SI" dirty="0"/>
              <a:t>Vpišemo eno ali več ključnih besed.</a:t>
            </a:r>
          </a:p>
          <a:p>
            <a:r>
              <a:rPr lang="sl-SI" dirty="0"/>
              <a:t>Opredelimo iskanje tako, da dobimo nam ustrezne rezultate in tedaj pregledujem zadetke.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459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0D036-06F5-43BB-B573-6AEB2ABA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sneg, zunanje, nebo, smučanje&#10;&#10;Opis je samodejno ustvarjen">
            <a:extLst>
              <a:ext uri="{FF2B5EF4-FFF2-40B4-BE49-F238E27FC236}">
                <a16:creationId xmlns:a16="http://schemas.microsoft.com/office/drawing/2014/main" id="{A9267540-ACD7-441F-A0E6-A4A281D3D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6999" cy="6858000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8059AF8-D1D7-486C-BF15-65CEF0DA8D61}"/>
              </a:ext>
            </a:extLst>
          </p:cNvPr>
          <p:cNvSpPr txBox="1"/>
          <p:nvPr/>
        </p:nvSpPr>
        <p:spPr>
          <a:xfrm>
            <a:off x="1177871" y="6571281"/>
            <a:ext cx="833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http://rekelj.com/blog/wp-content/gallery/ratitovec/ratitovec09.JPG</a:t>
            </a:r>
            <a:r>
              <a:rPr lang="sl-SI" dirty="0"/>
              <a:t>, 22. 09. 2019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C6AA218-CB03-483C-830C-64FB2C6EE9E3}"/>
              </a:ext>
            </a:extLst>
          </p:cNvPr>
          <p:cNvSpPr txBox="1"/>
          <p:nvPr/>
        </p:nvSpPr>
        <p:spPr>
          <a:xfrm>
            <a:off x="1177871" y="123986"/>
            <a:ext cx="4000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Primer: informacija o vremenu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7DFF56-9574-4C1A-80A1-E83BCEFD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nebo, trava, zunanje, gora&#10;&#10;Opis je samodejno ustvarjen">
            <a:extLst>
              <a:ext uri="{FF2B5EF4-FFF2-40B4-BE49-F238E27FC236}">
                <a16:creationId xmlns:a16="http://schemas.microsoft.com/office/drawing/2014/main" id="{40A8DB0E-34F6-4507-A2AB-D2CD97DFE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" y="0"/>
            <a:ext cx="10891114" cy="6858000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A7BBD6-BD14-4E90-8E82-3474CEAAA054}"/>
              </a:ext>
            </a:extLst>
          </p:cNvPr>
          <p:cNvSpPr txBox="1"/>
          <p:nvPr/>
        </p:nvSpPr>
        <p:spPr>
          <a:xfrm>
            <a:off x="1318648" y="6492875"/>
            <a:ext cx="927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Vir: </a:t>
            </a:r>
            <a:r>
              <a:rPr lang="sl-SI" dirty="0">
                <a:solidFill>
                  <a:schemeClr val="bg1"/>
                </a:solidFill>
                <a:hlinkClick r:id="rId3"/>
              </a:rPr>
              <a:t>https://www.pd-gozdmartuljek.si/content/plugins/fotogalerie/images/2563.jpg</a:t>
            </a:r>
            <a:r>
              <a:rPr lang="sl-SI" dirty="0">
                <a:solidFill>
                  <a:schemeClr val="bg1"/>
                </a:solidFill>
              </a:rPr>
              <a:t>, 22. 09. 2019</a:t>
            </a:r>
          </a:p>
        </p:txBody>
      </p:sp>
    </p:spTree>
    <p:extLst>
      <p:ext uri="{BB962C8B-B14F-4D97-AF65-F5344CB8AC3E}">
        <p14:creationId xmlns:p14="http://schemas.microsoft.com/office/powerpoint/2010/main" val="19724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760119" y="3136612"/>
            <a:ext cx="267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VREME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5FDD460B-62FD-41C4-A222-516F6C97FDFE}"/>
              </a:ext>
            </a:extLst>
          </p:cNvPr>
          <p:cNvSpPr/>
          <p:nvPr/>
        </p:nvSpPr>
        <p:spPr>
          <a:xfrm>
            <a:off x="4953670" y="3006672"/>
            <a:ext cx="2237544" cy="8369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BCE7B1-059A-4658-A698-E4E135AE3455}"/>
              </a:ext>
            </a:extLst>
          </p:cNvPr>
          <p:cNvSpPr txBox="1"/>
          <p:nvPr/>
        </p:nvSpPr>
        <p:spPr>
          <a:xfrm>
            <a:off x="8611141" y="3172651"/>
            <a:ext cx="13240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/>
              <a:t>padavine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B1154A5-1B8D-4326-BDEC-7A881A21CF29}"/>
              </a:ext>
            </a:extLst>
          </p:cNvPr>
          <p:cNvSpPr txBox="1"/>
          <p:nvPr/>
        </p:nvSpPr>
        <p:spPr>
          <a:xfrm>
            <a:off x="5515794" y="1998479"/>
            <a:ext cx="11132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stanje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BD54E9CA-8EFE-40D2-B764-B4ABF3442BA9}"/>
              </a:ext>
            </a:extLst>
          </p:cNvPr>
          <p:cNvCxnSpPr>
            <a:stCxn id="3" idx="0"/>
          </p:cNvCxnSpPr>
          <p:nvPr/>
        </p:nvCxnSpPr>
        <p:spPr>
          <a:xfrm flipV="1">
            <a:off x="6072442" y="2460144"/>
            <a:ext cx="0" cy="54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382EFD40-25F0-4CC1-AB7C-C96ABFDEC91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264197" y="3403483"/>
            <a:ext cx="13469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69A01A3-92F3-48F8-8F23-7865C555333E}"/>
              </a:ext>
            </a:extLst>
          </p:cNvPr>
          <p:cNvSpPr txBox="1"/>
          <p:nvPr/>
        </p:nvSpPr>
        <p:spPr>
          <a:xfrm>
            <a:off x="10336732" y="2767280"/>
            <a:ext cx="122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dežuje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E141E25-9D25-480A-98E1-D5B504E047B9}"/>
              </a:ext>
            </a:extLst>
          </p:cNvPr>
          <p:cNvSpPr txBox="1"/>
          <p:nvPr/>
        </p:nvSpPr>
        <p:spPr>
          <a:xfrm>
            <a:off x="10336732" y="3308356"/>
            <a:ext cx="65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sneži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3766222-4B69-4424-B2AB-FDE4879163E4}"/>
              </a:ext>
            </a:extLst>
          </p:cNvPr>
          <p:cNvSpPr txBox="1"/>
          <p:nvPr/>
        </p:nvSpPr>
        <p:spPr>
          <a:xfrm>
            <a:off x="7196881" y="173369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megleno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DD3B1EB-8ED0-441A-A521-80582360DCAE}"/>
              </a:ext>
            </a:extLst>
          </p:cNvPr>
          <p:cNvSpPr txBox="1"/>
          <p:nvPr/>
        </p:nvSpPr>
        <p:spPr>
          <a:xfrm>
            <a:off x="4426727" y="1360688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jasno / </a:t>
            </a:r>
            <a:br>
              <a:rPr lang="sl-SI" dirty="0"/>
            </a:br>
            <a:r>
              <a:rPr lang="sl-SI" dirty="0"/>
              <a:t>(sončno)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04FFF78-7ACB-4B74-B71E-C058E09EBC20}"/>
              </a:ext>
            </a:extLst>
          </p:cNvPr>
          <p:cNvSpPr txBox="1"/>
          <p:nvPr/>
        </p:nvSpPr>
        <p:spPr>
          <a:xfrm>
            <a:off x="5049159" y="56209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oblačno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59BBD87-9A86-449F-BDE1-2F22D1F9965E}"/>
              </a:ext>
            </a:extLst>
          </p:cNvPr>
          <p:cNvSpPr txBox="1"/>
          <p:nvPr/>
        </p:nvSpPr>
        <p:spPr>
          <a:xfrm>
            <a:off x="6420811" y="8253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delno oblačno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083D64D-7412-4B34-9FE4-F844C94099C8}"/>
              </a:ext>
            </a:extLst>
          </p:cNvPr>
          <p:cNvSpPr txBox="1"/>
          <p:nvPr/>
        </p:nvSpPr>
        <p:spPr>
          <a:xfrm>
            <a:off x="7082786" y="4484599"/>
            <a:ext cx="175766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/>
              <a:t>temperatura</a:t>
            </a:r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B83E8E1B-CA95-4BC6-8909-CC9C501D4A98}"/>
              </a:ext>
            </a:extLst>
          </p:cNvPr>
          <p:cNvCxnSpPr>
            <a:cxnSpLocks/>
          </p:cNvCxnSpPr>
          <p:nvPr/>
        </p:nvCxnSpPr>
        <p:spPr>
          <a:xfrm>
            <a:off x="6835377" y="3752384"/>
            <a:ext cx="864205" cy="73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AB4B41A-0EDC-4840-AB56-79C7CE4D4B61}"/>
              </a:ext>
            </a:extLst>
          </p:cNvPr>
          <p:cNvSpPr txBox="1"/>
          <p:nvPr/>
        </p:nvSpPr>
        <p:spPr>
          <a:xfrm>
            <a:off x="2158001" y="3131002"/>
            <a:ext cx="1685783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/>
              <a:t>višina snega</a:t>
            </a:r>
          </a:p>
        </p:txBody>
      </p: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3D1EDD22-C934-4D0A-A5EB-3F052660DAA0}"/>
              </a:ext>
            </a:extLst>
          </p:cNvPr>
          <p:cNvCxnSpPr>
            <a:cxnSpLocks/>
          </p:cNvCxnSpPr>
          <p:nvPr/>
        </p:nvCxnSpPr>
        <p:spPr>
          <a:xfrm flipH="1">
            <a:off x="3930526" y="3361834"/>
            <a:ext cx="950161" cy="5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7622EAD-B2E9-4A5A-844D-9A73476546C1}"/>
              </a:ext>
            </a:extLst>
          </p:cNvPr>
          <p:cNvSpPr txBox="1"/>
          <p:nvPr/>
        </p:nvSpPr>
        <p:spPr>
          <a:xfrm>
            <a:off x="4009785" y="4535867"/>
            <a:ext cx="83388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/>
              <a:t>veter</a:t>
            </a:r>
          </a:p>
        </p:txBody>
      </p:sp>
      <p:cxnSp>
        <p:nvCxnSpPr>
          <p:cNvPr id="35" name="Raven puščični povezovalnik 34">
            <a:extLst>
              <a:ext uri="{FF2B5EF4-FFF2-40B4-BE49-F238E27FC236}">
                <a16:creationId xmlns:a16="http://schemas.microsoft.com/office/drawing/2014/main" id="{C4994B4E-DE9F-4AAA-A2A7-A85C5B934983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426727" y="3843580"/>
            <a:ext cx="1053494" cy="692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725121D2-B3B9-4517-B6E5-755B9C314DCC}"/>
              </a:ext>
            </a:extLst>
          </p:cNvPr>
          <p:cNvSpPr txBox="1"/>
          <p:nvPr/>
        </p:nvSpPr>
        <p:spPr>
          <a:xfrm>
            <a:off x="3276180" y="560082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smer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D572042E-96EC-4D24-913B-1171846B8CD5}"/>
              </a:ext>
            </a:extLst>
          </p:cNvPr>
          <p:cNvSpPr txBox="1"/>
          <p:nvPr/>
        </p:nvSpPr>
        <p:spPr>
          <a:xfrm>
            <a:off x="4554101" y="5600826"/>
            <a:ext cx="79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hitrost</a:t>
            </a:r>
          </a:p>
        </p:txBody>
      </p:sp>
    </p:spTree>
    <p:extLst>
      <p:ext uri="{BB962C8B-B14F-4D97-AF65-F5344CB8AC3E}">
        <p14:creationId xmlns:p14="http://schemas.microsoft.com/office/powerpoint/2010/main" val="30946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20" grpId="0" animBg="1"/>
      <p:bldP spid="33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" t="-649" r="2828" b="55794"/>
          <a:stretch/>
        </p:blipFill>
        <p:spPr>
          <a:xfrm>
            <a:off x="669100" y="190954"/>
            <a:ext cx="10798261" cy="6667046"/>
          </a:xfrm>
        </p:spPr>
      </p:pic>
    </p:spTree>
    <p:extLst>
      <p:ext uri="{BB962C8B-B14F-4D97-AF65-F5344CB8AC3E}">
        <p14:creationId xmlns:p14="http://schemas.microsoft.com/office/powerpoint/2010/main" val="71632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Komuniciranje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Informacijo izrazimo s podatki, ki jih posredujemo preko medija.</a:t>
            </a:r>
          </a:p>
          <a:p>
            <a:endParaRPr lang="sl-SI" dirty="0"/>
          </a:p>
          <a:p>
            <a:r>
              <a:rPr lang="sl-SI" dirty="0"/>
              <a:t>oddajnik</a:t>
            </a:r>
          </a:p>
          <a:p>
            <a:r>
              <a:rPr lang="sl-SI" dirty="0"/>
              <a:t>prejemnik</a:t>
            </a:r>
          </a:p>
          <a:p>
            <a:endParaRPr lang="sl-SI" dirty="0"/>
          </a:p>
          <a:p>
            <a:r>
              <a:rPr lang="sl-SI" dirty="0"/>
              <a:t>kakovost komuniciranja</a:t>
            </a:r>
          </a:p>
          <a:p>
            <a:r>
              <a:rPr lang="sl-SI" dirty="0"/>
              <a:t>motnje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08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084F4E-D240-4724-9989-92249FDA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 descr="Slika, ki vsebuje besede nebo, zunanje, trava, drevo&#10;&#10;Opis je samodejno ustvarjen">
            <a:extLst>
              <a:ext uri="{FF2B5EF4-FFF2-40B4-BE49-F238E27FC236}">
                <a16:creationId xmlns:a16="http://schemas.microsoft.com/office/drawing/2014/main" id="{7242D2BB-25FB-48EF-B67C-670FE5C7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1105" cy="6419743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1DA068F-5FC4-477B-B210-4DE3F72F2429}"/>
              </a:ext>
            </a:extLst>
          </p:cNvPr>
          <p:cNvSpPr txBox="1"/>
          <p:nvPr/>
        </p:nvSpPr>
        <p:spPr>
          <a:xfrm>
            <a:off x="-3283" y="6492875"/>
            <a:ext cx="438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https://img.rtvslo.si/_up/upload/2016/09/20/65345531_nanos.jpg</a:t>
            </a:r>
          </a:p>
        </p:txBody>
      </p:sp>
      <p:pic>
        <p:nvPicPr>
          <p:cNvPr id="9" name="Slika 8" descr="Slika, ki vsebuje besede elektronika, monitor&#10;&#10;Opis je samodejno ustvarjen">
            <a:extLst>
              <a:ext uri="{FF2B5EF4-FFF2-40B4-BE49-F238E27FC236}">
                <a16:creationId xmlns:a16="http://schemas.microsoft.com/office/drawing/2014/main" id="{03F899A6-6346-440B-A499-E203444131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50" y="3837753"/>
            <a:ext cx="2027050" cy="202705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458DF23-48FA-43D4-9046-096DBF60ACE5}"/>
              </a:ext>
            </a:extLst>
          </p:cNvPr>
          <p:cNvSpPr txBox="1"/>
          <p:nvPr/>
        </p:nvSpPr>
        <p:spPr>
          <a:xfrm>
            <a:off x="2780396" y="6646368"/>
            <a:ext cx="470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https://www.najnakupi.si/wp-content/uploads/2018/08/dab-radio-1.jpg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094F701-E4CF-4DA8-8203-10ED228D5D0F}"/>
              </a:ext>
            </a:extLst>
          </p:cNvPr>
          <p:cNvSpPr txBox="1"/>
          <p:nvPr/>
        </p:nvSpPr>
        <p:spPr>
          <a:xfrm>
            <a:off x="7746026" y="6631374"/>
            <a:ext cx="4053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http://www.radio-sora.si/slike/avtoslika/predavanje1-2-66.jpg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5172DA00-4A20-4E1C-A58D-B48AE3EE0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41" y="2182450"/>
            <a:ext cx="4123080" cy="2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1624</Words>
  <Application>Microsoft Office PowerPoint</Application>
  <PresentationFormat>Širokozaslonsko</PresentationFormat>
  <Paragraphs>259</Paragraphs>
  <Slides>39</Slides>
  <Notes>13</Notes>
  <HiddenSlides>1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Consolas</vt:lpstr>
      <vt:lpstr>Wingdings</vt:lpstr>
      <vt:lpstr>Officeova tema</vt:lpstr>
      <vt:lpstr>RAČUNALNIŠKA OMREŽJA</vt:lpstr>
      <vt:lpstr>Podatek in informacija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Komuniciranje</vt:lpstr>
      <vt:lpstr>PowerPointova predstavitev</vt:lpstr>
      <vt:lpstr>PowerPointova predstavitev</vt:lpstr>
      <vt:lpstr>Primer: Praznovanje rojstnega dne</vt:lpstr>
      <vt:lpstr>V razmislek</vt:lpstr>
      <vt:lpstr>PowerPointova predstavitev</vt:lpstr>
      <vt:lpstr>PowerPointova predstavitev</vt:lpstr>
      <vt:lpstr>Kako komuniciramo v vsakdanjem življenju?</vt:lpstr>
      <vt:lpstr>Zakaj bi računalnike povezovali med seboj?</vt:lpstr>
      <vt:lpstr>Povezovanje računalnikov</vt:lpstr>
      <vt:lpstr>PowerPointova predstavitev</vt:lpstr>
      <vt:lpstr>Vrste računalniških omrežij glede na oddaljenost (razdaljo)</vt:lpstr>
      <vt:lpstr>PowerPointova predstavitev</vt:lpstr>
      <vt:lpstr>PowerPointova predstavitev</vt:lpstr>
      <vt:lpstr>PowerPointova predstavitev</vt:lpstr>
      <vt:lpstr>PowerPointova predstavitev</vt:lpstr>
      <vt:lpstr>Globalno omrežje je lahko izvedeno:</vt:lpstr>
      <vt:lpstr>Naloga:</vt:lpstr>
      <vt:lpstr>Kaj potrebujemo za povezavo v Internet?</vt:lpstr>
      <vt:lpstr>Arhitektura: odjemalec – strežnik   (client – server)</vt:lpstr>
      <vt:lpstr>PowerPointova predstavitev</vt:lpstr>
      <vt:lpstr>Zgodovina Interneta</vt:lpstr>
      <vt:lpstr>Internet</vt:lpstr>
      <vt:lpstr>PowerPointova predstavitev</vt:lpstr>
      <vt:lpstr>PowerPointova predstavitev</vt:lpstr>
      <vt:lpstr>DNS (Domain Name System / Service / Server)</vt:lpstr>
      <vt:lpstr>Domenska imena</vt:lpstr>
      <vt:lpstr>Storitve Interneta</vt:lpstr>
      <vt:lpstr>Splet</vt:lpstr>
      <vt:lpstr>PowerPointova predstavitev</vt:lpstr>
      <vt:lpstr>PowerPointova predstavitev</vt:lpstr>
      <vt:lpstr>Kako v spletu najdemo pravo stran?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</dc:title>
  <dc:creator>doma_pr2</dc:creator>
  <cp:lastModifiedBy>Administrator</cp:lastModifiedBy>
  <cp:revision>514</cp:revision>
  <dcterms:created xsi:type="dcterms:W3CDTF">2018-09-22T22:04:14Z</dcterms:created>
  <dcterms:modified xsi:type="dcterms:W3CDTF">2020-10-27T22:43:44Z</dcterms:modified>
</cp:coreProperties>
</file>