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FF9DD-C1BA-479B-B897-CF8A6B8434AA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60F4-B1FB-461A-B8E4-D55C258F289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7.1.2015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48" y="1268760"/>
            <a:ext cx="5760640" cy="980680"/>
          </a:xfrm>
          <a:solidFill>
            <a:srgbClr val="C00000"/>
          </a:solidFill>
        </p:spPr>
        <p:txBody>
          <a:bodyPr/>
          <a:lstStyle/>
          <a:p>
            <a:pPr algn="ctr"/>
            <a:r>
              <a:rPr lang="sl-SI" dirty="0" err="1" smtClean="0">
                <a:latin typeface="Comic Sans MS" pitchFamily="66" charset="0"/>
              </a:rPr>
              <a:t>Present</a:t>
            </a:r>
            <a:r>
              <a:rPr lang="sl-SI" dirty="0" smtClean="0">
                <a:latin typeface="Comic Sans MS" pitchFamily="66" charset="0"/>
              </a:rPr>
              <a:t> </a:t>
            </a:r>
            <a:r>
              <a:rPr lang="sl-SI" dirty="0" err="1" smtClean="0">
                <a:latin typeface="Comic Sans MS" pitchFamily="66" charset="0"/>
              </a:rPr>
              <a:t>Simple</a:t>
            </a:r>
            <a:endParaRPr lang="sl-SI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6176" y="2492896"/>
            <a:ext cx="2450482" cy="72008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l"/>
            <a:endParaRPr lang="sl-SI" sz="1000" dirty="0" smtClean="0">
              <a:latin typeface="Comic Sans MS" pitchFamily="66" charset="0"/>
            </a:endParaRPr>
          </a:p>
          <a:p>
            <a:r>
              <a:rPr lang="sl-SI" dirty="0" smtClean="0">
                <a:latin typeface="Comic Sans MS" pitchFamily="66" charset="0"/>
              </a:rPr>
              <a:t>Navadni sedanjik</a:t>
            </a:r>
          </a:p>
          <a:p>
            <a:endParaRPr lang="sl-SI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1"/>
            <a:ext cx="2232248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Z njim opisujemo:</a:t>
            </a:r>
          </a:p>
          <a:p>
            <a:endParaRPr lang="sl-SI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980728"/>
            <a:ext cx="525658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plošne resnice:</a:t>
            </a:r>
          </a:p>
          <a:p>
            <a:pPr marL="342900" indent="-342900"/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I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come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from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Slovenia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.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Two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and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two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makes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four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sl-SI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916832"/>
            <a:ext cx="583264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2) vsakdanjik:</a:t>
            </a:r>
          </a:p>
          <a:p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We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get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up at 7 o’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clock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.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Mum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goes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to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work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at 7.30.</a:t>
            </a:r>
            <a:endParaRPr lang="sl-SI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2852936"/>
            <a:ext cx="5832648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3) navade</a:t>
            </a:r>
          </a:p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never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play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tennis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We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sometimes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go to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the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cinema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Danny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always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eats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fish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on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Friday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sl-SI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6632"/>
            <a:ext cx="684076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Do sedaj smo že spoznali, kako tvorimo stavke z glagolom </a:t>
            </a:r>
            <a:r>
              <a:rPr lang="sl-SI" b="1" u="sng" dirty="0" smtClean="0">
                <a:solidFill>
                  <a:srgbClr val="C00000"/>
                </a:solidFill>
                <a:latin typeface="Comic Sans MS" pitchFamily="66" charset="0"/>
              </a:rPr>
              <a:t>biti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(AM, IS, ARE) in </a:t>
            </a:r>
            <a:r>
              <a:rPr lang="sl-SI" b="1" u="sng" dirty="0" smtClean="0">
                <a:solidFill>
                  <a:srgbClr val="C00000"/>
                </a:solidFill>
                <a:latin typeface="Comic Sans MS" pitchFamily="66" charset="0"/>
              </a:rPr>
              <a:t>imeti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(HAVE GOT, HAS GOT). 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836712"/>
            <a:ext cx="712879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Kako pa ravnamo z vsemi ostalimi glagoli (oz. aktivnostmi)?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1720" y="1484784"/>
            <a:ext cx="3888432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TRDILNA OBLIKA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988840"/>
            <a:ext cx="4968552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EAT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492896"/>
            <a:ext cx="8100392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it EAT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sl-SI" b="1" dirty="0" smtClean="0">
                <a:solidFill>
                  <a:srgbClr val="FF0000"/>
                </a:solidFill>
              </a:rPr>
              <a:t>→ pri teh osebah glagolu dodamo končnico -s</a:t>
            </a:r>
            <a:endParaRPr lang="sl-SI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996952"/>
            <a:ext cx="7020272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Včasih pri dodajanju končnice –s pride do majhnih sprememb: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3573016"/>
            <a:ext cx="684076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sl-SI" b="1" dirty="0" smtClean="0">
                <a:solidFill>
                  <a:srgbClr val="002060"/>
                </a:solidFill>
              </a:rPr>
              <a:t>Zaradi težke </a:t>
            </a:r>
            <a:r>
              <a:rPr lang="sl-SI" b="1" dirty="0" err="1" smtClean="0">
                <a:solidFill>
                  <a:srgbClr val="002060"/>
                </a:solidFill>
              </a:rPr>
              <a:t>izgovorjave</a:t>
            </a:r>
            <a:r>
              <a:rPr lang="sl-SI" b="1" dirty="0" smtClean="0">
                <a:solidFill>
                  <a:srgbClr val="002060"/>
                </a:solidFill>
              </a:rPr>
              <a:t> namesto -S dodamo –ES: 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4005064"/>
            <a:ext cx="7128792" cy="369332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>
                <a:solidFill>
                  <a:srgbClr val="00B050"/>
                </a:solidFill>
              </a:rPr>
              <a:t>h</a:t>
            </a:r>
            <a:r>
              <a:rPr lang="sl-SI" dirty="0" err="1" smtClean="0">
                <a:solidFill>
                  <a:srgbClr val="00B050"/>
                </a:solidFill>
              </a:rPr>
              <a:t>e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wat</a:t>
            </a:r>
            <a:r>
              <a:rPr lang="sl-SI" u="sng" dirty="0" err="1" smtClean="0">
                <a:solidFill>
                  <a:srgbClr val="00B050"/>
                </a:solidFill>
              </a:rPr>
              <a:t>ch</a:t>
            </a:r>
            <a:r>
              <a:rPr lang="sl-SI" dirty="0" err="1" smtClean="0">
                <a:solidFill>
                  <a:srgbClr val="00B050"/>
                </a:solidFill>
              </a:rPr>
              <a:t>ES</a:t>
            </a:r>
            <a:r>
              <a:rPr lang="sl-SI" dirty="0" smtClean="0">
                <a:solidFill>
                  <a:srgbClr val="00B050"/>
                </a:solidFill>
              </a:rPr>
              <a:t>, </a:t>
            </a:r>
            <a:r>
              <a:rPr lang="sl-SI" dirty="0" err="1" smtClean="0">
                <a:solidFill>
                  <a:srgbClr val="00B050"/>
                </a:solidFill>
              </a:rPr>
              <a:t>the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cat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wa</a:t>
            </a:r>
            <a:r>
              <a:rPr lang="sl-SI" u="sng" dirty="0" err="1" smtClean="0">
                <a:solidFill>
                  <a:srgbClr val="00B050"/>
                </a:solidFill>
              </a:rPr>
              <a:t>sh</a:t>
            </a:r>
            <a:r>
              <a:rPr lang="sl-SI" dirty="0" err="1" smtClean="0">
                <a:solidFill>
                  <a:srgbClr val="00B050"/>
                </a:solidFill>
              </a:rPr>
              <a:t>ES</a:t>
            </a:r>
            <a:r>
              <a:rPr lang="sl-SI" dirty="0" smtClean="0">
                <a:solidFill>
                  <a:srgbClr val="00B050"/>
                </a:solidFill>
              </a:rPr>
              <a:t>, </a:t>
            </a:r>
            <a:r>
              <a:rPr lang="sl-SI" dirty="0" err="1" smtClean="0">
                <a:solidFill>
                  <a:srgbClr val="00B050"/>
                </a:solidFill>
              </a:rPr>
              <a:t>my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friend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bo</a:t>
            </a:r>
            <a:r>
              <a:rPr lang="sl-SI" u="sng" dirty="0" err="1" smtClean="0">
                <a:solidFill>
                  <a:srgbClr val="00B050"/>
                </a:solidFill>
              </a:rPr>
              <a:t>x</a:t>
            </a:r>
            <a:r>
              <a:rPr lang="sl-SI" dirty="0" err="1" smtClean="0">
                <a:solidFill>
                  <a:srgbClr val="00B050"/>
                </a:solidFill>
              </a:rPr>
              <a:t>ES</a:t>
            </a:r>
            <a:r>
              <a:rPr lang="sl-SI" dirty="0" smtClean="0">
                <a:solidFill>
                  <a:srgbClr val="00B050"/>
                </a:solidFill>
              </a:rPr>
              <a:t>, </a:t>
            </a:r>
            <a:r>
              <a:rPr lang="sl-SI" dirty="0" err="1" smtClean="0">
                <a:solidFill>
                  <a:srgbClr val="00B050"/>
                </a:solidFill>
              </a:rPr>
              <a:t>my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mum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dre</a:t>
            </a:r>
            <a:r>
              <a:rPr lang="sl-SI" u="sng" dirty="0" err="1" smtClean="0">
                <a:solidFill>
                  <a:srgbClr val="00B050"/>
                </a:solidFill>
              </a:rPr>
              <a:t>ss</a:t>
            </a:r>
            <a:r>
              <a:rPr lang="sl-SI" dirty="0" err="1" smtClean="0">
                <a:solidFill>
                  <a:srgbClr val="00B050"/>
                </a:solidFill>
              </a:rPr>
              <a:t>ES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4581128"/>
            <a:ext cx="784887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002060"/>
                </a:solidFill>
              </a:rPr>
              <a:t>2) Če se glagol konča na soglasnik + y, </a:t>
            </a:r>
            <a:r>
              <a:rPr lang="sl-SI" b="1" dirty="0" err="1">
                <a:solidFill>
                  <a:srgbClr val="002060"/>
                </a:solidFill>
              </a:rPr>
              <a:t>y</a:t>
            </a:r>
            <a:r>
              <a:rPr lang="sl-SI" b="1" dirty="0">
                <a:solidFill>
                  <a:srgbClr val="002060"/>
                </a:solidFill>
              </a:rPr>
              <a:t> spremenimo v i, dodamo še </a:t>
            </a:r>
            <a:r>
              <a:rPr lang="sl-SI" b="1" dirty="0" smtClean="0">
                <a:solidFill>
                  <a:srgbClr val="002060"/>
                </a:solidFill>
              </a:rPr>
              <a:t>ES: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5013176"/>
            <a:ext cx="684076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>
                <a:solidFill>
                  <a:srgbClr val="00B050"/>
                </a:solidFill>
              </a:rPr>
              <a:t>she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studIES</a:t>
            </a:r>
            <a:r>
              <a:rPr lang="sl-SI" dirty="0">
                <a:solidFill>
                  <a:srgbClr val="00B050"/>
                </a:solidFill>
              </a:rPr>
              <a:t>, </a:t>
            </a:r>
            <a:r>
              <a:rPr lang="sl-SI" dirty="0" err="1">
                <a:solidFill>
                  <a:srgbClr val="00B050"/>
                </a:solidFill>
              </a:rPr>
              <a:t>he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trIES</a:t>
            </a:r>
            <a:r>
              <a:rPr lang="sl-SI" dirty="0">
                <a:solidFill>
                  <a:srgbClr val="00B050"/>
                </a:solidFill>
              </a:rPr>
              <a:t>, </a:t>
            </a:r>
            <a:r>
              <a:rPr lang="sl-SI" dirty="0" err="1">
                <a:solidFill>
                  <a:srgbClr val="00B050"/>
                </a:solidFill>
              </a:rPr>
              <a:t>the</a:t>
            </a:r>
            <a:r>
              <a:rPr lang="sl-SI" dirty="0">
                <a:solidFill>
                  <a:srgbClr val="00B050"/>
                </a:solidFill>
              </a:rPr>
              <a:t> dog CRIES; ampak: </a:t>
            </a:r>
            <a:r>
              <a:rPr lang="sl-SI" dirty="0" err="1">
                <a:solidFill>
                  <a:srgbClr val="00B050"/>
                </a:solidFill>
              </a:rPr>
              <a:t>my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brother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plays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5661248"/>
            <a:ext cx="280831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002060"/>
                </a:solidFill>
              </a:rPr>
              <a:t>3) Posebni primerki: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9512" y="6093296"/>
            <a:ext cx="532859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Do →  </a:t>
            </a:r>
            <a:r>
              <a:rPr lang="sl-SI" dirty="0" err="1" smtClean="0">
                <a:solidFill>
                  <a:srgbClr val="00B050"/>
                </a:solidFill>
              </a:rPr>
              <a:t>he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doES</a:t>
            </a:r>
            <a:r>
              <a:rPr lang="sl-SI" dirty="0" smtClean="0">
                <a:solidFill>
                  <a:srgbClr val="00B050"/>
                </a:solidFill>
              </a:rPr>
              <a:t>,   </a:t>
            </a:r>
            <a:r>
              <a:rPr lang="sl-SI" dirty="0">
                <a:solidFill>
                  <a:srgbClr val="00B050"/>
                </a:solidFill>
              </a:rPr>
              <a:t>go → </a:t>
            </a:r>
            <a:r>
              <a:rPr lang="sl-SI" dirty="0" err="1">
                <a:solidFill>
                  <a:srgbClr val="00B050"/>
                </a:solidFill>
              </a:rPr>
              <a:t>she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goES</a:t>
            </a:r>
            <a:r>
              <a:rPr lang="sl-SI" dirty="0">
                <a:solidFill>
                  <a:srgbClr val="00B050"/>
                </a:solidFill>
              </a:rPr>
              <a:t>, </a:t>
            </a:r>
            <a:r>
              <a:rPr lang="sl-SI" dirty="0" smtClean="0">
                <a:solidFill>
                  <a:srgbClr val="00B050"/>
                </a:solidFill>
              </a:rPr>
              <a:t>  </a:t>
            </a:r>
            <a:r>
              <a:rPr lang="sl-SI" dirty="0" err="1" smtClean="0">
                <a:solidFill>
                  <a:srgbClr val="00B050"/>
                </a:solidFill>
              </a:rPr>
              <a:t>have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>
                <a:solidFill>
                  <a:srgbClr val="00B050"/>
                </a:solidFill>
              </a:rPr>
              <a:t>→ </a:t>
            </a:r>
            <a:r>
              <a:rPr lang="sl-SI" dirty="0" err="1">
                <a:solidFill>
                  <a:srgbClr val="00B050"/>
                </a:solidFill>
              </a:rPr>
              <a:t>he</a:t>
            </a:r>
            <a:r>
              <a:rPr lang="sl-SI" dirty="0">
                <a:solidFill>
                  <a:srgbClr val="00B050"/>
                </a:solidFill>
              </a:rPr>
              <a:t> HAS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88640"/>
            <a:ext cx="3312368" cy="369332"/>
          </a:xfrm>
          <a:prstGeom prst="rect">
            <a:avLst/>
          </a:prstGeom>
          <a:solidFill>
            <a:schemeClr val="accent6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NIKALNA OBLIKA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836712"/>
            <a:ext cx="470192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none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DO NOT EAT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DON’T EAT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628800"/>
            <a:ext cx="810039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it DOES NOT EAT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sl-SI" b="1" dirty="0" smtClean="0">
                <a:solidFill>
                  <a:srgbClr val="FF0000"/>
                </a:solidFill>
              </a:rPr>
              <a:t>→ </a:t>
            </a:r>
            <a:r>
              <a:rPr lang="sl-SI" sz="1750" b="1" dirty="0" smtClean="0">
                <a:solidFill>
                  <a:srgbClr val="FF0000"/>
                </a:solidFill>
              </a:rPr>
              <a:t>pri nikalnici </a:t>
            </a:r>
            <a:r>
              <a:rPr lang="sl-SI" sz="1750" b="1" i="1" dirty="0" err="1" smtClean="0">
                <a:solidFill>
                  <a:srgbClr val="FF0000"/>
                </a:solidFill>
              </a:rPr>
              <a:t>doesn</a:t>
            </a:r>
            <a:r>
              <a:rPr lang="sl-SI" sz="1750" b="1" i="1" dirty="0" smtClean="0">
                <a:solidFill>
                  <a:srgbClr val="FF0000"/>
                </a:solidFill>
              </a:rPr>
              <a:t>’t</a:t>
            </a:r>
            <a:r>
              <a:rPr lang="sl-SI" sz="1750" b="1" dirty="0" smtClean="0">
                <a:solidFill>
                  <a:srgbClr val="FF0000"/>
                </a:solidFill>
              </a:rPr>
              <a:t> odstranimo -s</a:t>
            </a:r>
            <a:endParaRPr lang="sl-SI" sz="175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DOESN’T EAT </a:t>
            </a:r>
            <a:endParaRPr lang="sl-SI" dirty="0"/>
          </a:p>
        </p:txBody>
      </p:sp>
      <p:sp>
        <p:nvSpPr>
          <p:cNvPr id="8" name="TextBox 7"/>
          <p:cNvSpPr txBox="1"/>
          <p:nvPr/>
        </p:nvSpPr>
        <p:spPr>
          <a:xfrm>
            <a:off x="1691680" y="2852936"/>
            <a:ext cx="5616624" cy="369332"/>
          </a:xfrm>
          <a:prstGeom prst="rect">
            <a:avLst/>
          </a:prstGeom>
          <a:solidFill>
            <a:schemeClr val="accent6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VPRAŠALNA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OBLIKA &amp; KRATEK ODGOVOR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3573016"/>
            <a:ext cx="4104456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DO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EAT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3573016"/>
            <a:ext cx="3024336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Yes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DO.</a:t>
            </a: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No,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DON’T.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4725144"/>
            <a:ext cx="5760640" cy="646331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DOES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it EAT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fish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 </a:t>
            </a:r>
            <a:r>
              <a:rPr lang="sl-SI" b="1" dirty="0" smtClean="0">
                <a:solidFill>
                  <a:srgbClr val="FF0000"/>
                </a:solidFill>
              </a:rPr>
              <a:t>→ pri vprašalnici  </a:t>
            </a:r>
          </a:p>
          <a:p>
            <a:r>
              <a:rPr lang="sl-SI" b="1" dirty="0">
                <a:solidFill>
                  <a:srgbClr val="FF0000"/>
                </a:solidFill>
              </a:rPr>
              <a:t> </a:t>
            </a:r>
            <a:r>
              <a:rPr lang="sl-SI" b="1" dirty="0" smtClean="0">
                <a:solidFill>
                  <a:srgbClr val="FF0000"/>
                </a:solidFill>
              </a:rPr>
              <a:t>                                                 </a:t>
            </a:r>
            <a:r>
              <a:rPr lang="sl-SI" b="1" i="1" dirty="0" smtClean="0">
                <a:solidFill>
                  <a:srgbClr val="FF0000"/>
                </a:solidFill>
              </a:rPr>
              <a:t> </a:t>
            </a:r>
            <a:r>
              <a:rPr lang="sl-SI" b="1" i="1" dirty="0" err="1" smtClean="0">
                <a:solidFill>
                  <a:srgbClr val="FF0000"/>
                </a:solidFill>
              </a:rPr>
              <a:t>does</a:t>
            </a:r>
            <a:r>
              <a:rPr lang="sl-SI" b="1" i="1" dirty="0" smtClean="0">
                <a:solidFill>
                  <a:srgbClr val="FF0000"/>
                </a:solidFill>
              </a:rPr>
              <a:t> </a:t>
            </a:r>
            <a:r>
              <a:rPr lang="sl-SI" b="1" dirty="0" smtClean="0">
                <a:solidFill>
                  <a:srgbClr val="FF0000"/>
                </a:solidFill>
              </a:rPr>
              <a:t>odstranimo -s</a:t>
            </a:r>
            <a:endParaRPr lang="sl-SI" dirty="0"/>
          </a:p>
        </p:txBody>
      </p:sp>
      <p:sp>
        <p:nvSpPr>
          <p:cNvPr id="12" name="TextBox 11"/>
          <p:cNvSpPr txBox="1"/>
          <p:nvPr/>
        </p:nvSpPr>
        <p:spPr>
          <a:xfrm>
            <a:off x="5868144" y="4725144"/>
            <a:ext cx="2232248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Yes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DOES.</a:t>
            </a: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No,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DOESN’T.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1440160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Ne pozabi!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251520" y="764704"/>
            <a:ext cx="7632848" cy="11695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i="1" dirty="0">
                <a:solidFill>
                  <a:srgbClr val="FF0000"/>
                </a:solidFill>
                <a:latin typeface="Comic Sans MS" pitchFamily="66" charset="0"/>
              </a:rPr>
              <a:t>Do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i="1" dirty="0" smtClean="0">
                <a:solidFill>
                  <a:srgbClr val="FF0000"/>
                </a:solidFill>
                <a:latin typeface="Comic Sans MS" pitchFamily="66" charset="0"/>
              </a:rPr>
              <a:t>don’t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in </a:t>
            </a:r>
            <a:r>
              <a:rPr lang="sl-SI" b="1" i="1" dirty="0" err="1">
                <a:solidFill>
                  <a:srgbClr val="FF0000"/>
                </a:solidFill>
                <a:latin typeface="Comic Sans MS" pitchFamily="66" charset="0"/>
              </a:rPr>
              <a:t>does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i="1" dirty="0" err="1" smtClean="0">
                <a:solidFill>
                  <a:srgbClr val="FF0000"/>
                </a:solidFill>
                <a:latin typeface="Comic Sans MS" pitchFamily="66" charset="0"/>
              </a:rPr>
              <a:t>doesn</a:t>
            </a:r>
            <a:r>
              <a:rPr lang="sl-SI" b="1" i="1" dirty="0" smtClean="0">
                <a:solidFill>
                  <a:srgbClr val="FF0000"/>
                </a:solidFill>
                <a:latin typeface="Comic Sans MS" pitchFamily="66" charset="0"/>
              </a:rPr>
              <a:t>’t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uporabimo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pri zanikanju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oz. tvorjenju</a:t>
            </a:r>
          </a:p>
          <a:p>
            <a:endParaRPr lang="sl-SI" sz="8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vprašanj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imajo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pa tudi svoj polni pomen (storiti, narediti). Zato </a:t>
            </a:r>
            <a:endParaRPr lang="sl-SI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sl-SI" sz="8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včasih 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pride do takih primerov:</a:t>
            </a:r>
          </a:p>
        </p:txBody>
      </p:sp>
      <p:sp>
        <p:nvSpPr>
          <p:cNvPr id="9" name="TextBox 3"/>
          <p:cNvSpPr txBox="1"/>
          <p:nvPr/>
        </p:nvSpPr>
        <p:spPr>
          <a:xfrm>
            <a:off x="251520" y="2204864"/>
            <a:ext cx="5328592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Jack </a:t>
            </a:r>
            <a:r>
              <a:rPr lang="sl-SI" u="sng" dirty="0" err="1" smtClean="0">
                <a:solidFill>
                  <a:srgbClr val="00B050"/>
                </a:solidFill>
                <a:latin typeface="Comic Sans MS" pitchFamily="66" charset="0"/>
              </a:rPr>
              <a:t>doesn</a:t>
            </a:r>
            <a:r>
              <a:rPr lang="sl-SI" u="sng" dirty="0" smtClean="0">
                <a:solidFill>
                  <a:srgbClr val="00B050"/>
                </a:solidFill>
                <a:latin typeface="Comic Sans MS" pitchFamily="66" charset="0"/>
              </a:rPr>
              <a:t>’t do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his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homework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in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the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morning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.</a:t>
            </a:r>
          </a:p>
          <a:p>
            <a:endParaRPr lang="sl-SI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What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u="sng" dirty="0" smtClean="0">
                <a:solidFill>
                  <a:srgbClr val="00B050"/>
                </a:solidFill>
                <a:latin typeface="Comic Sans MS" pitchFamily="66" charset="0"/>
              </a:rPr>
              <a:t>do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you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u="sng" dirty="0" smtClean="0">
                <a:solidFill>
                  <a:srgbClr val="00B050"/>
                </a:solidFill>
                <a:latin typeface="Comic Sans MS" pitchFamily="66" charset="0"/>
              </a:rPr>
              <a:t>do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in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your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free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time?</a:t>
            </a:r>
          </a:p>
          <a:p>
            <a:endParaRPr lang="sl-SI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We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u="sng" dirty="0" smtClean="0">
                <a:solidFill>
                  <a:srgbClr val="00B050"/>
                </a:solidFill>
                <a:latin typeface="Comic Sans MS" pitchFamily="66" charset="0"/>
              </a:rPr>
              <a:t>don’t do 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judo.</a:t>
            </a:r>
            <a:endParaRPr lang="sl-SI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369</Words>
  <Application>Microsoft Office PowerPoint</Application>
  <PresentationFormat>Diaprojekcija na zaslonu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Opulent</vt:lpstr>
      <vt:lpstr>Present Simple</vt:lpstr>
      <vt:lpstr>Diapozitiv 2</vt:lpstr>
      <vt:lpstr>Diapozitiv 3</vt:lpstr>
      <vt:lpstr>Diapozitiv 4</vt:lpstr>
      <vt:lpstr>Diapozitiv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Katarina</dc:creator>
  <cp:lastModifiedBy>uporabnik</cp:lastModifiedBy>
  <cp:revision>10</cp:revision>
  <dcterms:created xsi:type="dcterms:W3CDTF">2015-01-05T19:59:06Z</dcterms:created>
  <dcterms:modified xsi:type="dcterms:W3CDTF">2015-01-07T10:55:42Z</dcterms:modified>
</cp:coreProperties>
</file>